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12"/>
  </p:notesMasterIdLst>
  <p:sldIdLst>
    <p:sldId id="266" r:id="rId2"/>
    <p:sldId id="267" r:id="rId3"/>
    <p:sldId id="256" r:id="rId4"/>
    <p:sldId id="257" r:id="rId5"/>
    <p:sldId id="301" r:id="rId6"/>
    <p:sldId id="269" r:id="rId7"/>
    <p:sldId id="302" r:id="rId8"/>
    <p:sldId id="309" r:id="rId9"/>
    <p:sldId id="307" r:id="rId10"/>
    <p:sldId id="281" r:id="rId11"/>
  </p:sldIdLst>
  <p:sldSz cx="10972800" cy="8229600" type="B4JIS"/>
  <p:notesSz cx="8229600" cy="14630400"/>
  <p:embeddedFontLst>
    <p:embeddedFont>
      <p:font typeface="游ゴシック" panose="020B0400000000000000" pitchFamily="50" charset="-128"/>
      <p:regular r:id="rId13"/>
      <p:bold r:id="rId1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0A3"/>
    <a:srgbClr val="CFE8F3"/>
    <a:srgbClr val="FED508"/>
    <a:srgbClr val="FDF8F0"/>
    <a:srgbClr val="3873C7"/>
    <a:srgbClr val="549553"/>
    <a:srgbClr val="547644"/>
    <a:srgbClr val="5483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86C46A-5D7F-4F2F-951F-B499952516C8}" v="156" dt="2026-06-06T08:37:48.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2" d="100"/>
          <a:sy n="92" d="100"/>
        </p:scale>
        <p:origin x="1626" y="102"/>
      </p:cViewPr>
      <p:guideLst/>
    </p:cSldViewPr>
  </p:slideViewPr>
  <p:notesTextViewPr>
    <p:cViewPr>
      <p:scale>
        <a:sx n="1" d="1"/>
        <a:sy n="1" d="1"/>
      </p:scale>
      <p:origin x="0" y="0"/>
    </p:cViewPr>
  </p:notesTextViewPr>
  <p:sorterViewPr>
    <p:cViewPr>
      <p:scale>
        <a:sx n="100" d="100"/>
        <a:sy n="100" d="100"/>
      </p:scale>
      <p:origin x="0" y="-12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ja-JP"/>
  <c:roundedCorners val="1"/>
  <c:style val="2"/>
  <c:chart>
    <c:autoTitleDeleted val="1"/>
    <c:plotArea>
      <c:layout/>
      <c:barChart>
        <c:barDir val="col"/>
        <c:grouping val="clustered"/>
        <c:varyColors val="0"/>
        <c:ser>
          <c:idx val="0"/>
          <c:order val="0"/>
          <c:tx>
            <c:strRef>
              <c:f>Sheet1!$B$1</c:f>
              <c:strCache>
                <c:ptCount val="1"/>
                <c:pt idx="0">
                  <c:v>労災発生率</c:v>
                </c:pt>
              </c:strCache>
            </c:strRef>
          </c:tx>
          <c:spPr>
            <a:gradFill>
              <a:gsLst>
                <a:gs pos="0">
                  <a:srgbClr val="F5C242"/>
                </a:gs>
                <a:gs pos="100000">
                  <a:srgbClr val="E8842C"/>
                </a:gs>
              </a:gsLst>
              <a:lin ang="5400000" scaled="1"/>
            </a:gradFill>
            <a:ln>
              <a:noFill/>
            </a:ln>
          </c:spPr>
          <c:invertIfNegative val="1"/>
          <c:dPt>
            <c:idx val="0"/>
            <c:invertIfNegative val="1"/>
            <c:bubble3D val="0"/>
            <c:spPr>
              <a:solidFill>
                <a:srgbClr val="FED508"/>
              </a:solidFill>
              <a:ln>
                <a:noFill/>
              </a:ln>
            </c:spPr>
            <c:extLst>
              <c:ext xmlns:c16="http://schemas.microsoft.com/office/drawing/2014/chart" uri="{C3380CC4-5D6E-409C-BE32-E72D297353CC}">
                <c16:uniqueId val="{00000005-D74F-4907-8603-3A0E36245BD0}"/>
              </c:ext>
            </c:extLst>
          </c:dPt>
          <c:dPt>
            <c:idx val="1"/>
            <c:invertIfNegative val="1"/>
            <c:bubble3D val="0"/>
            <c:spPr>
              <a:solidFill>
                <a:srgbClr val="FED508"/>
              </a:solidFill>
              <a:ln>
                <a:noFill/>
              </a:ln>
            </c:spPr>
            <c:extLst>
              <c:ext xmlns:c16="http://schemas.microsoft.com/office/drawing/2014/chart" uri="{C3380CC4-5D6E-409C-BE32-E72D297353CC}">
                <c16:uniqueId val="{00000004-D74F-4907-8603-3A0E36245BD0}"/>
              </c:ext>
            </c:extLst>
          </c:dPt>
          <c:dPt>
            <c:idx val="2"/>
            <c:invertIfNegative val="1"/>
            <c:bubble3D val="0"/>
            <c:spPr>
              <a:solidFill>
                <a:srgbClr val="FED508"/>
              </a:solidFill>
              <a:ln>
                <a:noFill/>
              </a:ln>
            </c:spPr>
            <c:extLst>
              <c:ext xmlns:c16="http://schemas.microsoft.com/office/drawing/2014/chart" uri="{C3380CC4-5D6E-409C-BE32-E72D297353CC}">
                <c16:uniqueId val="{00000003-D74F-4907-8603-3A0E36245BD0}"/>
              </c:ext>
            </c:extLst>
          </c:dPt>
          <c:dPt>
            <c:idx val="3"/>
            <c:invertIfNegative val="1"/>
            <c:bubble3D val="0"/>
            <c:spPr>
              <a:solidFill>
                <a:srgbClr val="FFC000"/>
              </a:solidFill>
              <a:ln>
                <a:noFill/>
              </a:ln>
            </c:spPr>
            <c:extLst>
              <c:ext xmlns:c16="http://schemas.microsoft.com/office/drawing/2014/chart" uri="{C3380CC4-5D6E-409C-BE32-E72D297353CC}">
                <c16:uniqueId val="{00000002-D74F-4907-8603-3A0E36245BD0}"/>
              </c:ext>
            </c:extLst>
          </c:dPt>
          <c:dPt>
            <c:idx val="4"/>
            <c:invertIfNegative val="1"/>
            <c:bubble3D val="0"/>
            <c:spPr>
              <a:solidFill>
                <a:srgbClr val="FF0000"/>
              </a:solidFill>
              <a:ln>
                <a:noFill/>
              </a:ln>
            </c:spPr>
            <c:extLst>
              <c:ext xmlns:c16="http://schemas.microsoft.com/office/drawing/2014/chart" uri="{C3380CC4-5D6E-409C-BE32-E72D297353CC}">
                <c16:uniqueId val="{00000001-D74F-4907-8603-3A0E36245BD0}"/>
              </c:ext>
            </c:extLst>
          </c:dPt>
          <c:dPt>
            <c:idx val="5"/>
            <c:invertIfNegative val="1"/>
            <c:bubble3D val="0"/>
            <c:spPr>
              <a:solidFill>
                <a:srgbClr val="7030A0"/>
              </a:solidFill>
              <a:ln>
                <a:noFill/>
              </a:ln>
            </c:spPr>
            <c:extLst>
              <c:ext xmlns:c16="http://schemas.microsoft.com/office/drawing/2014/chart" uri="{C3380CC4-5D6E-409C-BE32-E72D297353CC}">
                <c16:uniqueId val="{00000000-D74F-4907-8603-3A0E36245BD0}"/>
              </c:ext>
            </c:extLst>
          </c:dPt>
          <c:dLbls>
            <c:spPr>
              <a:noFill/>
              <a:ln>
                <a:noFill/>
              </a:ln>
            </c:spPr>
            <c:txPr>
              <a:bodyPr/>
              <a:lstStyle/>
              <a:p>
                <a:pPr>
                  <a:defRPr sz="2800" b="1">
                    <a:solidFill>
                      <a:srgbClr val="403C4E"/>
                    </a:solidFill>
                    <a:latin typeface="游ゴシック" panose="020B0400000000000000" pitchFamily="50" charset="-128"/>
                    <a:ea typeface="游ゴシック" panose="020B0400000000000000" pitchFamily="50" charset="-128"/>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20代</c:v>
                </c:pt>
                <c:pt idx="1">
                  <c:v>30代</c:v>
                </c:pt>
                <c:pt idx="2">
                  <c:v>40代</c:v>
                </c:pt>
                <c:pt idx="3">
                  <c:v>50代前半</c:v>
                </c:pt>
                <c:pt idx="4">
                  <c:v>50代後半</c:v>
                </c:pt>
                <c:pt idx="5">
                  <c:v>60歳以上</c:v>
                </c:pt>
              </c:strCache>
            </c:strRef>
          </c:cat>
          <c:val>
            <c:numRef>
              <c:f>Sheet1!$B$2:$B$7</c:f>
              <c:numCache>
                <c:formatCode>0.0</c:formatCode>
                <c:ptCount val="6"/>
                <c:pt idx="0">
                  <c:v>1.8</c:v>
                </c:pt>
                <c:pt idx="1">
                  <c:v>1.6</c:v>
                </c:pt>
                <c:pt idx="2">
                  <c:v>2</c:v>
                </c:pt>
                <c:pt idx="3">
                  <c:v>2</c:v>
                </c:pt>
                <c:pt idx="4">
                  <c:v>2.8</c:v>
                </c:pt>
                <c:pt idx="5">
                  <c:v>4</c:v>
                </c:pt>
              </c:numCache>
            </c:numRef>
          </c:val>
          <c:extLst>
            <c:ext xmlns:c16="http://schemas.microsoft.com/office/drawing/2014/chart" uri="{C3380CC4-5D6E-409C-BE32-E72D297353CC}">
              <c16:uniqueId val="{00000000-FF8B-410D-BC5E-8A38558BB839}"/>
            </c:ext>
          </c:extLst>
        </c:ser>
        <c:dLbls>
          <c:showLegendKey val="0"/>
          <c:showVal val="0"/>
          <c:showCatName val="0"/>
          <c:showSerName val="0"/>
          <c:showPercent val="0"/>
          <c:showBubbleSize val="0"/>
        </c:dLbls>
        <c:gapWidth val="33"/>
        <c:overlap val="1"/>
        <c:axId val="111111111"/>
        <c:axId val="222222222"/>
      </c:barChart>
      <c:catAx>
        <c:axId val="111111111"/>
        <c:scaling>
          <c:orientation val="minMax"/>
        </c:scaling>
        <c:delete val="0"/>
        <c:axPos val="b"/>
        <c:numFmt formatCode="General" sourceLinked="0"/>
        <c:majorTickMark val="cross"/>
        <c:minorTickMark val="cross"/>
        <c:tickLblPos val="nextTo"/>
        <c:txPr>
          <a:bodyPr/>
          <a:lstStyle/>
          <a:p>
            <a:pPr>
              <a:defRPr sz="2000" b="1">
                <a:solidFill>
                  <a:srgbClr val="403C4E"/>
                </a:solidFill>
                <a:latin typeface="游ゴシック" panose="020B0400000000000000" pitchFamily="50" charset="-128"/>
                <a:ea typeface="游ゴシック" panose="020B0400000000000000" pitchFamily="50" charset="-128"/>
              </a:defRPr>
            </a:pPr>
            <a:endParaRPr lang="ja-JP"/>
          </a:p>
        </c:txPr>
        <c:crossAx val="222222222"/>
        <c:crosses val="autoZero"/>
        <c:auto val="1"/>
        <c:lblAlgn val="ctr"/>
        <c:lblOffset val="100"/>
        <c:noMultiLvlLbl val="1"/>
      </c:catAx>
      <c:valAx>
        <c:axId val="222222222"/>
        <c:scaling>
          <c:orientation val="minMax"/>
          <c:max val="5"/>
          <c:min val="0"/>
        </c:scaling>
        <c:delete val="1"/>
        <c:axPos val="l"/>
        <c:numFmt formatCode="0.0" sourceLinked="1"/>
        <c:majorTickMark val="cross"/>
        <c:minorTickMark val="cross"/>
        <c:tickLblPos val="nextTo"/>
        <c:crossAx val="111111111"/>
        <c:crosses val="autoZero"/>
        <c:crossBetween val="between"/>
      </c:valAx>
    </c:plotArea>
    <c:plotVisOnly val="1"/>
    <c:dispBlanksAs val="zero"/>
    <c:showDLblsOverMax val="1"/>
  </c:char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ja-JP"/>
  <c:roundedCorners val="0"/>
  <c:style val="2"/>
  <c:chart>
    <c:title>
      <c:tx>
        <c:rich>
          <a:bodyPr rot="0" spcFirstLastPara="1" vertOverflow="ellipsis" vert="horz" wrap="square" anchor="ctr" anchorCtr="1"/>
          <a:lstStyle/>
          <a:p>
            <a:pPr>
              <a:defRPr sz="2000" b="1">
                <a:solidFill>
                  <a:srgbClr val="403C4E"/>
                </a:solidFill>
                <a:latin typeface="游ゴシック" panose="020B0400000000000000" pitchFamily="50" charset="-128"/>
                <a:ea typeface="游ゴシック" panose="020B0400000000000000" pitchFamily="50" charset="-128"/>
              </a:defRPr>
            </a:pPr>
            <a:r>
              <a:rPr lang="ja-JP" altLang="en-US" sz="2000" b="1">
                <a:solidFill>
                  <a:srgbClr val="403C4E"/>
                </a:solidFill>
                <a:latin typeface="游ゴシック" panose="020B0400000000000000" pitchFamily="50" charset="-128"/>
                <a:ea typeface="游ゴシック" panose="020B0400000000000000" pitchFamily="50" charset="-128"/>
              </a:rPr>
              <a:t>高齢者(60歳以上)の労働災害(主な種類の割合)</a:t>
            </a:r>
          </a:p>
        </c:rich>
      </c:tx>
      <c:overlay val="0"/>
    </c:title>
    <c:autoTitleDeleted val="0"/>
    <c:plotArea>
      <c:layout/>
      <c:barChart>
        <c:barDir val="col"/>
        <c:grouping val="clustered"/>
        <c:varyColors val="0"/>
        <c:ser>
          <c:idx val="0"/>
          <c:order val="0"/>
          <c:tx>
            <c:strRef>
              <c:f>Sheet1!$B$1</c:f>
              <c:strCache>
                <c:ptCount val="1"/>
                <c:pt idx="0">
                  <c:v>割合</c:v>
                </c:pt>
              </c:strCache>
            </c:strRef>
          </c:tx>
          <c:spPr>
            <a:solidFill>
              <a:srgbClr val="1F3864"/>
            </a:solidFill>
            <a:ln>
              <a:noFill/>
            </a:ln>
          </c:spPr>
          <c:invertIfNegative val="0"/>
          <c:dLbls>
            <c:numFmt formatCode="0&quot;%&quot;" sourceLinked="0"/>
            <c:spPr>
              <a:noFill/>
              <a:ln>
                <a:noFill/>
              </a:ln>
            </c:spPr>
            <c:txPr>
              <a:bodyPr/>
              <a:lstStyle/>
              <a:p>
                <a:pPr>
                  <a:defRPr sz="2400" b="1">
                    <a:solidFill>
                      <a:srgbClr val="403C4E"/>
                    </a:solidFill>
                    <a:latin typeface="游ゴシック" panose="020B0400000000000000" pitchFamily="50" charset="-128"/>
                    <a:ea typeface="游ゴシック" panose="020B0400000000000000" pitchFamily="50" charset="-128"/>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熱中症</c:v>
                </c:pt>
                <c:pt idx="1">
                  <c:v>はさまれ・
巻き込まれ</c:v>
                </c:pt>
                <c:pt idx="2">
                  <c:v>墜落・転落</c:v>
                </c:pt>
                <c:pt idx="3">
                  <c:v>腰痛・
動作反動</c:v>
                </c:pt>
                <c:pt idx="4">
                  <c:v>転倒</c:v>
                </c:pt>
              </c:strCache>
            </c:strRef>
          </c:cat>
          <c:val>
            <c:numRef>
              <c:f>Sheet1!$B$2:$B$6</c:f>
              <c:numCache>
                <c:formatCode>General</c:formatCode>
                <c:ptCount val="5"/>
                <c:pt idx="0">
                  <c:v>7</c:v>
                </c:pt>
                <c:pt idx="1">
                  <c:v>10</c:v>
                </c:pt>
                <c:pt idx="2">
                  <c:v>12</c:v>
                </c:pt>
                <c:pt idx="3">
                  <c:v>18</c:v>
                </c:pt>
                <c:pt idx="4">
                  <c:v>35</c:v>
                </c:pt>
              </c:numCache>
            </c:numRef>
          </c:val>
          <c:extLst>
            <c:ext xmlns:c16="http://schemas.microsoft.com/office/drawing/2014/chart" uri="{C3380CC4-5D6E-409C-BE32-E72D297353CC}">
              <c16:uniqueId val="{00000000-E3E7-4D70-943E-6BEDB69A0D8D}"/>
            </c:ext>
          </c:extLst>
        </c:ser>
        <c:dLbls>
          <c:showLegendKey val="0"/>
          <c:showVal val="0"/>
          <c:showCatName val="0"/>
          <c:showSerName val="0"/>
          <c:showPercent val="0"/>
          <c:showBubbleSize val="0"/>
        </c:dLbls>
        <c:gapWidth val="60"/>
        <c:overlap val="-27"/>
        <c:axId val="111111111"/>
        <c:axId val="222222222"/>
      </c:barChart>
      <c:catAx>
        <c:axId val="111111111"/>
        <c:scaling>
          <c:orientation val="minMax"/>
        </c:scaling>
        <c:delete val="0"/>
        <c:axPos val="b"/>
        <c:title>
          <c:tx>
            <c:rich>
              <a:bodyPr rot="0" spcFirstLastPara="1" vertOverflow="ellipsis" vert="horz" wrap="square" anchor="ctr" anchorCtr="1"/>
              <a:lstStyle/>
              <a:p>
                <a:pPr>
                  <a:defRPr sz="2000" b="1">
                    <a:solidFill>
                      <a:srgbClr val="403C4E"/>
                    </a:solidFill>
                    <a:latin typeface="游ゴシック" panose="020B0400000000000000" pitchFamily="50" charset="-128"/>
                    <a:ea typeface="游ゴシック" panose="020B0400000000000000" pitchFamily="50" charset="-128"/>
                  </a:defRPr>
                </a:pPr>
                <a:r>
                  <a:rPr lang="ja-JP" altLang="en-US" sz="2000" b="1">
                    <a:solidFill>
                      <a:srgbClr val="403C4E"/>
                    </a:solidFill>
                    <a:latin typeface="游ゴシック" panose="020B0400000000000000" pitchFamily="50" charset="-128"/>
                    <a:ea typeface="游ゴシック" panose="020B0400000000000000" pitchFamily="50" charset="-128"/>
                  </a:rPr>
                  <a:t>災害の種類</a:t>
                </a:r>
              </a:p>
            </c:rich>
          </c:tx>
          <c:overlay val="0"/>
        </c:title>
        <c:numFmt formatCode="General" sourceLinked="0"/>
        <c:majorTickMark val="out"/>
        <c:minorTickMark val="none"/>
        <c:tickLblPos val="nextTo"/>
        <c:txPr>
          <a:bodyPr rot="0" vert="horz" wrap="square"/>
          <a:lstStyle/>
          <a:p>
            <a:pPr>
              <a:defRPr sz="1800" b="1">
                <a:solidFill>
                  <a:srgbClr val="403C4E"/>
                </a:solidFill>
                <a:latin typeface="游ゴシック" panose="020B0400000000000000" pitchFamily="50" charset="-128"/>
                <a:ea typeface="游ゴシック" panose="020B0400000000000000" pitchFamily="50" charset="-128"/>
              </a:defRPr>
            </a:pPr>
            <a:endParaRPr lang="ja-JP"/>
          </a:p>
        </c:txPr>
        <c:crossAx val="222222222"/>
        <c:crosses val="autoZero"/>
        <c:auto val="1"/>
        <c:lblAlgn val="ctr"/>
        <c:lblOffset val="100"/>
        <c:noMultiLvlLbl val="0"/>
      </c:catAx>
      <c:valAx>
        <c:axId val="222222222"/>
        <c:scaling>
          <c:orientation val="minMax"/>
          <c:max val="40"/>
          <c:min val="0"/>
        </c:scaling>
        <c:delete val="0"/>
        <c:axPos val="l"/>
        <c:numFmt formatCode="General" sourceLinked="1"/>
        <c:majorTickMark val="out"/>
        <c:minorTickMark val="none"/>
        <c:tickLblPos val="nextTo"/>
        <c:txPr>
          <a:bodyPr/>
          <a:lstStyle/>
          <a:p>
            <a:pPr>
              <a:defRPr sz="1400">
                <a:solidFill>
                  <a:srgbClr val="403C4E"/>
                </a:solidFill>
                <a:latin typeface="游ゴシック" panose="020B0400000000000000" pitchFamily="50" charset="-128"/>
                <a:ea typeface="游ゴシック" panose="020B0400000000000000" pitchFamily="50" charset="-128"/>
              </a:defRPr>
            </a:pPr>
            <a:endParaRPr lang="ja-JP"/>
          </a:p>
        </c:txPr>
        <c:crossAx val="111111111"/>
        <c:crosses val="autoZero"/>
        <c:crossBetween val="between"/>
        <c:majorUnit val="5"/>
      </c:valAx>
    </c:plotArea>
    <c:plotVisOnly val="1"/>
    <c:dispBlanksAs val="zero"/>
    <c:showDLblsOverMax val="1"/>
  </c:chart>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5497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22960" y="1346836"/>
            <a:ext cx="9326880" cy="2865120"/>
          </a:xfrm>
        </p:spPr>
        <p:txBody>
          <a:bodyPr anchor="b"/>
          <a:lstStyle>
            <a:lvl1pPr algn="ctr">
              <a:defRPr sz="7200"/>
            </a:lvl1pPr>
          </a:lstStyle>
          <a:p>
            <a:r>
              <a:rPr lang="ja-JP" altLang="en-US"/>
              <a:t>マスター タイトルの書式設定</a:t>
            </a:r>
            <a:endParaRPr lang="en-US" dirty="0"/>
          </a:p>
        </p:txBody>
      </p:sp>
      <p:sp>
        <p:nvSpPr>
          <p:cNvPr id="3" name="Subtitle 2"/>
          <p:cNvSpPr>
            <a:spLocks noGrp="1"/>
          </p:cNvSpPr>
          <p:nvPr>
            <p:ph type="subTitle" idx="1"/>
          </p:nvPr>
        </p:nvSpPr>
        <p:spPr>
          <a:xfrm>
            <a:off x="1371600" y="4322446"/>
            <a:ext cx="82296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980785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967134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52411" y="438150"/>
            <a:ext cx="2366010" cy="697420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54381" y="438150"/>
            <a:ext cx="6960870" cy="697420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339501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1143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39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22294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48666" y="2051688"/>
            <a:ext cx="9464040" cy="3423284"/>
          </a:xfrm>
        </p:spPr>
        <p:txBody>
          <a:bodyPr anchor="b"/>
          <a:lstStyle>
            <a:lvl1pPr>
              <a:defRPr sz="7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48666" y="5507358"/>
            <a:ext cx="9464040" cy="1800224"/>
          </a:xfrm>
        </p:spPr>
        <p:txBody>
          <a:bodyPr/>
          <a:lstStyle>
            <a:lvl1pPr marL="0" indent="0">
              <a:buNone/>
              <a:defRPr sz="2880">
                <a:solidFill>
                  <a:schemeClr val="tx1"/>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4319758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54380" y="2190750"/>
            <a:ext cx="4663440" cy="52216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554980" y="2190750"/>
            <a:ext cx="4663440" cy="52216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0545725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55809" y="438152"/>
            <a:ext cx="9464040" cy="1590676"/>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55810" y="2017396"/>
            <a:ext cx="4642008"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ja-JP" altLang="en-US"/>
              <a:t>マスター テキストの書式設定</a:t>
            </a:r>
          </a:p>
        </p:txBody>
      </p:sp>
      <p:sp>
        <p:nvSpPr>
          <p:cNvPr id="4" name="Content Placeholder 3"/>
          <p:cNvSpPr>
            <a:spLocks noGrp="1"/>
          </p:cNvSpPr>
          <p:nvPr>
            <p:ph sz="half" idx="2"/>
          </p:nvPr>
        </p:nvSpPr>
        <p:spPr>
          <a:xfrm>
            <a:off x="755810" y="3006090"/>
            <a:ext cx="4642008" cy="44215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554981" y="2017396"/>
            <a:ext cx="4664869"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ja-JP" altLang="en-US"/>
              <a:t>マスター テキストの書式設定</a:t>
            </a:r>
          </a:p>
        </p:txBody>
      </p:sp>
      <p:sp>
        <p:nvSpPr>
          <p:cNvPr id="6" name="Content Placeholder 5"/>
          <p:cNvSpPr>
            <a:spLocks noGrp="1"/>
          </p:cNvSpPr>
          <p:nvPr>
            <p:ph sz="quarter" idx="4"/>
          </p:nvPr>
        </p:nvSpPr>
        <p:spPr>
          <a:xfrm>
            <a:off x="5554981" y="3006090"/>
            <a:ext cx="4664869" cy="44215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0236567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0767785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6798038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55809" y="548640"/>
            <a:ext cx="3539014" cy="1920240"/>
          </a:xfrm>
        </p:spPr>
        <p:txBody>
          <a:bodyPr anchor="b"/>
          <a:lstStyle>
            <a:lvl1pPr>
              <a:defRPr sz="3840"/>
            </a:lvl1pPr>
          </a:lstStyle>
          <a:p>
            <a:r>
              <a:rPr lang="ja-JP" altLang="en-US"/>
              <a:t>マスター タイトルの書式設定</a:t>
            </a:r>
            <a:endParaRPr lang="en-US" dirty="0"/>
          </a:p>
        </p:txBody>
      </p:sp>
      <p:sp>
        <p:nvSpPr>
          <p:cNvPr id="3" name="Content Placeholder 2"/>
          <p:cNvSpPr>
            <a:spLocks noGrp="1"/>
          </p:cNvSpPr>
          <p:nvPr>
            <p:ph idx="1"/>
          </p:nvPr>
        </p:nvSpPr>
        <p:spPr>
          <a:xfrm>
            <a:off x="4664869" y="1184912"/>
            <a:ext cx="555498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55809" y="2468880"/>
            <a:ext cx="353901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64DE79-268F-4C1A-8933-263129D2AF90}" type="datetimeFigureOut">
              <a:rPr lang="en-US" dirty="0"/>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43261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55809" y="548640"/>
            <a:ext cx="3539014" cy="1920240"/>
          </a:xfrm>
        </p:spPr>
        <p:txBody>
          <a:bodyPr anchor="b"/>
          <a:lstStyle>
            <a:lvl1pPr>
              <a:defRPr sz="384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664869" y="1184912"/>
            <a:ext cx="555498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55809" y="2468880"/>
            <a:ext cx="353901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764DE79-268F-4C1A-8933-263129D2AF90}" type="datetimeFigureOut">
              <a:rPr lang="en-US" dirty="0"/>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9476695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4380" y="438152"/>
            <a:ext cx="9464040" cy="159067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54380" y="2190750"/>
            <a:ext cx="9464040" cy="522160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54380" y="7627622"/>
            <a:ext cx="246888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C764DE79-268F-4C1A-8933-263129D2AF90}" type="datetimeFigureOut">
              <a:rPr lang="en-US" dirty="0"/>
              <a:t>7/21/2026</a:t>
            </a:fld>
            <a:endParaRPr lang="en-US" dirty="0"/>
          </a:p>
        </p:txBody>
      </p:sp>
      <p:sp>
        <p:nvSpPr>
          <p:cNvPr id="5" name="Footer Placeholder 4"/>
          <p:cNvSpPr>
            <a:spLocks noGrp="1"/>
          </p:cNvSpPr>
          <p:nvPr>
            <p:ph type="ftr" sz="quarter" idx="3"/>
          </p:nvPr>
        </p:nvSpPr>
        <p:spPr>
          <a:xfrm>
            <a:off x="3634740" y="7627622"/>
            <a:ext cx="370332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749540" y="7627622"/>
            <a:ext cx="246888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1180459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1097280" rtl="0" eaLnBrk="1" latinLnBrk="0" hangingPunct="1">
        <a:lnSpc>
          <a:spcPct val="90000"/>
        </a:lnSpc>
        <a:spcBef>
          <a:spcPct val="0"/>
        </a:spcBef>
        <a:buNone/>
        <a:defRPr kumimoji="1"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kumimoji="1"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kumimoji="1"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kumimoji="1"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kumimoji="1"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kumimoji="1"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kumimoji="1"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kumimoji="1"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kumimoji="1"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kumimoji="1" sz="2160" kern="1200">
          <a:solidFill>
            <a:schemeClr val="tx1"/>
          </a:solidFill>
          <a:latin typeface="+mn-lt"/>
          <a:ea typeface="+mn-ea"/>
          <a:cs typeface="+mn-cs"/>
        </a:defRPr>
      </a:lvl9pPr>
    </p:bodyStyle>
    <p:otherStyle>
      <a:defPPr>
        <a:defRPr lang="en-US"/>
      </a:defPPr>
      <a:lvl1pPr marL="0" algn="l" defTabSz="1097280" rtl="0" eaLnBrk="1" latinLnBrk="0" hangingPunct="1">
        <a:defRPr kumimoji="1" sz="2160" kern="1200">
          <a:solidFill>
            <a:schemeClr val="tx1"/>
          </a:solidFill>
          <a:latin typeface="+mn-lt"/>
          <a:ea typeface="+mn-ea"/>
          <a:cs typeface="+mn-cs"/>
        </a:defRPr>
      </a:lvl1pPr>
      <a:lvl2pPr marL="548640" algn="l" defTabSz="1097280" rtl="0" eaLnBrk="1" latinLnBrk="0" hangingPunct="1">
        <a:defRPr kumimoji="1" sz="2160" kern="1200">
          <a:solidFill>
            <a:schemeClr val="tx1"/>
          </a:solidFill>
          <a:latin typeface="+mn-lt"/>
          <a:ea typeface="+mn-ea"/>
          <a:cs typeface="+mn-cs"/>
        </a:defRPr>
      </a:lvl2pPr>
      <a:lvl3pPr marL="1097280" algn="l" defTabSz="1097280" rtl="0" eaLnBrk="1" latinLnBrk="0" hangingPunct="1">
        <a:defRPr kumimoji="1" sz="2160" kern="1200">
          <a:solidFill>
            <a:schemeClr val="tx1"/>
          </a:solidFill>
          <a:latin typeface="+mn-lt"/>
          <a:ea typeface="+mn-ea"/>
          <a:cs typeface="+mn-cs"/>
        </a:defRPr>
      </a:lvl3pPr>
      <a:lvl4pPr marL="1645920" algn="l" defTabSz="1097280" rtl="0" eaLnBrk="1" latinLnBrk="0" hangingPunct="1">
        <a:defRPr kumimoji="1" sz="2160" kern="1200">
          <a:solidFill>
            <a:schemeClr val="tx1"/>
          </a:solidFill>
          <a:latin typeface="+mn-lt"/>
          <a:ea typeface="+mn-ea"/>
          <a:cs typeface="+mn-cs"/>
        </a:defRPr>
      </a:lvl4pPr>
      <a:lvl5pPr marL="2194560" algn="l" defTabSz="1097280" rtl="0" eaLnBrk="1" latinLnBrk="0" hangingPunct="1">
        <a:defRPr kumimoji="1" sz="2160" kern="1200">
          <a:solidFill>
            <a:schemeClr val="tx1"/>
          </a:solidFill>
          <a:latin typeface="+mn-lt"/>
          <a:ea typeface="+mn-ea"/>
          <a:cs typeface="+mn-cs"/>
        </a:defRPr>
      </a:lvl5pPr>
      <a:lvl6pPr marL="2743200" algn="l" defTabSz="1097280" rtl="0" eaLnBrk="1" latinLnBrk="0" hangingPunct="1">
        <a:defRPr kumimoji="1" sz="2160" kern="1200">
          <a:solidFill>
            <a:schemeClr val="tx1"/>
          </a:solidFill>
          <a:latin typeface="+mn-lt"/>
          <a:ea typeface="+mn-ea"/>
          <a:cs typeface="+mn-cs"/>
        </a:defRPr>
      </a:lvl6pPr>
      <a:lvl7pPr marL="3291840" algn="l" defTabSz="1097280" rtl="0" eaLnBrk="1" latinLnBrk="0" hangingPunct="1">
        <a:defRPr kumimoji="1" sz="2160" kern="1200">
          <a:solidFill>
            <a:schemeClr val="tx1"/>
          </a:solidFill>
          <a:latin typeface="+mn-lt"/>
          <a:ea typeface="+mn-ea"/>
          <a:cs typeface="+mn-cs"/>
        </a:defRPr>
      </a:lvl7pPr>
      <a:lvl8pPr marL="3840480" algn="l" defTabSz="1097280" rtl="0" eaLnBrk="1" latinLnBrk="0" hangingPunct="1">
        <a:defRPr kumimoji="1" sz="2160" kern="1200">
          <a:solidFill>
            <a:schemeClr val="tx1"/>
          </a:solidFill>
          <a:latin typeface="+mn-lt"/>
          <a:ea typeface="+mn-ea"/>
          <a:cs typeface="+mn-cs"/>
        </a:defRPr>
      </a:lvl8pPr>
      <a:lvl9pPr marL="4389120" algn="l" defTabSz="1097280" rtl="0" eaLnBrk="1" latinLnBrk="0" hangingPunct="1">
        <a:defRPr kumimoji="1"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C84FD004-CC51-94AA-4C5E-92901E4A26D5}"/>
              </a:ext>
            </a:extLst>
          </p:cNvPr>
          <p:cNvSpPr>
            <a:spLocks noGrp="1"/>
          </p:cNvSpPr>
          <p:nvPr>
            <p:ph type="body" idx="1"/>
          </p:nvPr>
        </p:nvSpPr>
        <p:spPr>
          <a:xfrm>
            <a:off x="912789" y="3127573"/>
            <a:ext cx="9464040" cy="1800224"/>
          </a:xfrm>
        </p:spPr>
        <p:txBody>
          <a:bodyPr anchor="ctr">
            <a:normAutofit/>
          </a:bodyPr>
          <a:lstStyle/>
          <a:p>
            <a:pPr algn="ctr"/>
            <a:r>
              <a:rPr lang="ja-JP" altLang="en-US" sz="4400" b="1" dirty="0"/>
              <a:t>エイジフレンドリーな職場づくり</a:t>
            </a:r>
            <a:endParaRPr lang="en-US" sz="4400" dirty="0"/>
          </a:p>
        </p:txBody>
      </p:sp>
    </p:spTree>
    <p:extLst>
      <p:ext uri="{BB962C8B-B14F-4D97-AF65-F5344CB8AC3E}">
        <p14:creationId xmlns:p14="http://schemas.microsoft.com/office/powerpoint/2010/main" val="1145426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p:cNvSpPr txBox="1"/>
          <p:nvPr/>
        </p:nvSpPr>
        <p:spPr>
          <a:xfrm>
            <a:off x="1253475" y="2066262"/>
            <a:ext cx="8324395" cy="492443"/>
          </a:xfrm>
          <a:prstGeom prst="rect">
            <a:avLst/>
          </a:prstGeom>
          <a:noFill/>
          <a:ln>
            <a:noFill/>
          </a:ln>
        </p:spPr>
        <p:txBody>
          <a:bodyPr wrap="none" lIns="0" tIns="0" rIns="0" bIns="0" anchor="ctr">
            <a:spAutoFit/>
          </a:bodyPr>
          <a:lstStyle/>
          <a:p>
            <a:pPr algn="ctr"/>
            <a:r>
              <a:rPr lang="ja-JP" altLang="en-US" sz="3200" b="1">
                <a:solidFill>
                  <a:srgbClr val="3A7D44"/>
                </a:solidFill>
                <a:latin typeface="游ゴシック" pitchFamily="50" charset="-128"/>
                <a:ea typeface="游ゴシック" pitchFamily="50" charset="-128"/>
              </a:rPr>
              <a:t>➡ 安全・健康を守りながら働き続けるために</a:t>
            </a:r>
          </a:p>
        </p:txBody>
      </p:sp>
      <p:sp>
        <p:nvSpPr>
          <p:cNvPr id="10" name="Sec1Header"/>
          <p:cNvSpPr/>
          <p:nvPr/>
        </p:nvSpPr>
        <p:spPr>
          <a:xfrm>
            <a:off x="500000" y="2900000"/>
            <a:ext cx="4886400" cy="520000"/>
          </a:xfrm>
          <a:prstGeom prst="roundRect">
            <a:avLst>
              <a:gd name="adj" fmla="val 15000"/>
            </a:avLst>
          </a:prstGeom>
          <a:solidFill>
            <a:srgbClr val="4CAF50"/>
          </a:solidFill>
          <a:ln>
            <a:noFill/>
          </a:ln>
        </p:spPr>
        <p:txBody>
          <a:bodyPr lIns="144000" tIns="0" rIns="0" bIns="0" anchor="ctr"/>
          <a:lstStyle/>
          <a:p>
            <a:r>
              <a:rPr lang="ja-JP" altLang="en-US" sz="2400" b="1">
                <a:solidFill>
                  <a:srgbClr val="FFFFFF"/>
                </a:solidFill>
                <a:latin typeface="游ゴシック" pitchFamily="50" charset="-128"/>
                <a:ea typeface="游ゴシック" pitchFamily="50" charset="-128"/>
              </a:rPr>
              <a:t>❶ 勤務時間を柔軟に</a:t>
            </a:r>
          </a:p>
        </p:txBody>
      </p:sp>
      <p:sp>
        <p:nvSpPr>
          <p:cNvPr id="11" name="Sec1Body"/>
          <p:cNvSpPr txBox="1"/>
          <p:nvPr/>
        </p:nvSpPr>
        <p:spPr>
          <a:xfrm>
            <a:off x="808046" y="3669335"/>
            <a:ext cx="4586400" cy="888577"/>
          </a:xfrm>
          <a:prstGeom prst="rect">
            <a:avLst/>
          </a:prstGeom>
          <a:noFill/>
          <a:ln>
            <a:noFill/>
          </a:ln>
        </p:spPr>
        <p:txBody>
          <a:bodyPr wrap="square" lIns="0" tIns="0" rIns="0" bIns="0" anchor="t">
            <a:spAutoFit/>
          </a:bodyPr>
          <a:lstStyle/>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短時間勤務・</a:t>
            </a:r>
            <a:r>
              <a:rPr lang="ja-JP" altLang="en-US" sz="2000" dirty="0">
                <a:solidFill>
                  <a:srgbClr val="1A1A1A"/>
                </a:solidFill>
                <a:latin typeface="游ゴシック" pitchFamily="50" charset="-128"/>
              </a:rPr>
              <a:t>時差出勤</a:t>
            </a:r>
            <a:endParaRPr lang="ja-JP" altLang="en-US" sz="2000" dirty="0">
              <a:solidFill>
                <a:srgbClr val="1A1A1A"/>
              </a:solidFill>
              <a:latin typeface="游ゴシック" pitchFamily="50" charset="-128"/>
              <a:ea typeface="游ゴシック" pitchFamily="50" charset="-128"/>
            </a:endParaRPr>
          </a:p>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週3～4日勤務</a:t>
            </a:r>
          </a:p>
          <a:p>
            <a:pPr>
              <a:lnSpc>
                <a:spcPts val="2200"/>
              </a:lnSpc>
            </a:pPr>
            <a:r>
              <a:rPr lang="ja-JP" altLang="en-US" sz="1700" b="1" i="1" dirty="0">
                <a:solidFill>
                  <a:srgbClr val="555555"/>
                </a:solidFill>
                <a:latin typeface="游ゴシック" pitchFamily="50" charset="-128"/>
                <a:ea typeface="游ゴシック" pitchFamily="50" charset="-128"/>
              </a:rPr>
              <a:t>→ 無理な勤務で身体を壊さない</a:t>
            </a:r>
          </a:p>
        </p:txBody>
      </p:sp>
      <p:sp>
        <p:nvSpPr>
          <p:cNvPr id="20" name="Sec2Header"/>
          <p:cNvSpPr/>
          <p:nvPr/>
        </p:nvSpPr>
        <p:spPr>
          <a:xfrm>
            <a:off x="5586400" y="2900000"/>
            <a:ext cx="4886400" cy="520000"/>
          </a:xfrm>
          <a:prstGeom prst="roundRect">
            <a:avLst>
              <a:gd name="adj" fmla="val 15000"/>
            </a:avLst>
          </a:prstGeom>
          <a:solidFill>
            <a:srgbClr val="4CAF50"/>
          </a:solidFill>
          <a:ln>
            <a:noFill/>
          </a:ln>
        </p:spPr>
        <p:txBody>
          <a:bodyPr lIns="144000" tIns="0" rIns="0" bIns="0" anchor="ctr"/>
          <a:lstStyle/>
          <a:p>
            <a:r>
              <a:rPr lang="ja-JP" altLang="en-US" sz="2400" b="1">
                <a:solidFill>
                  <a:srgbClr val="FFFFFF"/>
                </a:solidFill>
                <a:latin typeface="游ゴシック" pitchFamily="50" charset="-128"/>
                <a:ea typeface="游ゴシック" pitchFamily="50" charset="-128"/>
              </a:rPr>
              <a:t>❷ 作業内容を調整</a:t>
            </a:r>
          </a:p>
        </p:txBody>
      </p:sp>
      <p:sp>
        <p:nvSpPr>
          <p:cNvPr id="21" name="Sec2Body"/>
          <p:cNvSpPr txBox="1"/>
          <p:nvPr/>
        </p:nvSpPr>
        <p:spPr>
          <a:xfrm>
            <a:off x="5894446" y="3669335"/>
            <a:ext cx="4586400" cy="888577"/>
          </a:xfrm>
          <a:prstGeom prst="rect">
            <a:avLst/>
          </a:prstGeom>
          <a:noFill/>
          <a:ln>
            <a:noFill/>
          </a:ln>
        </p:spPr>
        <p:txBody>
          <a:bodyPr wrap="square" lIns="0" tIns="0" rIns="0" bIns="0" anchor="t">
            <a:spAutoFit/>
          </a:bodyPr>
          <a:lstStyle/>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軽作業・安全な作業中心</a:t>
            </a:r>
          </a:p>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経験活用の仕事への転換</a:t>
            </a:r>
          </a:p>
          <a:p>
            <a:pPr>
              <a:lnSpc>
                <a:spcPts val="2200"/>
              </a:lnSpc>
            </a:pPr>
            <a:r>
              <a:rPr lang="ja-JP" altLang="en-US" sz="1700" b="1" i="1" dirty="0">
                <a:solidFill>
                  <a:srgbClr val="555555"/>
                </a:solidFill>
                <a:latin typeface="游ゴシック" pitchFamily="50" charset="-128"/>
              </a:rPr>
              <a:t>→ 能力に応じて柔軟に働く</a:t>
            </a:r>
            <a:endParaRPr lang="ja-JP" altLang="en-US" sz="1700" b="1" i="1" dirty="0">
              <a:solidFill>
                <a:srgbClr val="555555"/>
              </a:solidFill>
              <a:latin typeface="游ゴシック" pitchFamily="50" charset="-128"/>
              <a:ea typeface="游ゴシック" pitchFamily="50" charset="-128"/>
            </a:endParaRPr>
          </a:p>
        </p:txBody>
      </p:sp>
      <p:sp>
        <p:nvSpPr>
          <p:cNvPr id="30" name="Sec3Header"/>
          <p:cNvSpPr/>
          <p:nvPr/>
        </p:nvSpPr>
        <p:spPr>
          <a:xfrm>
            <a:off x="500000" y="4980958"/>
            <a:ext cx="4886400" cy="520000"/>
          </a:xfrm>
          <a:prstGeom prst="roundRect">
            <a:avLst>
              <a:gd name="adj" fmla="val 15000"/>
            </a:avLst>
          </a:prstGeom>
          <a:solidFill>
            <a:srgbClr val="4CAF50"/>
          </a:solidFill>
          <a:ln>
            <a:noFill/>
          </a:ln>
        </p:spPr>
        <p:txBody>
          <a:bodyPr lIns="144000" tIns="0" rIns="0" bIns="0" anchor="ctr"/>
          <a:lstStyle/>
          <a:p>
            <a:r>
              <a:rPr lang="ja-JP" altLang="en-US" sz="2400" b="1">
                <a:solidFill>
                  <a:srgbClr val="FFFFFF"/>
                </a:solidFill>
                <a:latin typeface="游ゴシック" pitchFamily="50" charset="-128"/>
                <a:ea typeface="游ゴシック" pitchFamily="50" charset="-128"/>
              </a:rPr>
              <a:t>❸ 休憩・体調ケア</a:t>
            </a:r>
          </a:p>
        </p:txBody>
      </p:sp>
      <p:sp>
        <p:nvSpPr>
          <p:cNvPr id="31" name="Sec3Body"/>
          <p:cNvSpPr txBox="1"/>
          <p:nvPr/>
        </p:nvSpPr>
        <p:spPr>
          <a:xfrm>
            <a:off x="808046" y="5750293"/>
            <a:ext cx="4586400" cy="888577"/>
          </a:xfrm>
          <a:prstGeom prst="rect">
            <a:avLst/>
          </a:prstGeom>
          <a:noFill/>
          <a:ln>
            <a:noFill/>
          </a:ln>
        </p:spPr>
        <p:txBody>
          <a:bodyPr wrap="square" lIns="0" tIns="0" rIns="0" bIns="0" anchor="t">
            <a:spAutoFit/>
          </a:bodyPr>
          <a:lstStyle/>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こまめな休憩・体調確認</a:t>
            </a:r>
          </a:p>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体調を相談しやすい雰囲気づくり</a:t>
            </a:r>
          </a:p>
          <a:p>
            <a:pPr>
              <a:lnSpc>
                <a:spcPts val="2200"/>
              </a:lnSpc>
            </a:pPr>
            <a:r>
              <a:rPr lang="ja-JP" altLang="en-US" sz="1700" b="1" i="1" dirty="0">
                <a:solidFill>
                  <a:srgbClr val="555555"/>
                </a:solidFill>
                <a:latin typeface="游ゴシック" pitchFamily="50" charset="-128"/>
                <a:ea typeface="游ゴシック" pitchFamily="50" charset="-128"/>
              </a:rPr>
              <a:t>→ 不調を申告しても不利にならない安心感を</a:t>
            </a:r>
          </a:p>
        </p:txBody>
      </p:sp>
      <p:sp>
        <p:nvSpPr>
          <p:cNvPr id="40" name="Sec4Header"/>
          <p:cNvSpPr/>
          <p:nvPr/>
        </p:nvSpPr>
        <p:spPr>
          <a:xfrm>
            <a:off x="5586400" y="4980958"/>
            <a:ext cx="4886400" cy="520000"/>
          </a:xfrm>
          <a:prstGeom prst="roundRect">
            <a:avLst>
              <a:gd name="adj" fmla="val 15000"/>
            </a:avLst>
          </a:prstGeom>
          <a:solidFill>
            <a:srgbClr val="4CAF50"/>
          </a:solidFill>
          <a:ln>
            <a:noFill/>
          </a:ln>
        </p:spPr>
        <p:txBody>
          <a:bodyPr lIns="144000" tIns="0" rIns="0" bIns="0" anchor="ctr"/>
          <a:lstStyle/>
          <a:p>
            <a:r>
              <a:rPr lang="ja-JP" altLang="en-US" sz="2400" b="1">
                <a:solidFill>
                  <a:srgbClr val="FFFFFF"/>
                </a:solidFill>
                <a:latin typeface="游ゴシック" pitchFamily="50" charset="-128"/>
                <a:ea typeface="游ゴシック" pitchFamily="50" charset="-128"/>
              </a:rPr>
              <a:t>❹ 継続的に働ける工夫</a:t>
            </a:r>
          </a:p>
        </p:txBody>
      </p:sp>
      <p:sp>
        <p:nvSpPr>
          <p:cNvPr id="41" name="Sec4Body"/>
          <p:cNvSpPr txBox="1"/>
          <p:nvPr/>
        </p:nvSpPr>
        <p:spPr>
          <a:xfrm>
            <a:off x="5894446" y="5750293"/>
            <a:ext cx="4586400" cy="888577"/>
          </a:xfrm>
          <a:prstGeom prst="rect">
            <a:avLst/>
          </a:prstGeom>
          <a:noFill/>
          <a:ln>
            <a:noFill/>
          </a:ln>
        </p:spPr>
        <p:txBody>
          <a:bodyPr wrap="square" lIns="0" tIns="0" rIns="0" bIns="0" anchor="t">
            <a:spAutoFit/>
          </a:bodyPr>
          <a:lstStyle/>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多様な働き方・ペース</a:t>
            </a:r>
          </a:p>
          <a:p>
            <a:pPr marL="342900" indent="-342900">
              <a:lnSpc>
                <a:spcPts val="2200"/>
              </a:lnSpc>
              <a:spcAft>
                <a:spcPts val="200"/>
              </a:spcAft>
              <a:buFont typeface="Wingdings" panose="05000000000000000000" pitchFamily="2" charset="2"/>
              <a:buChar char="ü"/>
            </a:pPr>
            <a:r>
              <a:rPr lang="ja-JP" altLang="en-US" sz="2000" dirty="0">
                <a:solidFill>
                  <a:srgbClr val="1A1A1A"/>
                </a:solidFill>
                <a:latin typeface="游ゴシック" pitchFamily="50" charset="-128"/>
                <a:ea typeface="游ゴシック" pitchFamily="50" charset="-128"/>
              </a:rPr>
              <a:t>余裕を持たせ引退の移行</a:t>
            </a:r>
          </a:p>
          <a:p>
            <a:pPr>
              <a:lnSpc>
                <a:spcPts val="2200"/>
              </a:lnSpc>
            </a:pPr>
            <a:r>
              <a:rPr lang="ja-JP" altLang="en-US" sz="1700" b="1" i="1" dirty="0">
                <a:solidFill>
                  <a:srgbClr val="555555"/>
                </a:solidFill>
                <a:latin typeface="游ゴシック" pitchFamily="50" charset="-128"/>
                <a:ea typeface="游ゴシック" pitchFamily="50" charset="-128"/>
              </a:rPr>
              <a:t>→ 無理なく継続する</a:t>
            </a:r>
          </a:p>
        </p:txBody>
      </p:sp>
      <p:sp>
        <p:nvSpPr>
          <p:cNvPr id="50" name="ImportantBG"/>
          <p:cNvSpPr/>
          <p:nvPr/>
        </p:nvSpPr>
        <p:spPr>
          <a:xfrm>
            <a:off x="300000" y="7226629"/>
            <a:ext cx="10372800" cy="560000"/>
          </a:xfrm>
          <a:prstGeom prst="roundRect">
            <a:avLst>
              <a:gd name="adj" fmla="val 12000"/>
            </a:avLst>
          </a:prstGeom>
          <a:solidFill>
            <a:srgbClr val="FFF3CD"/>
          </a:solidFill>
          <a:ln w="19050">
            <a:solidFill>
              <a:srgbClr val="E8A500"/>
            </a:solidFill>
          </a:ln>
        </p:spPr>
        <p:txBody>
          <a:bodyPr lIns="180000" tIns="0" rIns="0" bIns="0" anchor="ctr"/>
          <a:lstStyle/>
          <a:p>
            <a:pPr algn="ctr"/>
            <a:r>
              <a:rPr lang="ja-JP" altLang="en-US" sz="2200" b="1">
                <a:solidFill>
                  <a:srgbClr val="C62828"/>
                </a:solidFill>
                <a:latin typeface="游ゴシック" pitchFamily="50" charset="-128"/>
                <a:ea typeface="游ゴシック" pitchFamily="50" charset="-128"/>
              </a:rPr>
              <a:t>⚠ 重要ポイント：</a:t>
            </a:r>
            <a:r>
              <a:rPr lang="ja-JP" altLang="en-US" sz="2200" b="1">
                <a:solidFill>
                  <a:srgbClr val="1A1A1A"/>
                </a:solidFill>
                <a:latin typeface="游ゴシック" pitchFamily="50" charset="-128"/>
                <a:ea typeface="游ゴシック" pitchFamily="50" charset="-128"/>
              </a:rPr>
              <a:t>高齢者が働きやすい職場は、すべての世代が働きやすい</a:t>
            </a:r>
          </a:p>
        </p:txBody>
      </p:sp>
      <p:sp>
        <p:nvSpPr>
          <p:cNvPr id="5" name="タイトル 4">
            <a:extLst>
              <a:ext uri="{FF2B5EF4-FFF2-40B4-BE49-F238E27FC236}">
                <a16:creationId xmlns:a16="http://schemas.microsoft.com/office/drawing/2014/main" id="{4A8AE84C-3C42-0EDC-A904-CB5B5C1713DF}"/>
              </a:ext>
            </a:extLst>
          </p:cNvPr>
          <p:cNvSpPr>
            <a:spLocks noGrp="1"/>
          </p:cNvSpPr>
          <p:nvPr>
            <p:ph type="title"/>
          </p:nvPr>
        </p:nvSpPr>
        <p:spPr/>
        <p:txBody>
          <a:bodyPr>
            <a:normAutofit/>
          </a:bodyPr>
          <a:lstStyle/>
          <a:p>
            <a:pPr algn="ctr"/>
            <a:r>
              <a:rPr lang="ja-JP" altLang="en-US" sz="4800" b="1" dirty="0">
                <a:latin typeface="+mn-ea"/>
                <a:ea typeface="+mn-ea"/>
              </a:rPr>
              <a:t>高齢者の柔軟な勤務制度</a:t>
            </a:r>
          </a:p>
        </p:txBody>
      </p:sp>
    </p:spTree>
    <p:extLst>
      <p:ext uri="{BB962C8B-B14F-4D97-AF65-F5344CB8AC3E}">
        <p14:creationId xmlns:p14="http://schemas.microsoft.com/office/powerpoint/2010/main" val="16893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Header Box"/>
          <p:cNvSpPr/>
          <p:nvPr/>
        </p:nvSpPr>
        <p:spPr>
          <a:xfrm>
            <a:off x="950583" y="944376"/>
            <a:ext cx="9071634" cy="1350000"/>
          </a:xfrm>
          <a:prstGeom prst="rect">
            <a:avLst/>
          </a:prstGeom>
          <a:solidFill>
            <a:schemeClr val="accent5">
              <a:lumMod val="75000"/>
            </a:schemeClr>
          </a:solidFill>
          <a:ln>
            <a:noFill/>
          </a:ln>
        </p:spPr>
        <p:txBody>
          <a:bodyPr wrap="square" lIns="180000" tIns="140000" rIns="180000" bIns="140000" anchor="ctr"/>
          <a:lstStyle/>
          <a:p>
            <a:pPr algn="ctr">
              <a:lnSpc>
                <a:spcPts val="3200"/>
              </a:lnSpc>
            </a:pPr>
            <a:r>
              <a:rPr lang="ja-JP" altLang="en-US" sz="2200" b="1">
                <a:solidFill>
                  <a:srgbClr val="FFFFFF"/>
                </a:solidFill>
                <a:latin typeface="游ゴシック" pitchFamily="50" charset="-128"/>
                <a:ea typeface="游ゴシック" pitchFamily="50" charset="-128"/>
              </a:rPr>
              <a:t>労働安全衛生法及び作業環境測定法</a:t>
            </a:r>
          </a:p>
          <a:p>
            <a:pPr algn="ctr">
              <a:lnSpc>
                <a:spcPts val="3200"/>
              </a:lnSpc>
            </a:pPr>
            <a:r>
              <a:rPr lang="ja-JP" altLang="en-US" sz="2200" b="1">
                <a:solidFill>
                  <a:srgbClr val="FFFFFF"/>
                </a:solidFill>
                <a:latin typeface="游ゴシック" pitchFamily="50" charset="-128"/>
                <a:ea typeface="游ゴシック" pitchFamily="50" charset="-128"/>
              </a:rPr>
              <a:t>改正の主なポイントについて</a:t>
            </a:r>
          </a:p>
        </p:txBody>
      </p:sp>
      <p:sp>
        <p:nvSpPr>
          <p:cNvPr id="21" name="Subtitle Bar"/>
          <p:cNvSpPr/>
          <p:nvPr/>
        </p:nvSpPr>
        <p:spPr>
          <a:xfrm>
            <a:off x="950583" y="2294376"/>
            <a:ext cx="9071634" cy="480000"/>
          </a:xfrm>
          <a:prstGeom prst="rect">
            <a:avLst/>
          </a:prstGeom>
          <a:solidFill>
            <a:srgbClr val="6B7B8D"/>
          </a:solidFill>
          <a:ln>
            <a:noFill/>
          </a:ln>
        </p:spPr>
        <p:txBody>
          <a:bodyPr wrap="square" lIns="180000" rIns="180000" anchor="ctr"/>
          <a:lstStyle/>
          <a:p>
            <a:pPr algn="ctr"/>
            <a:r>
              <a:rPr lang="ja-JP" altLang="en-US" sz="1600" b="1">
                <a:solidFill>
                  <a:srgbClr val="FFFFFF"/>
                </a:solidFill>
                <a:latin typeface="游ゴシック" pitchFamily="50" charset="-128"/>
                <a:ea typeface="游ゴシック" pitchFamily="50" charset="-128"/>
              </a:rPr>
              <a:t>令和8（2026）年1月1日から段階的に施行※されます</a:t>
            </a:r>
          </a:p>
        </p:txBody>
      </p:sp>
      <p:sp>
        <p:nvSpPr>
          <p:cNvPr id="22" name="Section Header"/>
          <p:cNvSpPr/>
          <p:nvPr/>
        </p:nvSpPr>
        <p:spPr>
          <a:xfrm>
            <a:off x="950583" y="2974376"/>
            <a:ext cx="9071634" cy="430000"/>
          </a:xfrm>
          <a:prstGeom prst="rect">
            <a:avLst/>
          </a:prstGeom>
          <a:noFill/>
          <a:ln w="12700">
            <a:solidFill>
              <a:srgbClr val="000000"/>
            </a:solidFill>
          </a:ln>
        </p:spPr>
        <p:txBody>
          <a:bodyPr wrap="square" lIns="140000" rIns="140000" anchor="ctr"/>
          <a:lstStyle/>
          <a:p>
            <a:pPr algn="l"/>
            <a:r>
              <a:rPr lang="ja-JP" altLang="en-US" sz="2000" b="1">
                <a:solidFill>
                  <a:srgbClr val="000000"/>
                </a:solidFill>
                <a:latin typeface="游ゴシック" pitchFamily="50" charset="-128"/>
                <a:ea typeface="游ゴシック" pitchFamily="50" charset="-128"/>
              </a:rPr>
              <a:t>高年齢労働者の労働災害防止の推進</a:t>
            </a:r>
          </a:p>
        </p:txBody>
      </p:sp>
      <p:sp>
        <p:nvSpPr>
          <p:cNvPr id="23" name="Section Date"/>
          <p:cNvSpPr/>
          <p:nvPr/>
        </p:nvSpPr>
        <p:spPr>
          <a:xfrm>
            <a:off x="7700000" y="2974376"/>
            <a:ext cx="2322217" cy="430000"/>
          </a:xfrm>
          <a:prstGeom prst="rect">
            <a:avLst/>
          </a:prstGeom>
          <a:noFill/>
          <a:ln>
            <a:noFill/>
          </a:ln>
        </p:spPr>
        <p:txBody>
          <a:bodyPr wrap="square" rIns="140000" anchor="ctr"/>
          <a:lstStyle/>
          <a:p>
            <a:pPr algn="r"/>
            <a:r>
              <a:rPr lang="ja-JP" altLang="en-US" sz="1400">
                <a:solidFill>
                  <a:srgbClr val="000000"/>
                </a:solidFill>
                <a:latin typeface="游ゴシック" pitchFamily="50" charset="-128"/>
                <a:ea typeface="游ゴシック" pitchFamily="50" charset="-128"/>
              </a:rPr>
              <a:t>R8.4.1施行</a:t>
            </a:r>
          </a:p>
        </p:txBody>
      </p:sp>
      <p:sp>
        <p:nvSpPr>
          <p:cNvPr id="24" name="Body Text"/>
          <p:cNvSpPr/>
          <p:nvPr/>
        </p:nvSpPr>
        <p:spPr>
          <a:xfrm>
            <a:off x="935395" y="3504376"/>
            <a:ext cx="9071634" cy="2100000"/>
          </a:xfrm>
          <a:prstGeom prst="rect">
            <a:avLst/>
          </a:prstGeom>
          <a:noFill/>
          <a:ln>
            <a:noFill/>
          </a:ln>
        </p:spPr>
        <p:txBody>
          <a:bodyPr wrap="square" lIns="100000" tIns="80000" rIns="100000"/>
          <a:lstStyle/>
          <a:p>
            <a:pPr algn="l">
              <a:lnSpc>
                <a:spcPts val="2400"/>
              </a:lnSpc>
            </a:pPr>
            <a:r>
              <a:rPr lang="ja-JP" altLang="en-US" sz="2000">
                <a:solidFill>
                  <a:srgbClr val="000000"/>
                </a:solidFill>
                <a:latin typeface="游ゴシック" pitchFamily="50" charset="-128"/>
                <a:ea typeface="游ゴシック" pitchFamily="50" charset="-128"/>
              </a:rPr>
              <a:t>高年齢労働者の労働災害の防止を図るため、</a:t>
            </a:r>
            <a:r>
              <a:rPr lang="ja-JP" altLang="en-US" sz="2000" b="1" u="sng">
                <a:solidFill>
                  <a:srgbClr val="FF0000"/>
                </a:solidFill>
                <a:latin typeface="游ゴシック" pitchFamily="50" charset="-128"/>
                <a:ea typeface="游ゴシック" pitchFamily="50" charset="-128"/>
              </a:rPr>
              <a:t>高年齢労働者の特性に配慮した作業環境の改善、作業管理などの必要な措置を講ずること</a:t>
            </a:r>
            <a:r>
              <a:rPr lang="ja-JP" altLang="en-US" sz="2000">
                <a:solidFill>
                  <a:srgbClr val="000000"/>
                </a:solidFill>
                <a:latin typeface="游ゴシック" pitchFamily="50" charset="-128"/>
                <a:ea typeface="游ゴシック" pitchFamily="50" charset="-128"/>
              </a:rPr>
              <a:t>が事業者の努力義務となりました。</a:t>
            </a:r>
          </a:p>
          <a:p>
            <a:pPr algn="l">
              <a:lnSpc>
                <a:spcPts val="2400"/>
              </a:lnSpc>
              <a:spcBef>
                <a:spcPts val="600"/>
              </a:spcBef>
            </a:pPr>
            <a:r>
              <a:rPr lang="ja-JP" altLang="en-US" sz="2000">
                <a:solidFill>
                  <a:srgbClr val="000000"/>
                </a:solidFill>
                <a:latin typeface="游ゴシック" pitchFamily="50" charset="-128"/>
                <a:ea typeface="游ゴシック" pitchFamily="50" charset="-128"/>
              </a:rPr>
              <a:t>また、国において、事業者による措置の適切かつ有効な実施を図るための指針を定めることとしており、事業者の方には、指針に基づいた取り組みを行っていただく必要があります。</a:t>
            </a:r>
          </a:p>
        </p:txBody>
      </p:sp>
      <p:sp>
        <p:nvSpPr>
          <p:cNvPr id="10" name="テキスト ボックス 9">
            <a:extLst>
              <a:ext uri="{FF2B5EF4-FFF2-40B4-BE49-F238E27FC236}">
                <a16:creationId xmlns:a16="http://schemas.microsoft.com/office/drawing/2014/main" id="{D38B7E23-5B38-340E-6A90-6534954DEB47}"/>
              </a:ext>
            </a:extLst>
          </p:cNvPr>
          <p:cNvSpPr txBox="1"/>
          <p:nvPr/>
        </p:nvSpPr>
        <p:spPr>
          <a:xfrm>
            <a:off x="1854637" y="5724054"/>
            <a:ext cx="7571303" cy="461665"/>
          </a:xfrm>
          <a:prstGeom prst="rect">
            <a:avLst/>
          </a:prstGeom>
          <a:noFill/>
        </p:spPr>
        <p:txBody>
          <a:bodyPr wrap="none">
            <a:spAutoFit/>
          </a:bodyPr>
          <a:lstStyle/>
          <a:p>
            <a:r>
              <a:rPr lang="ja-JP" altLang="en-US" sz="2400" b="1" dirty="0"/>
              <a:t>「高年齢労働者の特性に配慮した、作業環境の改善</a:t>
            </a:r>
            <a:r>
              <a:rPr lang="ja-JP" altLang="en-US" sz="2400" b="1"/>
              <a:t>」</a:t>
            </a:r>
            <a:endParaRPr lang="ja-JP" altLang="en-US" sz="2400" b="1" dirty="0"/>
          </a:p>
        </p:txBody>
      </p:sp>
      <p:sp>
        <p:nvSpPr>
          <p:cNvPr id="12" name="テキスト ボックス 11">
            <a:extLst>
              <a:ext uri="{FF2B5EF4-FFF2-40B4-BE49-F238E27FC236}">
                <a16:creationId xmlns:a16="http://schemas.microsoft.com/office/drawing/2014/main" id="{140B7710-0127-2387-1CF8-3EE2A3A54B6D}"/>
              </a:ext>
            </a:extLst>
          </p:cNvPr>
          <p:cNvSpPr txBox="1"/>
          <p:nvPr/>
        </p:nvSpPr>
        <p:spPr>
          <a:xfrm>
            <a:off x="3547408" y="6795751"/>
            <a:ext cx="3877985" cy="584775"/>
          </a:xfrm>
          <a:prstGeom prst="rect">
            <a:avLst/>
          </a:prstGeom>
          <a:noFill/>
        </p:spPr>
        <p:txBody>
          <a:bodyPr wrap="none">
            <a:spAutoFit/>
          </a:bodyPr>
          <a:lstStyle/>
          <a:p>
            <a:r>
              <a:rPr lang="ja-JP" altLang="en-US" sz="3200" b="1" dirty="0"/>
              <a:t>エイジフレンドリー</a:t>
            </a:r>
          </a:p>
        </p:txBody>
      </p:sp>
      <p:sp>
        <p:nvSpPr>
          <p:cNvPr id="6" name="楕円 5">
            <a:extLst>
              <a:ext uri="{FF2B5EF4-FFF2-40B4-BE49-F238E27FC236}">
                <a16:creationId xmlns:a16="http://schemas.microsoft.com/office/drawing/2014/main" id="{3099D30A-2253-C7B8-8141-7F058A650B51}"/>
              </a:ext>
            </a:extLst>
          </p:cNvPr>
          <p:cNvSpPr/>
          <p:nvPr/>
        </p:nvSpPr>
        <p:spPr>
          <a:xfrm>
            <a:off x="3010829" y="6486550"/>
            <a:ext cx="5296830" cy="124126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次の値と等しい 1">
            <a:extLst>
              <a:ext uri="{FF2B5EF4-FFF2-40B4-BE49-F238E27FC236}">
                <a16:creationId xmlns:a16="http://schemas.microsoft.com/office/drawing/2014/main" id="{3544A337-9313-4E54-083B-46166880F396}"/>
              </a:ext>
            </a:extLst>
          </p:cNvPr>
          <p:cNvSpPr/>
          <p:nvPr/>
        </p:nvSpPr>
        <p:spPr>
          <a:xfrm rot="16200000">
            <a:off x="5288973" y="5965740"/>
            <a:ext cx="394855" cy="644236"/>
          </a:xfrm>
          <a:prstGeom prst="mathEqual">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586395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43B9157-661E-546D-66F8-530A7673EA56}"/>
              </a:ext>
            </a:extLst>
          </p:cNvPr>
          <p:cNvPicPr>
            <a:picLocks noChangeAspect="1"/>
          </p:cNvPicPr>
          <p:nvPr/>
        </p:nvPicPr>
        <p:blipFill>
          <a:blip r:embed="rId3"/>
          <a:srcRect t="12930"/>
          <a:stretch>
            <a:fillRect/>
          </a:stretch>
        </p:blipFill>
        <p:spPr>
          <a:xfrm>
            <a:off x="557055" y="3387435"/>
            <a:ext cx="9304202" cy="3837613"/>
          </a:xfrm>
          <a:prstGeom prst="rect">
            <a:avLst/>
          </a:prstGeom>
        </p:spPr>
      </p:pic>
      <p:cxnSp>
        <p:nvCxnSpPr>
          <p:cNvPr id="14" name="直線矢印コネクタ 13">
            <a:extLst>
              <a:ext uri="{FF2B5EF4-FFF2-40B4-BE49-F238E27FC236}">
                <a16:creationId xmlns:a16="http://schemas.microsoft.com/office/drawing/2014/main" id="{AA2A4278-171B-1CBE-ECF9-003905C42DF2}"/>
              </a:ext>
            </a:extLst>
          </p:cNvPr>
          <p:cNvCxnSpPr>
            <a:cxnSpLocks/>
          </p:cNvCxnSpPr>
          <p:nvPr/>
        </p:nvCxnSpPr>
        <p:spPr>
          <a:xfrm flipV="1">
            <a:off x="5963708" y="3932517"/>
            <a:ext cx="371062" cy="6980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CB19AC84-0EDC-A267-49D4-9C8951601678}"/>
              </a:ext>
            </a:extLst>
          </p:cNvPr>
          <p:cNvCxnSpPr>
            <a:cxnSpLocks/>
          </p:cNvCxnSpPr>
          <p:nvPr/>
        </p:nvCxnSpPr>
        <p:spPr>
          <a:xfrm>
            <a:off x="3242461" y="3990917"/>
            <a:ext cx="412595" cy="74170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 name="直線矢印コネクタ 1">
            <a:extLst>
              <a:ext uri="{FF2B5EF4-FFF2-40B4-BE49-F238E27FC236}">
                <a16:creationId xmlns:a16="http://schemas.microsoft.com/office/drawing/2014/main" id="{C5AD9B4C-F863-0092-EB29-73F50396900F}"/>
              </a:ext>
            </a:extLst>
          </p:cNvPr>
          <p:cNvCxnSpPr>
            <a:cxnSpLocks/>
          </p:cNvCxnSpPr>
          <p:nvPr/>
        </p:nvCxnSpPr>
        <p:spPr>
          <a:xfrm>
            <a:off x="4646856" y="4170974"/>
            <a:ext cx="412595" cy="74170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a:extLst>
              <a:ext uri="{FF2B5EF4-FFF2-40B4-BE49-F238E27FC236}">
                <a16:creationId xmlns:a16="http://schemas.microsoft.com/office/drawing/2014/main" id="{66490B9A-61D1-68FD-A2FA-9C44E1F187ED}"/>
              </a:ext>
            </a:extLst>
          </p:cNvPr>
          <p:cNvCxnSpPr>
            <a:cxnSpLocks/>
          </p:cNvCxnSpPr>
          <p:nvPr/>
        </p:nvCxnSpPr>
        <p:spPr>
          <a:xfrm flipV="1">
            <a:off x="7373795" y="4355122"/>
            <a:ext cx="371062" cy="6980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矢印コネクタ 8">
            <a:extLst>
              <a:ext uri="{FF2B5EF4-FFF2-40B4-BE49-F238E27FC236}">
                <a16:creationId xmlns:a16="http://schemas.microsoft.com/office/drawing/2014/main" id="{C9BC59AD-BC4B-BDB1-6D3C-94D324D3E852}"/>
              </a:ext>
            </a:extLst>
          </p:cNvPr>
          <p:cNvCxnSpPr>
            <a:cxnSpLocks/>
          </p:cNvCxnSpPr>
          <p:nvPr/>
        </p:nvCxnSpPr>
        <p:spPr>
          <a:xfrm flipV="1">
            <a:off x="8744580" y="5162763"/>
            <a:ext cx="371062" cy="69809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3D26064-4888-DA54-CDA7-1221F2FD3E3F}"/>
              </a:ext>
            </a:extLst>
          </p:cNvPr>
          <p:cNvSpPr txBox="1"/>
          <p:nvPr/>
        </p:nvSpPr>
        <p:spPr>
          <a:xfrm>
            <a:off x="6383115" y="3084044"/>
            <a:ext cx="4032630" cy="461665"/>
          </a:xfrm>
          <a:prstGeom prst="rect">
            <a:avLst/>
          </a:prstGeom>
          <a:noFill/>
        </p:spPr>
        <p:txBody>
          <a:bodyPr wrap="square">
            <a:spAutoFit/>
          </a:bodyPr>
          <a:lstStyle/>
          <a:p>
            <a:pPr marL="342900" indent="-342900">
              <a:buFont typeface="游ゴシック" panose="020B0604020202020204" pitchFamily="34" charset="0"/>
              <a:buChar char="•"/>
            </a:pPr>
            <a:r>
              <a:rPr lang="ja-JP" altLang="en-US" sz="2400" b="1">
                <a:latin typeface="游ゴシック" pitchFamily="50" charset="-128"/>
              </a:rPr>
              <a:t>労働者は高齢化している</a:t>
            </a:r>
          </a:p>
        </p:txBody>
      </p:sp>
      <p:sp>
        <p:nvSpPr>
          <p:cNvPr id="12" name="テキスト ボックス 11">
            <a:extLst>
              <a:ext uri="{FF2B5EF4-FFF2-40B4-BE49-F238E27FC236}">
                <a16:creationId xmlns:a16="http://schemas.microsoft.com/office/drawing/2014/main" id="{F352E81F-DB9C-3A89-A5C6-6B7EE794A65F}"/>
              </a:ext>
            </a:extLst>
          </p:cNvPr>
          <p:cNvSpPr txBox="1"/>
          <p:nvPr/>
        </p:nvSpPr>
        <p:spPr>
          <a:xfrm>
            <a:off x="1361208" y="2026260"/>
            <a:ext cx="8645521" cy="861774"/>
          </a:xfrm>
          <a:prstGeom prst="rect">
            <a:avLst/>
          </a:prstGeom>
          <a:noFill/>
        </p:spPr>
        <p:txBody>
          <a:bodyPr wrap="square">
            <a:spAutoFit/>
          </a:bodyPr>
          <a:lstStyle/>
          <a:p>
            <a:pPr algn="ctr"/>
            <a:r>
              <a:rPr lang="ja-JP" altLang="en-US" sz="3200">
                <a:latin typeface="游ゴシック" pitchFamily="50" charset="-128"/>
              </a:rPr>
              <a:t>年齢階級別 就業者の割合（</a:t>
            </a:r>
            <a:r>
              <a:rPr lang="en-US" altLang="ja-JP" sz="3200">
                <a:latin typeface="游ゴシック" pitchFamily="50" charset="-128"/>
              </a:rPr>
              <a:t>2005</a:t>
            </a:r>
            <a:r>
              <a:rPr lang="ja-JP" altLang="en-US" sz="3200">
                <a:latin typeface="游ゴシック" pitchFamily="50" charset="-128"/>
              </a:rPr>
              <a:t>年➡</a:t>
            </a:r>
            <a:r>
              <a:rPr lang="en-US" altLang="ja-JP" sz="3200">
                <a:latin typeface="游ゴシック" pitchFamily="50" charset="-128"/>
              </a:rPr>
              <a:t>2025</a:t>
            </a:r>
            <a:r>
              <a:rPr lang="ja-JP" altLang="en-US" sz="3200">
                <a:latin typeface="游ゴシック" pitchFamily="50" charset="-128"/>
              </a:rPr>
              <a:t>年）</a:t>
            </a:r>
            <a:r>
              <a:rPr lang="en-US" altLang="ja-JP">
                <a:latin typeface="游ゴシック" pitchFamily="50" charset="-128"/>
              </a:rPr>
              <a:t>※65</a:t>
            </a:r>
            <a:r>
              <a:rPr lang="ja-JP" altLang="en-US">
                <a:latin typeface="游ゴシック" pitchFamily="50" charset="-128"/>
              </a:rPr>
              <a:t>歳以上はまとめて表示</a:t>
            </a:r>
          </a:p>
        </p:txBody>
      </p:sp>
      <p:sp>
        <p:nvSpPr>
          <p:cNvPr id="4" name="タイトル 3">
            <a:extLst>
              <a:ext uri="{FF2B5EF4-FFF2-40B4-BE49-F238E27FC236}">
                <a16:creationId xmlns:a16="http://schemas.microsoft.com/office/drawing/2014/main" id="{958C2B8C-89C8-6973-EED1-6C74552D09EB}"/>
              </a:ext>
            </a:extLst>
          </p:cNvPr>
          <p:cNvSpPr>
            <a:spLocks noGrp="1"/>
          </p:cNvSpPr>
          <p:nvPr>
            <p:ph type="title"/>
          </p:nvPr>
        </p:nvSpPr>
        <p:spPr/>
        <p:txBody>
          <a:bodyPr/>
          <a:lstStyle/>
          <a:p>
            <a:pPr algn="ctr"/>
            <a:r>
              <a:rPr lang="ja-JP" altLang="en-US" b="1" dirty="0"/>
              <a:t>高齢労働者人口の増加</a:t>
            </a:r>
          </a:p>
        </p:txBody>
      </p:sp>
      <p:sp>
        <p:nvSpPr>
          <p:cNvPr id="3" name="テキスト ボックス 2">
            <a:extLst>
              <a:ext uri="{FF2B5EF4-FFF2-40B4-BE49-F238E27FC236}">
                <a16:creationId xmlns:a16="http://schemas.microsoft.com/office/drawing/2014/main" id="{0AEC03F3-E60C-4344-2327-EB82EFCD1498}"/>
              </a:ext>
            </a:extLst>
          </p:cNvPr>
          <p:cNvSpPr txBox="1"/>
          <p:nvPr/>
        </p:nvSpPr>
        <p:spPr>
          <a:xfrm>
            <a:off x="1684963" y="2735987"/>
            <a:ext cx="1723549" cy="461665"/>
          </a:xfrm>
          <a:prstGeom prst="rect">
            <a:avLst/>
          </a:prstGeom>
          <a:solidFill>
            <a:srgbClr val="CFE8F3"/>
          </a:solidFill>
        </p:spPr>
        <p:txBody>
          <a:bodyPr wrap="none" rtlCol="0">
            <a:spAutoFit/>
          </a:bodyPr>
          <a:lstStyle/>
          <a:p>
            <a:r>
              <a:rPr kumimoji="1" lang="ja-JP" altLang="en-US" sz="2400" b="1"/>
              <a:t>２００５年</a:t>
            </a:r>
          </a:p>
        </p:txBody>
      </p:sp>
      <p:sp>
        <p:nvSpPr>
          <p:cNvPr id="10" name="テキスト ボックス 9">
            <a:extLst>
              <a:ext uri="{FF2B5EF4-FFF2-40B4-BE49-F238E27FC236}">
                <a16:creationId xmlns:a16="http://schemas.microsoft.com/office/drawing/2014/main" id="{98A3162E-0224-5A09-DB89-009609C6E119}"/>
              </a:ext>
            </a:extLst>
          </p:cNvPr>
          <p:cNvSpPr txBox="1"/>
          <p:nvPr/>
        </p:nvSpPr>
        <p:spPr>
          <a:xfrm>
            <a:off x="1684963" y="3225861"/>
            <a:ext cx="1723549" cy="461665"/>
          </a:xfrm>
          <a:prstGeom prst="rect">
            <a:avLst/>
          </a:prstGeom>
          <a:solidFill>
            <a:srgbClr val="FFE0A3"/>
          </a:solidFill>
        </p:spPr>
        <p:txBody>
          <a:bodyPr wrap="none" rtlCol="0">
            <a:spAutoFit/>
          </a:bodyPr>
          <a:lstStyle/>
          <a:p>
            <a:r>
              <a:rPr kumimoji="1" lang="ja-JP" altLang="en-US" sz="2400" b="1"/>
              <a:t>２０２５年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graphicFrame>
        <p:nvGraphicFramePr>
          <p:cNvPr id="4" name="Chart 1"/>
          <p:cNvGraphicFramePr>
            <a:graphicFrameLocks noGrp="1"/>
          </p:cNvGraphicFramePr>
          <p:nvPr>
            <p:extLst>
              <p:ext uri="{D42A27DB-BD31-4B8C-83A1-F6EECF244321}">
                <p14:modId xmlns:p14="http://schemas.microsoft.com/office/powerpoint/2010/main" val="895324164"/>
              </p:ext>
            </p:extLst>
          </p:nvPr>
        </p:nvGraphicFramePr>
        <p:xfrm>
          <a:off x="657546" y="2300000"/>
          <a:ext cx="9770724" cy="4902184"/>
        </p:xfrm>
        <a:graphic>
          <a:graphicData uri="http://schemas.openxmlformats.org/drawingml/2006/chart">
            <c:chart xmlns:c="http://schemas.openxmlformats.org/drawingml/2006/chart" xmlns:r="http://schemas.openxmlformats.org/officeDocument/2006/relationships" r:id="rId3"/>
          </a:graphicData>
        </a:graphic>
      </p:graphicFrame>
      <p:sp>
        <p:nvSpPr>
          <p:cNvPr id="6" name="Callout"/>
          <p:cNvSpPr txBox="1"/>
          <p:nvPr/>
        </p:nvSpPr>
        <p:spPr>
          <a:xfrm>
            <a:off x="4847073" y="2084556"/>
            <a:ext cx="4257576" cy="430887"/>
          </a:xfrm>
          <a:prstGeom prst="rect">
            <a:avLst/>
          </a:prstGeom>
          <a:noFill/>
          <a:ln>
            <a:noFill/>
          </a:ln>
        </p:spPr>
        <p:txBody>
          <a:bodyPr wrap="none" lIns="0" tIns="0" rIns="0" bIns="0" rtlCol="0" anchor="t">
            <a:spAutoFit/>
          </a:bodyPr>
          <a:lstStyle/>
          <a:p>
            <a:pPr algn="r"/>
            <a:r>
              <a:rPr lang="ja-JP" altLang="en-US" sz="2800" b="1">
                <a:solidFill>
                  <a:srgbClr val="E8842C"/>
                </a:solidFill>
                <a:latin typeface="游ゴシック" panose="020B0600070205080204" pitchFamily="50" charset="-128"/>
                <a:ea typeface="游ゴシック" panose="020B0600070205080204" pitchFamily="50" charset="-128"/>
              </a:rPr>
              <a:t>60歳以上は20代の約2倍！</a:t>
            </a:r>
          </a:p>
        </p:txBody>
      </p:sp>
      <p:sp>
        <p:nvSpPr>
          <p:cNvPr id="7" name="Footer"/>
          <p:cNvSpPr txBox="1"/>
          <p:nvPr/>
        </p:nvSpPr>
        <p:spPr>
          <a:xfrm>
            <a:off x="2410800" y="7305632"/>
            <a:ext cx="6383879" cy="615553"/>
          </a:xfrm>
          <a:prstGeom prst="rect">
            <a:avLst/>
          </a:prstGeom>
          <a:noFill/>
          <a:ln>
            <a:noFill/>
          </a:ln>
        </p:spPr>
        <p:txBody>
          <a:bodyPr wrap="square" lIns="0" tIns="0" rIns="0" bIns="0" rtlCol="0" anchor="t">
            <a:spAutoFit/>
          </a:bodyPr>
          <a:lstStyle/>
          <a:p>
            <a:r>
              <a:rPr lang="ja-JP" altLang="en-US" sz="2000">
                <a:solidFill>
                  <a:srgbClr val="403C4E"/>
                </a:solidFill>
                <a:latin typeface="游ゴシック" pitchFamily="50" charset="-128"/>
              </a:rPr>
              <a:t>加齢に伴う身体機能の変化や持病の影響により、高齢になるほど労災のリスクが高まります。</a:t>
            </a:r>
          </a:p>
        </p:txBody>
      </p:sp>
      <p:sp>
        <p:nvSpPr>
          <p:cNvPr id="8" name="テキスト ボックス 7">
            <a:extLst>
              <a:ext uri="{FF2B5EF4-FFF2-40B4-BE49-F238E27FC236}">
                <a16:creationId xmlns:a16="http://schemas.microsoft.com/office/drawing/2014/main" id="{DAD71EF7-C47E-22BD-52EF-0DB4A3177F6E}"/>
              </a:ext>
            </a:extLst>
          </p:cNvPr>
          <p:cNvSpPr txBox="1"/>
          <p:nvPr/>
        </p:nvSpPr>
        <p:spPr>
          <a:xfrm>
            <a:off x="1688933" y="2706231"/>
            <a:ext cx="3715274" cy="954107"/>
          </a:xfrm>
          <a:prstGeom prst="rect">
            <a:avLst/>
          </a:prstGeom>
          <a:noFill/>
        </p:spPr>
        <p:txBody>
          <a:bodyPr wrap="square" rtlCol="0">
            <a:spAutoFit/>
          </a:bodyPr>
          <a:lstStyle/>
          <a:p>
            <a:pPr algn="ctr"/>
            <a:r>
              <a:rPr kumimoji="1" lang="ja-JP" altLang="en-US" sz="2800">
                <a:latin typeface="游ゴシック" pitchFamily="50" charset="-128"/>
              </a:rPr>
              <a:t>年齢別労災発生率　死傷年千人率</a:t>
            </a:r>
          </a:p>
        </p:txBody>
      </p:sp>
      <p:sp>
        <p:nvSpPr>
          <p:cNvPr id="3" name="タイトル 2">
            <a:extLst>
              <a:ext uri="{FF2B5EF4-FFF2-40B4-BE49-F238E27FC236}">
                <a16:creationId xmlns:a16="http://schemas.microsoft.com/office/drawing/2014/main" id="{2D77EA81-7018-31B9-3981-788B396EC204}"/>
              </a:ext>
            </a:extLst>
          </p:cNvPr>
          <p:cNvSpPr>
            <a:spLocks noGrp="1"/>
          </p:cNvSpPr>
          <p:nvPr>
            <p:ph type="title"/>
          </p:nvPr>
        </p:nvSpPr>
        <p:spPr/>
        <p:txBody>
          <a:bodyPr/>
          <a:lstStyle/>
          <a:p>
            <a:r>
              <a:rPr lang="ja-JP" altLang="en-US" b="1"/>
              <a:t>年齢が上がると労災が増える</a:t>
            </a:r>
          </a:p>
        </p:txBody>
      </p:sp>
      <p:sp>
        <p:nvSpPr>
          <p:cNvPr id="2" name="フリーフォーム: 図形 1">
            <a:extLst>
              <a:ext uri="{FF2B5EF4-FFF2-40B4-BE49-F238E27FC236}">
                <a16:creationId xmlns:a16="http://schemas.microsoft.com/office/drawing/2014/main" id="{A4B08176-514D-F7E7-F31E-5A50E92BEF6F}"/>
              </a:ext>
            </a:extLst>
          </p:cNvPr>
          <p:cNvSpPr/>
          <p:nvPr/>
        </p:nvSpPr>
        <p:spPr>
          <a:xfrm>
            <a:off x="4143022" y="2370667"/>
            <a:ext cx="5215467" cy="1930400"/>
          </a:xfrm>
          <a:custGeom>
            <a:avLst/>
            <a:gdLst>
              <a:gd name="csX0" fmla="*/ 0 w 5215467"/>
              <a:gd name="csY0" fmla="*/ 1930400 h 1930400"/>
              <a:gd name="csX1" fmla="*/ 1941689 w 5215467"/>
              <a:gd name="csY1" fmla="*/ 1749777 h 1930400"/>
              <a:gd name="csX2" fmla="*/ 3499556 w 5215467"/>
              <a:gd name="csY2" fmla="*/ 1095022 h 1930400"/>
              <a:gd name="csX3" fmla="*/ 5215467 w 5215467"/>
              <a:gd name="csY3" fmla="*/ 0 h 1930400"/>
              <a:gd name="csX4" fmla="*/ 5215467 w 5215467"/>
              <a:gd name="csY4" fmla="*/ 0 h 1930400"/>
            </a:gdLst>
            <a:ahLst/>
            <a:cxnLst>
              <a:cxn ang="0">
                <a:pos x="csX0" y="csY0"/>
              </a:cxn>
              <a:cxn ang="0">
                <a:pos x="csX1" y="csY1"/>
              </a:cxn>
              <a:cxn ang="0">
                <a:pos x="csX2" y="csY2"/>
              </a:cxn>
              <a:cxn ang="0">
                <a:pos x="csX3" y="csY3"/>
              </a:cxn>
              <a:cxn ang="0">
                <a:pos x="csX4" y="csY4"/>
              </a:cxn>
            </a:cxnLst>
            <a:rect l="l" t="t" r="r" b="b"/>
            <a:pathLst>
              <a:path w="5215467" h="1930400">
                <a:moveTo>
                  <a:pt x="0" y="1930400"/>
                </a:moveTo>
                <a:cubicBezTo>
                  <a:pt x="679215" y="1909703"/>
                  <a:pt x="1358430" y="1889007"/>
                  <a:pt x="1941689" y="1749777"/>
                </a:cubicBezTo>
                <a:cubicBezTo>
                  <a:pt x="2524948" y="1610547"/>
                  <a:pt x="2953926" y="1386651"/>
                  <a:pt x="3499556" y="1095022"/>
                </a:cubicBezTo>
                <a:cubicBezTo>
                  <a:pt x="4045186" y="803392"/>
                  <a:pt x="5215467" y="0"/>
                  <a:pt x="5215467" y="0"/>
                </a:cubicBezTo>
                <a:lnTo>
                  <a:pt x="5215467" y="0"/>
                </a:lnTo>
              </a:path>
            </a:pathLst>
          </a:custGeom>
          <a:noFill/>
          <a:ln w="38100">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F35E7391-B139-C4FE-93F4-DCCC1CC1595F}"/>
              </a:ext>
            </a:extLst>
          </p:cNvPr>
          <p:cNvSpPr txBox="1"/>
          <p:nvPr/>
        </p:nvSpPr>
        <p:spPr>
          <a:xfrm>
            <a:off x="1106903" y="2529754"/>
            <a:ext cx="8880957" cy="646331"/>
          </a:xfrm>
          <a:prstGeom prst="rect">
            <a:avLst/>
          </a:prstGeom>
          <a:noFill/>
        </p:spPr>
        <p:txBody>
          <a:bodyPr wrap="none" rtlCol="0">
            <a:spAutoFit/>
          </a:bodyPr>
          <a:lstStyle/>
          <a:p>
            <a:r>
              <a:rPr kumimoji="1" lang="ja-JP" altLang="en-US" sz="2800" b="1" dirty="0"/>
              <a:t>特に６０歳以上では、２０歳代の</a:t>
            </a:r>
            <a:r>
              <a:rPr kumimoji="1" lang="ja-JP" altLang="en-US" sz="3600" b="1" dirty="0"/>
              <a:t>約</a:t>
            </a:r>
            <a:r>
              <a:rPr kumimoji="1" lang="en-US" altLang="ja-JP" sz="3600" b="1" dirty="0"/>
              <a:t>3.8</a:t>
            </a:r>
            <a:r>
              <a:rPr kumimoji="1" lang="ja-JP" altLang="en-US" sz="3600" b="1" dirty="0"/>
              <a:t>倍</a:t>
            </a:r>
            <a:r>
              <a:rPr kumimoji="1" lang="ja-JP" altLang="en-US" sz="2800" b="1" dirty="0"/>
              <a:t>の休職期間</a:t>
            </a:r>
          </a:p>
        </p:txBody>
      </p:sp>
      <p:cxnSp>
        <p:nvCxnSpPr>
          <p:cNvPr id="20" name="gridline_0"/>
          <p:cNvCxnSpPr/>
          <p:nvPr/>
        </p:nvCxnSpPr>
        <p:spPr>
          <a:xfrm>
            <a:off x="1750000" y="7049967"/>
            <a:ext cx="8100000" cy="0"/>
          </a:xfrm>
          <a:prstGeom prst="line">
            <a:avLst/>
          </a:prstGeom>
          <a:ln w="6350">
            <a:solidFill>
              <a:srgbClr val="CCCCCC"/>
            </a:solidFill>
          </a:ln>
        </p:spPr>
      </p:cxnSp>
      <p:sp>
        <p:nvSpPr>
          <p:cNvPr id="21" name="ytick_0"/>
          <p:cNvSpPr txBox="1"/>
          <p:nvPr/>
        </p:nvSpPr>
        <p:spPr>
          <a:xfrm>
            <a:off x="1022800" y="6949967"/>
            <a:ext cx="677200" cy="200000"/>
          </a:xfrm>
          <a:prstGeom prst="rect">
            <a:avLst/>
          </a:prstGeom>
          <a:noFill/>
          <a:ln w="0">
            <a:noFill/>
          </a:ln>
        </p:spPr>
        <p:txBody>
          <a:bodyPr wrap="square" lIns="36000" tIns="36000" rIns="36000" bIns="36000"/>
          <a:lstStyle/>
          <a:p>
            <a:pPr algn="r"/>
            <a:r>
              <a:rPr lang="ja-JP" sz="2400" dirty="0">
                <a:solidFill>
                  <a:srgbClr val="666666"/>
                </a:solidFill>
              </a:rPr>
              <a:t>0</a:t>
            </a:r>
          </a:p>
        </p:txBody>
      </p:sp>
      <p:cxnSp>
        <p:nvCxnSpPr>
          <p:cNvPr id="22" name="gridline_20"/>
          <p:cNvCxnSpPr/>
          <p:nvPr/>
        </p:nvCxnSpPr>
        <p:spPr>
          <a:xfrm>
            <a:off x="1750000" y="6349967"/>
            <a:ext cx="8100000" cy="0"/>
          </a:xfrm>
          <a:prstGeom prst="line">
            <a:avLst/>
          </a:prstGeom>
          <a:ln w="6350">
            <a:solidFill>
              <a:srgbClr val="CCCCCC"/>
            </a:solidFill>
          </a:ln>
        </p:spPr>
      </p:cxnSp>
      <p:sp>
        <p:nvSpPr>
          <p:cNvPr id="23" name="ytick_20"/>
          <p:cNvSpPr txBox="1"/>
          <p:nvPr/>
        </p:nvSpPr>
        <p:spPr>
          <a:xfrm>
            <a:off x="1022800" y="6249967"/>
            <a:ext cx="677200" cy="200000"/>
          </a:xfrm>
          <a:prstGeom prst="rect">
            <a:avLst/>
          </a:prstGeom>
          <a:noFill/>
          <a:ln w="0">
            <a:noFill/>
          </a:ln>
        </p:spPr>
        <p:txBody>
          <a:bodyPr wrap="square" lIns="36000" tIns="36000" rIns="36000" bIns="36000"/>
          <a:lstStyle/>
          <a:p>
            <a:pPr algn="r"/>
            <a:r>
              <a:rPr lang="ja-JP" sz="2400" dirty="0">
                <a:solidFill>
                  <a:srgbClr val="666666"/>
                </a:solidFill>
              </a:rPr>
              <a:t>20</a:t>
            </a:r>
          </a:p>
        </p:txBody>
      </p:sp>
      <p:cxnSp>
        <p:nvCxnSpPr>
          <p:cNvPr id="24" name="gridline_40"/>
          <p:cNvCxnSpPr/>
          <p:nvPr/>
        </p:nvCxnSpPr>
        <p:spPr>
          <a:xfrm>
            <a:off x="1750000" y="5649967"/>
            <a:ext cx="8100000" cy="0"/>
          </a:xfrm>
          <a:prstGeom prst="line">
            <a:avLst/>
          </a:prstGeom>
          <a:ln w="6350">
            <a:solidFill>
              <a:srgbClr val="CCCCCC"/>
            </a:solidFill>
          </a:ln>
        </p:spPr>
      </p:cxnSp>
      <p:sp>
        <p:nvSpPr>
          <p:cNvPr id="25" name="ytick_40"/>
          <p:cNvSpPr txBox="1"/>
          <p:nvPr/>
        </p:nvSpPr>
        <p:spPr>
          <a:xfrm>
            <a:off x="1022800" y="5549967"/>
            <a:ext cx="677200" cy="200000"/>
          </a:xfrm>
          <a:prstGeom prst="rect">
            <a:avLst/>
          </a:prstGeom>
          <a:noFill/>
          <a:ln w="0">
            <a:noFill/>
          </a:ln>
        </p:spPr>
        <p:txBody>
          <a:bodyPr wrap="square" lIns="36000" tIns="36000" rIns="36000" bIns="36000"/>
          <a:lstStyle/>
          <a:p>
            <a:pPr algn="r"/>
            <a:r>
              <a:rPr lang="ja-JP" sz="2400" dirty="0">
                <a:solidFill>
                  <a:srgbClr val="666666"/>
                </a:solidFill>
              </a:rPr>
              <a:t>40</a:t>
            </a:r>
          </a:p>
        </p:txBody>
      </p:sp>
      <p:cxnSp>
        <p:nvCxnSpPr>
          <p:cNvPr id="26" name="gridline_60"/>
          <p:cNvCxnSpPr/>
          <p:nvPr/>
        </p:nvCxnSpPr>
        <p:spPr>
          <a:xfrm>
            <a:off x="1750000" y="4949967"/>
            <a:ext cx="8100000" cy="0"/>
          </a:xfrm>
          <a:prstGeom prst="line">
            <a:avLst/>
          </a:prstGeom>
          <a:ln w="6350">
            <a:solidFill>
              <a:srgbClr val="CCCCCC"/>
            </a:solidFill>
          </a:ln>
        </p:spPr>
      </p:cxnSp>
      <p:sp>
        <p:nvSpPr>
          <p:cNvPr id="27" name="ytick_60"/>
          <p:cNvSpPr txBox="1"/>
          <p:nvPr/>
        </p:nvSpPr>
        <p:spPr>
          <a:xfrm>
            <a:off x="1022800" y="4849967"/>
            <a:ext cx="677200" cy="200000"/>
          </a:xfrm>
          <a:prstGeom prst="rect">
            <a:avLst/>
          </a:prstGeom>
          <a:noFill/>
          <a:ln w="0">
            <a:noFill/>
          </a:ln>
        </p:spPr>
        <p:txBody>
          <a:bodyPr wrap="square" lIns="36000" tIns="36000" rIns="36000" bIns="36000"/>
          <a:lstStyle/>
          <a:p>
            <a:pPr algn="r"/>
            <a:r>
              <a:rPr lang="ja-JP" sz="2400" dirty="0">
                <a:solidFill>
                  <a:srgbClr val="666666"/>
                </a:solidFill>
              </a:rPr>
              <a:t>60</a:t>
            </a:r>
          </a:p>
        </p:txBody>
      </p:sp>
      <p:cxnSp>
        <p:nvCxnSpPr>
          <p:cNvPr id="28" name="gridline_80"/>
          <p:cNvCxnSpPr/>
          <p:nvPr/>
        </p:nvCxnSpPr>
        <p:spPr>
          <a:xfrm>
            <a:off x="1750000" y="4249967"/>
            <a:ext cx="8100000" cy="0"/>
          </a:xfrm>
          <a:prstGeom prst="line">
            <a:avLst/>
          </a:prstGeom>
          <a:ln w="6350">
            <a:solidFill>
              <a:srgbClr val="CCCCCC"/>
            </a:solidFill>
          </a:ln>
        </p:spPr>
      </p:cxnSp>
      <p:sp>
        <p:nvSpPr>
          <p:cNvPr id="29" name="ytick_80"/>
          <p:cNvSpPr txBox="1"/>
          <p:nvPr/>
        </p:nvSpPr>
        <p:spPr>
          <a:xfrm>
            <a:off x="1022800" y="4149967"/>
            <a:ext cx="677200" cy="200000"/>
          </a:xfrm>
          <a:prstGeom prst="rect">
            <a:avLst/>
          </a:prstGeom>
          <a:noFill/>
          <a:ln w="0">
            <a:noFill/>
          </a:ln>
        </p:spPr>
        <p:txBody>
          <a:bodyPr wrap="square" lIns="36000" tIns="36000" rIns="36000" bIns="36000"/>
          <a:lstStyle/>
          <a:p>
            <a:pPr algn="r"/>
            <a:r>
              <a:rPr lang="ja-JP" sz="2400" dirty="0">
                <a:solidFill>
                  <a:srgbClr val="666666"/>
                </a:solidFill>
              </a:rPr>
              <a:t>80</a:t>
            </a:r>
          </a:p>
        </p:txBody>
      </p:sp>
      <p:cxnSp>
        <p:nvCxnSpPr>
          <p:cNvPr id="30" name="gridline_100"/>
          <p:cNvCxnSpPr/>
          <p:nvPr/>
        </p:nvCxnSpPr>
        <p:spPr>
          <a:xfrm>
            <a:off x="1750000" y="3549967"/>
            <a:ext cx="8100000" cy="0"/>
          </a:xfrm>
          <a:prstGeom prst="line">
            <a:avLst/>
          </a:prstGeom>
          <a:ln w="6350">
            <a:solidFill>
              <a:srgbClr val="CCCCCC"/>
            </a:solidFill>
          </a:ln>
        </p:spPr>
      </p:cxnSp>
      <p:sp>
        <p:nvSpPr>
          <p:cNvPr id="31" name="ytick_100"/>
          <p:cNvSpPr txBox="1"/>
          <p:nvPr/>
        </p:nvSpPr>
        <p:spPr>
          <a:xfrm>
            <a:off x="1022800" y="3449967"/>
            <a:ext cx="677200" cy="200000"/>
          </a:xfrm>
          <a:prstGeom prst="rect">
            <a:avLst/>
          </a:prstGeom>
          <a:noFill/>
          <a:ln w="0">
            <a:noFill/>
          </a:ln>
        </p:spPr>
        <p:txBody>
          <a:bodyPr wrap="square" lIns="36000" tIns="36000" rIns="36000" bIns="36000"/>
          <a:lstStyle/>
          <a:p>
            <a:pPr algn="r"/>
            <a:r>
              <a:rPr lang="ja-JP" sz="2400" dirty="0">
                <a:solidFill>
                  <a:srgbClr val="666666"/>
                </a:solidFill>
              </a:rPr>
              <a:t>100</a:t>
            </a:r>
          </a:p>
        </p:txBody>
      </p:sp>
      <p:cxnSp>
        <p:nvCxnSpPr>
          <p:cNvPr id="32" name="y_axis"/>
          <p:cNvCxnSpPr>
            <a:cxnSpLocks/>
          </p:cNvCxnSpPr>
          <p:nvPr/>
        </p:nvCxnSpPr>
        <p:spPr>
          <a:xfrm>
            <a:off x="1750000" y="3549967"/>
            <a:ext cx="0" cy="3500000"/>
          </a:xfrm>
          <a:prstGeom prst="line">
            <a:avLst/>
          </a:prstGeom>
          <a:ln w="12700">
            <a:solidFill>
              <a:srgbClr val="666666"/>
            </a:solidFill>
          </a:ln>
        </p:spPr>
      </p:cxnSp>
      <p:cxnSp>
        <p:nvCxnSpPr>
          <p:cNvPr id="33" name="x_axis"/>
          <p:cNvCxnSpPr/>
          <p:nvPr/>
        </p:nvCxnSpPr>
        <p:spPr>
          <a:xfrm>
            <a:off x="1750000" y="7049967"/>
            <a:ext cx="8100000" cy="0"/>
          </a:xfrm>
          <a:prstGeom prst="line">
            <a:avLst/>
          </a:prstGeom>
          <a:ln w="12700">
            <a:solidFill>
              <a:srgbClr val="666666"/>
            </a:solidFill>
          </a:ln>
        </p:spPr>
      </p:cxnSp>
      <p:sp>
        <p:nvSpPr>
          <p:cNvPr id="34" name="y_axis_label"/>
          <p:cNvSpPr txBox="1"/>
          <p:nvPr/>
        </p:nvSpPr>
        <p:spPr>
          <a:xfrm>
            <a:off x="578001" y="3118093"/>
            <a:ext cx="500000" cy="3600000"/>
          </a:xfrm>
          <a:prstGeom prst="rect">
            <a:avLst/>
          </a:prstGeom>
          <a:noFill/>
          <a:ln w="0">
            <a:noFill/>
          </a:ln>
        </p:spPr>
        <p:txBody>
          <a:bodyPr vert="eaVert" wrap="square" lIns="36000" tIns="36000" rIns="36000" bIns="36000"/>
          <a:lstStyle/>
          <a:p>
            <a:pPr algn="ctr"/>
            <a:r>
              <a:rPr lang="ja-JP" sz="2800" dirty="0">
                <a:solidFill>
                  <a:srgbClr val="333333"/>
                </a:solidFill>
              </a:rPr>
              <a:t>平均休業日数（日）</a:t>
            </a:r>
          </a:p>
        </p:txBody>
      </p:sp>
      <p:cxnSp>
        <p:nvCxnSpPr>
          <p:cNvPr id="35" name="trend_arrow"/>
          <p:cNvCxnSpPr>
            <a:cxnSpLocks/>
          </p:cNvCxnSpPr>
          <p:nvPr/>
        </p:nvCxnSpPr>
        <p:spPr>
          <a:xfrm flipV="1">
            <a:off x="2074000" y="3599748"/>
            <a:ext cx="6966000" cy="2075219"/>
          </a:xfrm>
          <a:prstGeom prst="line">
            <a:avLst/>
          </a:prstGeom>
          <a:ln w="38100">
            <a:solidFill>
              <a:srgbClr val="E8603C">
                <a:alpha val="60000"/>
              </a:srgbClr>
            </a:solidFill>
            <a:tailEnd type="triangle" w="lg" len="lg"/>
          </a:ln>
        </p:spPr>
      </p:cxnSp>
      <p:sp>
        <p:nvSpPr>
          <p:cNvPr id="36" name="bar_20代"/>
          <p:cNvSpPr/>
          <p:nvPr/>
        </p:nvSpPr>
        <p:spPr>
          <a:xfrm>
            <a:off x="2074000" y="6349967"/>
            <a:ext cx="972000" cy="700000"/>
          </a:xfrm>
          <a:prstGeom prst="rect">
            <a:avLst/>
          </a:prstGeom>
          <a:solidFill>
            <a:srgbClr val="4472C4"/>
          </a:solidFill>
          <a:ln w="0">
            <a:noFill/>
          </a:ln>
        </p:spPr>
        <p:txBody>
          <a:bodyPr/>
          <a:lstStyle/>
          <a:p>
            <a:endParaRPr lang="ja-JP" altLang="en-US"/>
          </a:p>
        </p:txBody>
      </p:sp>
      <p:sp>
        <p:nvSpPr>
          <p:cNvPr id="37" name="data_20代"/>
          <p:cNvSpPr txBox="1"/>
          <p:nvPr/>
        </p:nvSpPr>
        <p:spPr>
          <a:xfrm>
            <a:off x="1943177" y="5818094"/>
            <a:ext cx="1488389" cy="356869"/>
          </a:xfrm>
          <a:prstGeom prst="rect">
            <a:avLst/>
          </a:prstGeom>
          <a:noFill/>
          <a:ln w="0">
            <a:noFill/>
          </a:ln>
        </p:spPr>
        <p:txBody>
          <a:bodyPr wrap="square" lIns="36000" tIns="36000" rIns="36000" bIns="36000"/>
          <a:lstStyle/>
          <a:p>
            <a:pPr algn="ctr"/>
            <a:r>
              <a:rPr lang="ja-JP" sz="3200" b="1" dirty="0">
                <a:solidFill>
                  <a:srgbClr val="4472C4"/>
                </a:solidFill>
              </a:rPr>
              <a:t>約</a:t>
            </a:r>
            <a:r>
              <a:rPr lang="ja-JP" sz="3200" b="1">
                <a:solidFill>
                  <a:srgbClr val="4472C4"/>
                </a:solidFill>
              </a:rPr>
              <a:t>20</a:t>
            </a:r>
            <a:r>
              <a:rPr lang="ja-JP" altLang="en-US" sz="3200" b="1">
                <a:solidFill>
                  <a:srgbClr val="4472C4"/>
                </a:solidFill>
              </a:rPr>
              <a:t>日</a:t>
            </a:r>
          </a:p>
        </p:txBody>
      </p:sp>
      <p:sp>
        <p:nvSpPr>
          <p:cNvPr id="38" name="xlabel_20代"/>
          <p:cNvSpPr txBox="1"/>
          <p:nvPr/>
        </p:nvSpPr>
        <p:spPr>
          <a:xfrm>
            <a:off x="2024000" y="7099967"/>
            <a:ext cx="1072000" cy="300000"/>
          </a:xfrm>
          <a:prstGeom prst="rect">
            <a:avLst/>
          </a:prstGeom>
          <a:noFill/>
          <a:ln w="0">
            <a:noFill/>
          </a:ln>
        </p:spPr>
        <p:txBody>
          <a:bodyPr wrap="square" lIns="36000" tIns="36000" rIns="36000" bIns="36000"/>
          <a:lstStyle/>
          <a:p>
            <a:pPr algn="ctr"/>
            <a:r>
              <a:rPr lang="ja-JP" sz="2400" b="1" dirty="0">
                <a:solidFill>
                  <a:srgbClr val="333333"/>
                </a:solidFill>
              </a:rPr>
              <a:t>20代</a:t>
            </a:r>
          </a:p>
        </p:txBody>
      </p:sp>
      <p:sp>
        <p:nvSpPr>
          <p:cNvPr id="39" name="bar_30代"/>
          <p:cNvSpPr/>
          <p:nvPr/>
        </p:nvSpPr>
        <p:spPr>
          <a:xfrm>
            <a:off x="3694000" y="6174967"/>
            <a:ext cx="972000" cy="875000"/>
          </a:xfrm>
          <a:prstGeom prst="rect">
            <a:avLst/>
          </a:prstGeom>
          <a:solidFill>
            <a:srgbClr val="54A948"/>
          </a:solidFill>
          <a:ln w="0">
            <a:noFill/>
          </a:ln>
        </p:spPr>
        <p:txBody>
          <a:bodyPr/>
          <a:lstStyle/>
          <a:p>
            <a:endParaRPr lang="ja-JP" altLang="en-US"/>
          </a:p>
        </p:txBody>
      </p:sp>
      <p:sp>
        <p:nvSpPr>
          <p:cNvPr id="40" name="data_30代"/>
          <p:cNvSpPr txBox="1"/>
          <p:nvPr/>
        </p:nvSpPr>
        <p:spPr>
          <a:xfrm>
            <a:off x="3594000" y="5643095"/>
            <a:ext cx="1396000" cy="299996"/>
          </a:xfrm>
          <a:prstGeom prst="rect">
            <a:avLst/>
          </a:prstGeom>
          <a:noFill/>
          <a:ln w="0">
            <a:noFill/>
          </a:ln>
        </p:spPr>
        <p:txBody>
          <a:bodyPr wrap="square" lIns="36000" tIns="36000" rIns="36000" bIns="36000"/>
          <a:lstStyle/>
          <a:p>
            <a:pPr algn="ctr"/>
            <a:r>
              <a:rPr lang="ja-JP" sz="3200" b="1" dirty="0">
                <a:solidFill>
                  <a:srgbClr val="54A948"/>
                </a:solidFill>
              </a:rPr>
              <a:t>約</a:t>
            </a:r>
            <a:r>
              <a:rPr lang="ja-JP" sz="3200" b="1">
                <a:solidFill>
                  <a:srgbClr val="54A948"/>
                </a:solidFill>
              </a:rPr>
              <a:t>25</a:t>
            </a:r>
            <a:r>
              <a:rPr lang="ja-JP" altLang="en-US" sz="3200" b="1">
                <a:solidFill>
                  <a:srgbClr val="54A948"/>
                </a:solidFill>
              </a:rPr>
              <a:t>日</a:t>
            </a:r>
          </a:p>
        </p:txBody>
      </p:sp>
      <p:sp>
        <p:nvSpPr>
          <p:cNvPr id="41" name="xlabel_30代"/>
          <p:cNvSpPr txBox="1"/>
          <p:nvPr/>
        </p:nvSpPr>
        <p:spPr>
          <a:xfrm>
            <a:off x="3644000" y="7099967"/>
            <a:ext cx="1072000" cy="300000"/>
          </a:xfrm>
          <a:prstGeom prst="rect">
            <a:avLst/>
          </a:prstGeom>
          <a:noFill/>
          <a:ln w="0">
            <a:noFill/>
          </a:ln>
        </p:spPr>
        <p:txBody>
          <a:bodyPr wrap="square" lIns="36000" tIns="36000" rIns="36000" bIns="36000"/>
          <a:lstStyle/>
          <a:p>
            <a:pPr algn="ctr"/>
            <a:r>
              <a:rPr lang="ja-JP" sz="2400" b="1" dirty="0">
                <a:solidFill>
                  <a:srgbClr val="333333"/>
                </a:solidFill>
              </a:rPr>
              <a:t>30代</a:t>
            </a:r>
          </a:p>
        </p:txBody>
      </p:sp>
      <p:sp>
        <p:nvSpPr>
          <p:cNvPr id="42" name="bar_40代"/>
          <p:cNvSpPr/>
          <p:nvPr/>
        </p:nvSpPr>
        <p:spPr>
          <a:xfrm>
            <a:off x="5314000" y="5824967"/>
            <a:ext cx="972000" cy="1225000"/>
          </a:xfrm>
          <a:prstGeom prst="rect">
            <a:avLst/>
          </a:prstGeom>
          <a:solidFill>
            <a:srgbClr val="F4A731"/>
          </a:solidFill>
          <a:ln w="0">
            <a:noFill/>
          </a:ln>
        </p:spPr>
        <p:txBody>
          <a:bodyPr/>
          <a:lstStyle/>
          <a:p>
            <a:endParaRPr lang="ja-JP" altLang="en-US"/>
          </a:p>
        </p:txBody>
      </p:sp>
      <p:sp>
        <p:nvSpPr>
          <p:cNvPr id="43" name="data_40代"/>
          <p:cNvSpPr txBox="1"/>
          <p:nvPr/>
        </p:nvSpPr>
        <p:spPr>
          <a:xfrm>
            <a:off x="5214000" y="5293095"/>
            <a:ext cx="1396000" cy="299996"/>
          </a:xfrm>
          <a:prstGeom prst="rect">
            <a:avLst/>
          </a:prstGeom>
          <a:noFill/>
          <a:ln w="0">
            <a:noFill/>
          </a:ln>
        </p:spPr>
        <p:txBody>
          <a:bodyPr wrap="square" lIns="36000" tIns="36000" rIns="36000" bIns="36000"/>
          <a:lstStyle/>
          <a:p>
            <a:pPr algn="ctr"/>
            <a:r>
              <a:rPr lang="ja-JP" sz="3200" b="1" dirty="0">
                <a:solidFill>
                  <a:srgbClr val="F4A731"/>
                </a:solidFill>
              </a:rPr>
              <a:t>約</a:t>
            </a:r>
            <a:r>
              <a:rPr lang="ja-JP" sz="3200" b="1">
                <a:solidFill>
                  <a:srgbClr val="F4A731"/>
                </a:solidFill>
              </a:rPr>
              <a:t>35</a:t>
            </a:r>
            <a:r>
              <a:rPr lang="ja-JP" altLang="en-US" sz="3200" b="1">
                <a:solidFill>
                  <a:srgbClr val="F4A731"/>
                </a:solidFill>
              </a:rPr>
              <a:t>日</a:t>
            </a:r>
          </a:p>
        </p:txBody>
      </p:sp>
      <p:sp>
        <p:nvSpPr>
          <p:cNvPr id="44" name="xlabel_40代"/>
          <p:cNvSpPr txBox="1"/>
          <p:nvPr/>
        </p:nvSpPr>
        <p:spPr>
          <a:xfrm>
            <a:off x="5264000" y="7099967"/>
            <a:ext cx="1072000" cy="300000"/>
          </a:xfrm>
          <a:prstGeom prst="rect">
            <a:avLst/>
          </a:prstGeom>
          <a:noFill/>
          <a:ln w="0">
            <a:noFill/>
          </a:ln>
        </p:spPr>
        <p:txBody>
          <a:bodyPr wrap="square" lIns="36000" tIns="36000" rIns="36000" bIns="36000"/>
          <a:lstStyle/>
          <a:p>
            <a:pPr algn="ctr"/>
            <a:r>
              <a:rPr lang="ja-JP" sz="2400" b="1" dirty="0">
                <a:solidFill>
                  <a:srgbClr val="333333"/>
                </a:solidFill>
              </a:rPr>
              <a:t>40代</a:t>
            </a:r>
          </a:p>
        </p:txBody>
      </p:sp>
      <p:sp>
        <p:nvSpPr>
          <p:cNvPr id="45" name="bar_50代"/>
          <p:cNvSpPr/>
          <p:nvPr/>
        </p:nvSpPr>
        <p:spPr>
          <a:xfrm>
            <a:off x="6934000" y="5299967"/>
            <a:ext cx="972000" cy="1750000"/>
          </a:xfrm>
          <a:prstGeom prst="rect">
            <a:avLst/>
          </a:prstGeom>
          <a:solidFill>
            <a:srgbClr val="E8603C"/>
          </a:solidFill>
          <a:ln w="0">
            <a:noFill/>
          </a:ln>
        </p:spPr>
        <p:txBody>
          <a:bodyPr/>
          <a:lstStyle/>
          <a:p>
            <a:endParaRPr lang="ja-JP" altLang="en-US"/>
          </a:p>
        </p:txBody>
      </p:sp>
      <p:sp>
        <p:nvSpPr>
          <p:cNvPr id="46" name="data_50代"/>
          <p:cNvSpPr txBox="1"/>
          <p:nvPr/>
        </p:nvSpPr>
        <p:spPr>
          <a:xfrm>
            <a:off x="6834000" y="4768095"/>
            <a:ext cx="1396000" cy="299996"/>
          </a:xfrm>
          <a:prstGeom prst="rect">
            <a:avLst/>
          </a:prstGeom>
          <a:noFill/>
          <a:ln w="0">
            <a:noFill/>
          </a:ln>
        </p:spPr>
        <p:txBody>
          <a:bodyPr wrap="square" lIns="36000" tIns="36000" rIns="36000" bIns="36000"/>
          <a:lstStyle/>
          <a:p>
            <a:pPr algn="ctr"/>
            <a:r>
              <a:rPr lang="ja-JP" sz="3200" b="1" dirty="0">
                <a:solidFill>
                  <a:srgbClr val="E8603C"/>
                </a:solidFill>
              </a:rPr>
              <a:t>約</a:t>
            </a:r>
            <a:r>
              <a:rPr lang="ja-JP" sz="3200" b="1">
                <a:solidFill>
                  <a:srgbClr val="E8603C"/>
                </a:solidFill>
              </a:rPr>
              <a:t>50</a:t>
            </a:r>
            <a:r>
              <a:rPr lang="ja-JP" altLang="en-US" sz="3200" b="1">
                <a:solidFill>
                  <a:srgbClr val="E8603C"/>
                </a:solidFill>
              </a:rPr>
              <a:t>日</a:t>
            </a:r>
          </a:p>
        </p:txBody>
      </p:sp>
      <p:sp>
        <p:nvSpPr>
          <p:cNvPr id="47" name="xlabel_50代"/>
          <p:cNvSpPr txBox="1"/>
          <p:nvPr/>
        </p:nvSpPr>
        <p:spPr>
          <a:xfrm>
            <a:off x="6884000" y="7099967"/>
            <a:ext cx="1072000" cy="300000"/>
          </a:xfrm>
          <a:prstGeom prst="rect">
            <a:avLst/>
          </a:prstGeom>
          <a:noFill/>
          <a:ln w="0">
            <a:noFill/>
          </a:ln>
        </p:spPr>
        <p:txBody>
          <a:bodyPr wrap="square" lIns="36000" tIns="36000" rIns="36000" bIns="36000"/>
          <a:lstStyle/>
          <a:p>
            <a:pPr algn="ctr"/>
            <a:r>
              <a:rPr lang="ja-JP" sz="2400" b="1" dirty="0">
                <a:solidFill>
                  <a:srgbClr val="333333"/>
                </a:solidFill>
              </a:rPr>
              <a:t>50代</a:t>
            </a:r>
          </a:p>
        </p:txBody>
      </p:sp>
      <p:sp>
        <p:nvSpPr>
          <p:cNvPr id="48" name="bar_60歳以上"/>
          <p:cNvSpPr/>
          <p:nvPr/>
        </p:nvSpPr>
        <p:spPr>
          <a:xfrm>
            <a:off x="8554000" y="4424967"/>
            <a:ext cx="972000" cy="2625000"/>
          </a:xfrm>
          <a:prstGeom prst="rect">
            <a:avLst/>
          </a:prstGeom>
          <a:solidFill>
            <a:srgbClr val="8B5DC8"/>
          </a:solidFill>
          <a:ln w="0">
            <a:noFill/>
          </a:ln>
        </p:spPr>
        <p:txBody>
          <a:bodyPr/>
          <a:lstStyle/>
          <a:p>
            <a:endParaRPr lang="ja-JP" altLang="en-US"/>
          </a:p>
        </p:txBody>
      </p:sp>
      <p:sp>
        <p:nvSpPr>
          <p:cNvPr id="49" name="data_60歳以上"/>
          <p:cNvSpPr txBox="1"/>
          <p:nvPr/>
        </p:nvSpPr>
        <p:spPr>
          <a:xfrm>
            <a:off x="8454000" y="3893095"/>
            <a:ext cx="1396000" cy="299996"/>
          </a:xfrm>
          <a:prstGeom prst="rect">
            <a:avLst/>
          </a:prstGeom>
          <a:noFill/>
          <a:ln w="0">
            <a:noFill/>
          </a:ln>
        </p:spPr>
        <p:txBody>
          <a:bodyPr wrap="square" lIns="36000" tIns="36000" rIns="36000" bIns="36000"/>
          <a:lstStyle/>
          <a:p>
            <a:pPr algn="ctr"/>
            <a:r>
              <a:rPr lang="ja-JP" sz="3200" b="1" dirty="0">
                <a:solidFill>
                  <a:srgbClr val="8B5DC8"/>
                </a:solidFill>
              </a:rPr>
              <a:t>約</a:t>
            </a:r>
            <a:r>
              <a:rPr lang="ja-JP" sz="3200" b="1">
                <a:solidFill>
                  <a:srgbClr val="8B5DC8"/>
                </a:solidFill>
              </a:rPr>
              <a:t>75日</a:t>
            </a:r>
            <a:endParaRPr lang="ja-JP" sz="3200" b="1" dirty="0">
              <a:solidFill>
                <a:srgbClr val="8B5DC8"/>
              </a:solidFill>
            </a:endParaRPr>
          </a:p>
        </p:txBody>
      </p:sp>
      <p:sp>
        <p:nvSpPr>
          <p:cNvPr id="50" name="xlabel_60歳以上"/>
          <p:cNvSpPr txBox="1"/>
          <p:nvPr/>
        </p:nvSpPr>
        <p:spPr>
          <a:xfrm>
            <a:off x="8404000" y="7099967"/>
            <a:ext cx="1446000" cy="300000"/>
          </a:xfrm>
          <a:prstGeom prst="rect">
            <a:avLst/>
          </a:prstGeom>
          <a:noFill/>
          <a:ln w="0">
            <a:noFill/>
          </a:ln>
        </p:spPr>
        <p:txBody>
          <a:bodyPr wrap="square" lIns="36000" tIns="36000" rIns="36000" bIns="36000"/>
          <a:lstStyle/>
          <a:p>
            <a:pPr algn="ctr"/>
            <a:r>
              <a:rPr lang="ja-JP" sz="2400" b="1" dirty="0">
                <a:solidFill>
                  <a:srgbClr val="333333"/>
                </a:solidFill>
              </a:rPr>
              <a:t>60歳以上</a:t>
            </a:r>
          </a:p>
        </p:txBody>
      </p:sp>
      <p:sp>
        <p:nvSpPr>
          <p:cNvPr id="6" name="タイトル 5">
            <a:extLst>
              <a:ext uri="{FF2B5EF4-FFF2-40B4-BE49-F238E27FC236}">
                <a16:creationId xmlns:a16="http://schemas.microsoft.com/office/drawing/2014/main" id="{A317DA26-E124-2237-DD73-B3D91B63678A}"/>
              </a:ext>
            </a:extLst>
          </p:cNvPr>
          <p:cNvSpPr>
            <a:spLocks noGrp="1"/>
          </p:cNvSpPr>
          <p:nvPr>
            <p:ph type="title"/>
          </p:nvPr>
        </p:nvSpPr>
        <p:spPr/>
        <p:txBody>
          <a:bodyPr>
            <a:normAutofit/>
          </a:bodyPr>
          <a:lstStyle/>
          <a:p>
            <a:pPr algn="ctr"/>
            <a:r>
              <a:rPr lang="ja-JP" altLang="en-US" sz="4000" b="1" dirty="0"/>
              <a:t>年齢が上がるほど休職期間は長期化する</a:t>
            </a:r>
          </a:p>
        </p:txBody>
      </p:sp>
    </p:spTree>
    <p:extLst>
      <p:ext uri="{BB962C8B-B14F-4D97-AF65-F5344CB8AC3E}">
        <p14:creationId xmlns:p14="http://schemas.microsoft.com/office/powerpoint/2010/main" val="2341519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グラフ 3"/>
          <p:cNvGraphicFramePr/>
          <p:nvPr/>
        </p:nvGraphicFramePr>
        <p:xfrm>
          <a:off x="275349" y="1859973"/>
          <a:ext cx="10168102" cy="5589041"/>
        </p:xfrm>
        <a:graphic>
          <a:graphicData uri="http://schemas.openxmlformats.org/drawingml/2006/chart">
            <c:chart xmlns:c="http://schemas.openxmlformats.org/drawingml/2006/chart" xmlns:r="http://schemas.openxmlformats.org/officeDocument/2006/relationships" r:id="rId2"/>
          </a:graphicData>
        </a:graphic>
      </p:graphicFrame>
      <p:sp>
        <p:nvSpPr>
          <p:cNvPr id="3" name="タイトル 2">
            <a:extLst>
              <a:ext uri="{FF2B5EF4-FFF2-40B4-BE49-F238E27FC236}">
                <a16:creationId xmlns:a16="http://schemas.microsoft.com/office/drawing/2014/main" id="{3B068765-EDC9-52CB-9F34-676426A0A0CF}"/>
              </a:ext>
            </a:extLst>
          </p:cNvPr>
          <p:cNvSpPr>
            <a:spLocks noGrp="1"/>
          </p:cNvSpPr>
          <p:nvPr>
            <p:ph type="title"/>
          </p:nvPr>
        </p:nvSpPr>
        <p:spPr/>
        <p:txBody>
          <a:bodyPr/>
          <a:lstStyle/>
          <a:p>
            <a:pPr algn="ctr"/>
            <a:r>
              <a:rPr lang="ja-JP" altLang="en-US" b="1"/>
              <a:t>高齢者の労働災害</a:t>
            </a:r>
          </a:p>
        </p:txBody>
      </p:sp>
    </p:spTree>
    <p:extLst>
      <p:ext uri="{BB962C8B-B14F-4D97-AF65-F5344CB8AC3E}">
        <p14:creationId xmlns:p14="http://schemas.microsoft.com/office/powerpoint/2010/main" val="1317679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anel1BG"/>
          <p:cNvSpPr/>
          <p:nvPr/>
        </p:nvSpPr>
        <p:spPr>
          <a:xfrm>
            <a:off x="754380" y="1703040"/>
            <a:ext cx="4800000" cy="3015370"/>
          </a:xfrm>
          <a:prstGeom prst="rect">
            <a:avLst/>
          </a:prstGeom>
          <a:solidFill>
            <a:srgbClr val="F5F5F5"/>
          </a:solidFill>
          <a:ln w="12700">
            <a:solidFill>
              <a:srgbClr val="CCCCCC"/>
            </a:solidFill>
          </a:ln>
        </p:spPr>
        <p:txBody>
          <a:bodyPr/>
          <a:lstStyle/>
          <a:p>
            <a:endParaRPr lang="ja-JP"/>
          </a:p>
        </p:txBody>
      </p:sp>
      <p:sp>
        <p:nvSpPr>
          <p:cNvPr id="11" name="Panel1Header"/>
          <p:cNvSpPr/>
          <p:nvPr/>
        </p:nvSpPr>
        <p:spPr>
          <a:xfrm>
            <a:off x="740000" y="1689246"/>
            <a:ext cx="4800000" cy="500000"/>
          </a:xfrm>
          <a:prstGeom prst="rect">
            <a:avLst/>
          </a:prstGeom>
          <a:solidFill>
            <a:srgbClr val="2E7D32"/>
          </a:solidFill>
          <a:ln>
            <a:noFill/>
          </a:ln>
        </p:spPr>
        <p:txBody>
          <a:bodyPr lIns="144000" tIns="0" rIns="0" bIns="0" anchor="ctr"/>
          <a:lstStyle/>
          <a:p>
            <a:r>
              <a:rPr lang="ja-JP" altLang="en-US" sz="2800" b="1">
                <a:solidFill>
                  <a:srgbClr val="FFFFFF"/>
                </a:solidFill>
                <a:latin typeface="游ゴシック" pitchFamily="50" charset="-128"/>
                <a:ea typeface="游ゴシック" pitchFamily="50" charset="-128"/>
              </a:rPr>
              <a:t>床の滑り止め・水ぬれ対策</a:t>
            </a:r>
          </a:p>
        </p:txBody>
      </p:sp>
      <p:sp>
        <p:nvSpPr>
          <p:cNvPr id="12" name="Panel1Body"/>
          <p:cNvSpPr txBox="1"/>
          <p:nvPr/>
        </p:nvSpPr>
        <p:spPr>
          <a:xfrm>
            <a:off x="883410" y="2284320"/>
            <a:ext cx="4500000" cy="907300"/>
          </a:xfrm>
          <a:prstGeom prst="rect">
            <a:avLst/>
          </a:prstGeom>
          <a:noFill/>
          <a:ln>
            <a:noFill/>
          </a:ln>
        </p:spPr>
        <p:txBody>
          <a:bodyPr wrap="square" lIns="0" tIns="0" rIns="0" bIns="0" rtlCol="0" anchor="t">
            <a:spAutoFit/>
          </a:bodyPr>
          <a:lstStyle/>
          <a:p>
            <a:pPr>
              <a:lnSpc>
                <a:spcPts val="2400"/>
              </a:lnSpc>
            </a:pPr>
            <a:r>
              <a:rPr lang="ja-JP" altLang="en-US" sz="1800" dirty="0">
                <a:solidFill>
                  <a:srgbClr val="333333"/>
                </a:solidFill>
                <a:latin typeface="游ゴシック" pitchFamily="50" charset="-128"/>
                <a:ea typeface="游ゴシック" pitchFamily="50" charset="-128"/>
              </a:rPr>
              <a:t>滑りにくい床材やマットを使う</a:t>
            </a:r>
            <a:endParaRPr lang="en-US" altLang="ja-JP" sz="1800" dirty="0">
              <a:solidFill>
                <a:srgbClr val="333333"/>
              </a:solidFill>
              <a:latin typeface="游ゴシック" pitchFamily="50" charset="-128"/>
              <a:ea typeface="游ゴシック" pitchFamily="50" charset="-128"/>
            </a:endParaRPr>
          </a:p>
          <a:p>
            <a:pPr>
              <a:lnSpc>
                <a:spcPts val="2400"/>
              </a:lnSpc>
            </a:pPr>
            <a:r>
              <a:rPr lang="ja-JP" altLang="en-US" sz="1800" dirty="0">
                <a:solidFill>
                  <a:srgbClr val="333333"/>
                </a:solidFill>
                <a:latin typeface="游ゴシック" pitchFamily="50" charset="-128"/>
                <a:ea typeface="游ゴシック" pitchFamily="50" charset="-128"/>
              </a:rPr>
              <a:t>こぼれた水はすぐ拭き取る</a:t>
            </a:r>
          </a:p>
          <a:p>
            <a:pPr>
              <a:lnSpc>
                <a:spcPts val="2400"/>
              </a:lnSpc>
            </a:pPr>
            <a:endParaRPr lang="ja-JP" altLang="en-US" sz="1800" dirty="0"/>
          </a:p>
        </p:txBody>
      </p:sp>
      <p:sp>
        <p:nvSpPr>
          <p:cNvPr id="20" name="Panel2BG"/>
          <p:cNvSpPr/>
          <p:nvPr/>
        </p:nvSpPr>
        <p:spPr>
          <a:xfrm>
            <a:off x="5719620" y="1689246"/>
            <a:ext cx="4800000" cy="3015370"/>
          </a:xfrm>
          <a:prstGeom prst="rect">
            <a:avLst/>
          </a:prstGeom>
          <a:solidFill>
            <a:srgbClr val="F5F5F5"/>
          </a:solidFill>
          <a:ln w="12700">
            <a:solidFill>
              <a:srgbClr val="CCCCCC"/>
            </a:solidFill>
          </a:ln>
        </p:spPr>
        <p:txBody>
          <a:bodyPr/>
          <a:lstStyle/>
          <a:p>
            <a:endParaRPr lang="ja-JP"/>
          </a:p>
        </p:txBody>
      </p:sp>
      <p:sp>
        <p:nvSpPr>
          <p:cNvPr id="21" name="Panel2Header"/>
          <p:cNvSpPr/>
          <p:nvPr/>
        </p:nvSpPr>
        <p:spPr>
          <a:xfrm>
            <a:off x="5719620" y="1689246"/>
            <a:ext cx="4800000" cy="500000"/>
          </a:xfrm>
          <a:prstGeom prst="rect">
            <a:avLst/>
          </a:prstGeom>
          <a:solidFill>
            <a:srgbClr val="2E7D32"/>
          </a:solidFill>
          <a:ln>
            <a:noFill/>
          </a:ln>
        </p:spPr>
        <p:txBody>
          <a:bodyPr lIns="144000" tIns="0" rIns="0" bIns="0" anchor="ctr"/>
          <a:lstStyle/>
          <a:p>
            <a:r>
              <a:rPr lang="ja-JP" altLang="en-US" sz="2800" b="1">
                <a:solidFill>
                  <a:srgbClr val="FFFFFF"/>
                </a:solidFill>
                <a:latin typeface="游ゴシック" pitchFamily="50" charset="-128"/>
                <a:ea typeface="游ゴシック" pitchFamily="50" charset="-128"/>
              </a:rPr>
              <a:t>清掃・整理整頓</a:t>
            </a:r>
          </a:p>
        </p:txBody>
      </p:sp>
      <p:sp>
        <p:nvSpPr>
          <p:cNvPr id="22" name="Panel2Body"/>
          <p:cNvSpPr txBox="1"/>
          <p:nvPr/>
        </p:nvSpPr>
        <p:spPr>
          <a:xfrm>
            <a:off x="5863410" y="2284320"/>
            <a:ext cx="4500000" cy="910699"/>
          </a:xfrm>
          <a:prstGeom prst="rect">
            <a:avLst/>
          </a:prstGeom>
          <a:noFill/>
          <a:ln>
            <a:noFill/>
          </a:ln>
        </p:spPr>
        <p:txBody>
          <a:bodyPr wrap="square" lIns="0" tIns="0" rIns="0" bIns="0" rtlCol="0" anchor="t">
            <a:spAutoFit/>
          </a:bodyPr>
          <a:lstStyle/>
          <a:p>
            <a:pPr>
              <a:lnSpc>
                <a:spcPts val="2400"/>
              </a:lnSpc>
            </a:pPr>
            <a:r>
              <a:rPr lang="ja-JP" altLang="en-US" sz="1800" dirty="0">
                <a:solidFill>
                  <a:srgbClr val="333333"/>
                </a:solidFill>
                <a:latin typeface="游ゴシック" pitchFamily="50" charset="-128"/>
                <a:ea typeface="游ゴシック" pitchFamily="50" charset="-128"/>
              </a:rPr>
              <a:t>通路にものを置かず、こまめに整理することで、つまずきや引っ掛かりを防ぎます。</a:t>
            </a:r>
          </a:p>
          <a:p>
            <a:pPr>
              <a:lnSpc>
                <a:spcPts val="2400"/>
              </a:lnSpc>
            </a:pPr>
            <a:r>
              <a:rPr lang="ja-JP" altLang="en-US" sz="1800" b="1" dirty="0">
                <a:solidFill>
                  <a:srgbClr val="2E7D32"/>
                </a:solidFill>
                <a:latin typeface="游ゴシック" pitchFamily="50" charset="-128"/>
                <a:ea typeface="游ゴシック" pitchFamily="50" charset="-128"/>
              </a:rPr>
              <a:t>→ 床にものを置かない！</a:t>
            </a:r>
          </a:p>
        </p:txBody>
      </p:sp>
      <p:sp>
        <p:nvSpPr>
          <p:cNvPr id="30" name="Panel3BG"/>
          <p:cNvSpPr/>
          <p:nvPr/>
        </p:nvSpPr>
        <p:spPr>
          <a:xfrm>
            <a:off x="740000" y="4820000"/>
            <a:ext cx="4800000" cy="3015370"/>
          </a:xfrm>
          <a:prstGeom prst="rect">
            <a:avLst/>
          </a:prstGeom>
          <a:solidFill>
            <a:srgbClr val="F5F5F5"/>
          </a:solidFill>
          <a:ln w="12700">
            <a:solidFill>
              <a:srgbClr val="CCCCCC"/>
            </a:solidFill>
          </a:ln>
        </p:spPr>
        <p:txBody>
          <a:bodyPr/>
          <a:lstStyle/>
          <a:p>
            <a:endParaRPr lang="ja-JP"/>
          </a:p>
        </p:txBody>
      </p:sp>
      <p:sp>
        <p:nvSpPr>
          <p:cNvPr id="31" name="Panel3Header"/>
          <p:cNvSpPr/>
          <p:nvPr/>
        </p:nvSpPr>
        <p:spPr>
          <a:xfrm>
            <a:off x="740000" y="4820000"/>
            <a:ext cx="4800000" cy="500000"/>
          </a:xfrm>
          <a:prstGeom prst="rect">
            <a:avLst/>
          </a:prstGeom>
          <a:solidFill>
            <a:srgbClr val="2E7D32"/>
          </a:solidFill>
          <a:ln>
            <a:noFill/>
          </a:ln>
        </p:spPr>
        <p:txBody>
          <a:bodyPr lIns="144000" tIns="0" rIns="0" bIns="0" anchor="ctr"/>
          <a:lstStyle/>
          <a:p>
            <a:r>
              <a:rPr lang="ja-JP" altLang="en-US" sz="2800" b="1">
                <a:solidFill>
                  <a:srgbClr val="FFFFFF"/>
                </a:solidFill>
                <a:latin typeface="游ゴシック" pitchFamily="50" charset="-128"/>
                <a:ea typeface="游ゴシック" pitchFamily="50" charset="-128"/>
              </a:rPr>
              <a:t>手すり設置・段差解消</a:t>
            </a:r>
          </a:p>
        </p:txBody>
      </p:sp>
      <p:sp>
        <p:nvSpPr>
          <p:cNvPr id="32" name="Panel3Body"/>
          <p:cNvSpPr txBox="1"/>
          <p:nvPr/>
        </p:nvSpPr>
        <p:spPr>
          <a:xfrm>
            <a:off x="883410" y="5415327"/>
            <a:ext cx="4500000" cy="1218475"/>
          </a:xfrm>
          <a:prstGeom prst="rect">
            <a:avLst/>
          </a:prstGeom>
          <a:noFill/>
          <a:ln>
            <a:noFill/>
          </a:ln>
        </p:spPr>
        <p:txBody>
          <a:bodyPr wrap="square" lIns="0" tIns="0" rIns="0" bIns="0" rtlCol="0" anchor="t">
            <a:spAutoFit/>
          </a:bodyPr>
          <a:lstStyle/>
          <a:p>
            <a:pPr>
              <a:lnSpc>
                <a:spcPts val="2400"/>
              </a:lnSpc>
            </a:pPr>
            <a:r>
              <a:rPr lang="ja-JP" altLang="en-US" sz="1800">
                <a:solidFill>
                  <a:srgbClr val="333333"/>
                </a:solidFill>
                <a:latin typeface="游ゴシック" pitchFamily="50" charset="-128"/>
                <a:ea typeface="游ゴシック" pitchFamily="50" charset="-128"/>
              </a:rPr>
              <a:t>手すりの設置や段差の解消により、つまずきや転落を防止します。</a:t>
            </a:r>
          </a:p>
          <a:p>
            <a:pPr>
              <a:lnSpc>
                <a:spcPts val="2400"/>
              </a:lnSpc>
            </a:pPr>
            <a:r>
              <a:rPr lang="ja-JP" altLang="en-US" sz="1800" b="1">
                <a:solidFill>
                  <a:srgbClr val="2E7D32"/>
                </a:solidFill>
                <a:latin typeface="游ゴシック" pitchFamily="50" charset="-128"/>
                <a:ea typeface="游ゴシック" pitchFamily="50" charset="-128"/>
              </a:rPr>
              <a:t>→ 手すりで安全に移動！</a:t>
            </a:r>
          </a:p>
          <a:p>
            <a:pPr>
              <a:lnSpc>
                <a:spcPts val="2400"/>
              </a:lnSpc>
            </a:pPr>
            <a:r>
              <a:rPr lang="ja-JP" altLang="en-US" sz="1800" b="1">
                <a:solidFill>
                  <a:srgbClr val="2E7D32"/>
                </a:solidFill>
                <a:latin typeface="游ゴシック" pitchFamily="50" charset="-128"/>
                <a:ea typeface="游ゴシック" pitchFamily="50" charset="-128"/>
              </a:rPr>
              <a:t>→ 段差解消（スロープ設置）</a:t>
            </a:r>
          </a:p>
        </p:txBody>
      </p:sp>
      <p:sp>
        <p:nvSpPr>
          <p:cNvPr id="40" name="Panel4BG"/>
          <p:cNvSpPr/>
          <p:nvPr/>
        </p:nvSpPr>
        <p:spPr>
          <a:xfrm>
            <a:off x="5719620" y="4820000"/>
            <a:ext cx="4800000" cy="3015370"/>
          </a:xfrm>
          <a:prstGeom prst="rect">
            <a:avLst/>
          </a:prstGeom>
          <a:solidFill>
            <a:srgbClr val="F5F5F5"/>
          </a:solidFill>
          <a:ln w="12700">
            <a:solidFill>
              <a:srgbClr val="CCCCCC"/>
            </a:solidFill>
          </a:ln>
        </p:spPr>
        <p:txBody>
          <a:bodyPr/>
          <a:lstStyle/>
          <a:p>
            <a:endParaRPr lang="ja-JP"/>
          </a:p>
        </p:txBody>
      </p:sp>
      <p:sp>
        <p:nvSpPr>
          <p:cNvPr id="41" name="Panel4Header"/>
          <p:cNvSpPr/>
          <p:nvPr/>
        </p:nvSpPr>
        <p:spPr>
          <a:xfrm>
            <a:off x="5719620" y="4820000"/>
            <a:ext cx="4800000" cy="500000"/>
          </a:xfrm>
          <a:prstGeom prst="rect">
            <a:avLst/>
          </a:prstGeom>
          <a:solidFill>
            <a:srgbClr val="2E7D32"/>
          </a:solidFill>
          <a:ln>
            <a:noFill/>
          </a:ln>
        </p:spPr>
        <p:txBody>
          <a:bodyPr lIns="144000" tIns="0" rIns="0" bIns="0" anchor="ctr"/>
          <a:lstStyle/>
          <a:p>
            <a:r>
              <a:rPr lang="ja-JP" altLang="en-US" sz="2800" b="1">
                <a:solidFill>
                  <a:srgbClr val="FFFFFF"/>
                </a:solidFill>
                <a:latin typeface="游ゴシック" pitchFamily="50" charset="-128"/>
                <a:ea typeface="游ゴシック" pitchFamily="50" charset="-128"/>
              </a:rPr>
              <a:t>警告表示</a:t>
            </a:r>
          </a:p>
        </p:txBody>
      </p:sp>
      <p:sp>
        <p:nvSpPr>
          <p:cNvPr id="42" name="Panel4Body"/>
          <p:cNvSpPr txBox="1"/>
          <p:nvPr/>
        </p:nvSpPr>
        <p:spPr>
          <a:xfrm>
            <a:off x="5863410" y="5415327"/>
            <a:ext cx="4500000" cy="1218475"/>
          </a:xfrm>
          <a:prstGeom prst="rect">
            <a:avLst/>
          </a:prstGeom>
          <a:noFill/>
          <a:ln>
            <a:noFill/>
          </a:ln>
        </p:spPr>
        <p:txBody>
          <a:bodyPr wrap="square" lIns="0" tIns="0" rIns="0" bIns="0" rtlCol="0" anchor="t">
            <a:spAutoFit/>
          </a:bodyPr>
          <a:lstStyle/>
          <a:p>
            <a:pPr>
              <a:lnSpc>
                <a:spcPts val="2400"/>
              </a:lnSpc>
            </a:pPr>
            <a:r>
              <a:rPr lang="ja-JP" altLang="en-US" sz="1800">
                <a:solidFill>
                  <a:srgbClr val="333333"/>
                </a:solidFill>
                <a:latin typeface="游ゴシック" pitchFamily="50" charset="-128"/>
                <a:ea typeface="游ゴシック" pitchFamily="50" charset="-128"/>
              </a:rPr>
              <a:t>危険箇所をわかりやすく表示し、事故を未然に防ぎます。</a:t>
            </a:r>
          </a:p>
          <a:p>
            <a:pPr>
              <a:lnSpc>
                <a:spcPts val="2400"/>
              </a:lnSpc>
            </a:pPr>
            <a:endParaRPr lang="ja-JP" altLang="en-US" sz="1800"/>
          </a:p>
          <a:p>
            <a:pPr>
              <a:lnSpc>
                <a:spcPts val="2400"/>
              </a:lnSpc>
            </a:pPr>
            <a:r>
              <a:rPr lang="ja-JP" altLang="en-US" sz="1800" b="1">
                <a:solidFill>
                  <a:srgbClr val="2E7D32"/>
                </a:solidFill>
                <a:latin typeface="游ゴシック" pitchFamily="50" charset="-128"/>
                <a:ea typeface="游ゴシック" pitchFamily="50" charset="-128"/>
              </a:rPr>
              <a:t>→ 危険を知らせて事故を防止！</a:t>
            </a:r>
          </a:p>
        </p:txBody>
      </p:sp>
      <p:pic>
        <p:nvPicPr>
          <p:cNvPr id="25" name="図 24">
            <a:extLst>
              <a:ext uri="{FF2B5EF4-FFF2-40B4-BE49-F238E27FC236}">
                <a16:creationId xmlns:a16="http://schemas.microsoft.com/office/drawing/2014/main" id="{A3147A0A-F96B-3AB0-26C7-B3C06023D8C6}"/>
              </a:ext>
            </a:extLst>
          </p:cNvPr>
          <p:cNvPicPr>
            <a:picLocks noChangeAspect="1"/>
          </p:cNvPicPr>
          <p:nvPr/>
        </p:nvPicPr>
        <p:blipFill>
          <a:blip r:embed="rId2"/>
          <a:stretch>
            <a:fillRect/>
          </a:stretch>
        </p:blipFill>
        <p:spPr>
          <a:xfrm>
            <a:off x="3841065" y="6713568"/>
            <a:ext cx="1542345" cy="1028230"/>
          </a:xfrm>
          <a:prstGeom prst="rect">
            <a:avLst/>
          </a:prstGeom>
        </p:spPr>
      </p:pic>
      <p:sp>
        <p:nvSpPr>
          <p:cNvPr id="2" name="タイトル 1">
            <a:extLst>
              <a:ext uri="{FF2B5EF4-FFF2-40B4-BE49-F238E27FC236}">
                <a16:creationId xmlns:a16="http://schemas.microsoft.com/office/drawing/2014/main" id="{FDC34977-550B-BABC-B568-F63EDE774D94}"/>
              </a:ext>
            </a:extLst>
          </p:cNvPr>
          <p:cNvSpPr>
            <a:spLocks noGrp="1"/>
          </p:cNvSpPr>
          <p:nvPr>
            <p:ph type="title"/>
          </p:nvPr>
        </p:nvSpPr>
        <p:spPr/>
        <p:txBody>
          <a:bodyPr/>
          <a:lstStyle/>
          <a:p>
            <a:pPr algn="ctr"/>
            <a:r>
              <a:rPr lang="ja-JP" altLang="en-US" b="1" dirty="0"/>
              <a:t>転倒を防止する</a:t>
            </a:r>
          </a:p>
        </p:txBody>
      </p:sp>
      <p:pic>
        <p:nvPicPr>
          <p:cNvPr id="6" name="図 5">
            <a:extLst>
              <a:ext uri="{FF2B5EF4-FFF2-40B4-BE49-F238E27FC236}">
                <a16:creationId xmlns:a16="http://schemas.microsoft.com/office/drawing/2014/main" id="{4CEA7809-27D9-9C6F-A2DB-006151CD1F91}"/>
              </a:ext>
            </a:extLst>
          </p:cNvPr>
          <p:cNvPicPr>
            <a:picLocks noChangeAspect="1"/>
          </p:cNvPicPr>
          <p:nvPr/>
        </p:nvPicPr>
        <p:blipFill>
          <a:blip r:embed="rId3"/>
          <a:stretch>
            <a:fillRect/>
          </a:stretch>
        </p:blipFill>
        <p:spPr>
          <a:xfrm>
            <a:off x="6648455" y="3246557"/>
            <a:ext cx="3139712" cy="1347333"/>
          </a:xfrm>
          <a:prstGeom prst="rect">
            <a:avLst/>
          </a:prstGeom>
        </p:spPr>
      </p:pic>
      <p:pic>
        <p:nvPicPr>
          <p:cNvPr id="4" name="図 3">
            <a:extLst>
              <a:ext uri="{FF2B5EF4-FFF2-40B4-BE49-F238E27FC236}">
                <a16:creationId xmlns:a16="http://schemas.microsoft.com/office/drawing/2014/main" id="{4AAAE166-BA7A-40C4-ECD3-41648D533653}"/>
              </a:ext>
            </a:extLst>
          </p:cNvPr>
          <p:cNvPicPr>
            <a:picLocks noChangeAspect="1"/>
          </p:cNvPicPr>
          <p:nvPr/>
        </p:nvPicPr>
        <p:blipFill>
          <a:blip r:embed="rId4"/>
          <a:stretch>
            <a:fillRect/>
          </a:stretch>
        </p:blipFill>
        <p:spPr>
          <a:xfrm>
            <a:off x="8842852" y="6779588"/>
            <a:ext cx="1347333" cy="896190"/>
          </a:xfrm>
          <a:prstGeom prst="rect">
            <a:avLst/>
          </a:prstGeom>
        </p:spPr>
      </p:pic>
      <p:pic>
        <p:nvPicPr>
          <p:cNvPr id="7" name="図 6">
            <a:extLst>
              <a:ext uri="{FF2B5EF4-FFF2-40B4-BE49-F238E27FC236}">
                <a16:creationId xmlns:a16="http://schemas.microsoft.com/office/drawing/2014/main" id="{5F63F17D-5745-11A3-17EA-E2930EDE5C99}"/>
              </a:ext>
            </a:extLst>
          </p:cNvPr>
          <p:cNvPicPr>
            <a:picLocks noChangeAspect="1"/>
          </p:cNvPicPr>
          <p:nvPr/>
        </p:nvPicPr>
        <p:blipFill>
          <a:blip r:embed="rId5"/>
          <a:stretch>
            <a:fillRect/>
          </a:stretch>
        </p:blipFill>
        <p:spPr>
          <a:xfrm>
            <a:off x="3841065" y="3537163"/>
            <a:ext cx="1426588" cy="1005927"/>
          </a:xfrm>
          <a:prstGeom prst="rect">
            <a:avLst/>
          </a:prstGeom>
        </p:spPr>
      </p:pic>
      <p:pic>
        <p:nvPicPr>
          <p:cNvPr id="9" name="図 8">
            <a:extLst>
              <a:ext uri="{FF2B5EF4-FFF2-40B4-BE49-F238E27FC236}">
                <a16:creationId xmlns:a16="http://schemas.microsoft.com/office/drawing/2014/main" id="{971900D6-BDB6-2971-5B25-6BB5A264DC57}"/>
              </a:ext>
            </a:extLst>
          </p:cNvPr>
          <p:cNvPicPr>
            <a:picLocks noChangeAspect="1"/>
          </p:cNvPicPr>
          <p:nvPr/>
        </p:nvPicPr>
        <p:blipFill>
          <a:blip r:embed="rId6"/>
          <a:stretch>
            <a:fillRect/>
          </a:stretch>
        </p:blipFill>
        <p:spPr>
          <a:xfrm>
            <a:off x="2511832" y="3250626"/>
            <a:ext cx="1042506" cy="1292464"/>
          </a:xfrm>
          <a:prstGeom prst="rect">
            <a:avLst/>
          </a:prstGeom>
        </p:spPr>
      </p:pic>
    </p:spTree>
    <p:extLst>
      <p:ext uri="{BB962C8B-B14F-4D97-AF65-F5344CB8AC3E}">
        <p14:creationId xmlns:p14="http://schemas.microsoft.com/office/powerpoint/2010/main" val="359696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718CB-99EA-EF60-D40C-A720C307FA19}"/>
            </a:ext>
          </a:extLst>
        </p:cNvPr>
        <p:cNvGrpSpPr/>
        <p:nvPr/>
      </p:nvGrpSpPr>
      <p:grpSpPr>
        <a:xfrm>
          <a:off x="0" y="0"/>
          <a:ext cx="0" cy="0"/>
          <a:chOff x="0" y="0"/>
          <a:chExt cx="0" cy="0"/>
        </a:xfrm>
      </p:grpSpPr>
      <p:sp>
        <p:nvSpPr>
          <p:cNvPr id="10" name="Card1BG">
            <a:extLst>
              <a:ext uri="{FF2B5EF4-FFF2-40B4-BE49-F238E27FC236}">
                <a16:creationId xmlns:a16="http://schemas.microsoft.com/office/drawing/2014/main" id="{4C4541DE-6F8C-1268-77F9-E2A11651C04E}"/>
              </a:ext>
            </a:extLst>
          </p:cNvPr>
          <p:cNvSpPr/>
          <p:nvPr/>
        </p:nvSpPr>
        <p:spPr>
          <a:xfrm>
            <a:off x="936702" y="2167864"/>
            <a:ext cx="5750078" cy="1000000"/>
          </a:xfrm>
          <a:prstGeom prst="roundRect">
            <a:avLst>
              <a:gd name="adj" fmla="val 5000"/>
            </a:avLst>
          </a:prstGeom>
          <a:solidFill>
            <a:srgbClr val="F0F4FA"/>
          </a:solidFill>
          <a:ln w="12700">
            <a:solidFill>
              <a:srgbClr val="2B5797"/>
            </a:solidFill>
          </a:ln>
        </p:spPr>
        <p:txBody>
          <a:bodyPr/>
          <a:lstStyle/>
          <a:p>
            <a:endParaRPr lang="ja-JP"/>
          </a:p>
        </p:txBody>
      </p:sp>
      <p:sp>
        <p:nvSpPr>
          <p:cNvPr id="11" name="Card1Num">
            <a:extLst>
              <a:ext uri="{FF2B5EF4-FFF2-40B4-BE49-F238E27FC236}">
                <a16:creationId xmlns:a16="http://schemas.microsoft.com/office/drawing/2014/main" id="{23CCB80C-4B23-454C-5AF4-C86D9AA35F38}"/>
              </a:ext>
            </a:extLst>
          </p:cNvPr>
          <p:cNvSpPr/>
          <p:nvPr/>
        </p:nvSpPr>
        <p:spPr>
          <a:xfrm>
            <a:off x="1145181" y="2457864"/>
            <a:ext cx="470400" cy="420000"/>
          </a:xfrm>
          <a:prstGeom prst="ellipse">
            <a:avLst/>
          </a:prstGeom>
          <a:solidFill>
            <a:srgbClr val="2B5797"/>
          </a:solidFill>
          <a:ln>
            <a:noFill/>
          </a:ln>
        </p:spPr>
        <p:txBody>
          <a:bodyPr lIns="0" tIns="0" rIns="0" bIns="0" anchor="ctr"/>
          <a:lstStyle/>
          <a:p>
            <a:pPr algn="ctr"/>
            <a:r>
              <a:rPr lang="en-US" sz="2400" b="1">
                <a:solidFill>
                  <a:srgbClr val="FFFFFF"/>
                </a:solidFill>
                <a:latin typeface="游ゴシック" pitchFamily="50" charset="-128"/>
              </a:rPr>
              <a:t>1</a:t>
            </a:r>
          </a:p>
        </p:txBody>
      </p:sp>
      <p:sp>
        <p:nvSpPr>
          <p:cNvPr id="12" name="Card1Text">
            <a:extLst>
              <a:ext uri="{FF2B5EF4-FFF2-40B4-BE49-F238E27FC236}">
                <a16:creationId xmlns:a16="http://schemas.microsoft.com/office/drawing/2014/main" id="{AA2606EA-A405-79AE-39FF-CF9DF577F679}"/>
              </a:ext>
            </a:extLst>
          </p:cNvPr>
          <p:cNvSpPr txBox="1"/>
          <p:nvPr/>
        </p:nvSpPr>
        <p:spPr>
          <a:xfrm>
            <a:off x="1752781" y="2548941"/>
            <a:ext cx="4193571" cy="297069"/>
          </a:xfrm>
          <a:prstGeom prst="rect">
            <a:avLst/>
          </a:prstGeom>
          <a:noFill/>
          <a:ln>
            <a:noFill/>
          </a:ln>
        </p:spPr>
        <p:txBody>
          <a:bodyPr wrap="square" lIns="72000" tIns="0" rIns="72000" bIns="0" anchor="t">
            <a:spAutoFit/>
          </a:bodyPr>
          <a:lstStyle/>
          <a:p>
            <a:pPr>
              <a:lnSpc>
                <a:spcPts val="2200"/>
              </a:lnSpc>
            </a:pPr>
            <a:r>
              <a:rPr lang="ja-JP" altLang="en-US" sz="2400" b="1">
                <a:solidFill>
                  <a:srgbClr val="2B5797"/>
                </a:solidFill>
                <a:latin typeface="游ゴシック" pitchFamily="50" charset="-128"/>
                <a:ea typeface="游ゴシック" pitchFamily="50" charset="-128"/>
              </a:rPr>
              <a:t>小さな文字が見えにくい</a:t>
            </a:r>
          </a:p>
        </p:txBody>
      </p:sp>
      <p:sp>
        <p:nvSpPr>
          <p:cNvPr id="13" name="Card1Measure"/>
          <p:cNvSpPr txBox="1"/>
          <p:nvPr/>
        </p:nvSpPr>
        <p:spPr>
          <a:xfrm>
            <a:off x="1752781" y="2870000"/>
            <a:ext cx="3900000" cy="246221"/>
          </a:xfrm>
          <a:prstGeom prst="rect">
            <a:avLst/>
          </a:prstGeom>
          <a:noFill/>
          <a:ln>
            <a:noFill/>
          </a:ln>
        </p:spPr>
        <p:txBody>
          <a:bodyPr wrap="square" lIns="72000" tIns="0" rIns="72000" bIns="0" anchor="t">
            <a:spAutoFit/>
          </a:bodyPr>
          <a:lstStyle/>
          <a:p>
            <a:pPr>
              <a:lnSpc>
                <a:spcPts val="1500"/>
              </a:lnSpc>
            </a:pPr>
            <a:r>
              <a:rPr lang="ja-JP" altLang="en-US" sz="1400" b="1">
                <a:solidFill>
                  <a:srgbClr val="2E7D32"/>
                </a:solidFill>
                <a:latin typeface="游ゴシック" pitchFamily="50" charset="-128"/>
                <a:ea typeface="游ゴシック" pitchFamily="50" charset="-128"/>
              </a:rPr>
              <a:t>→ 対策：文字は大きく・太く表示</a:t>
            </a:r>
          </a:p>
        </p:txBody>
      </p:sp>
      <p:sp>
        <p:nvSpPr>
          <p:cNvPr id="30" name="Card3BG">
            <a:extLst>
              <a:ext uri="{FF2B5EF4-FFF2-40B4-BE49-F238E27FC236}">
                <a16:creationId xmlns:a16="http://schemas.microsoft.com/office/drawing/2014/main" id="{0EBBE142-7F9B-7794-D3A0-6479F2A48110}"/>
              </a:ext>
            </a:extLst>
          </p:cNvPr>
          <p:cNvSpPr/>
          <p:nvPr/>
        </p:nvSpPr>
        <p:spPr>
          <a:xfrm>
            <a:off x="936702" y="3367864"/>
            <a:ext cx="5750078" cy="1000000"/>
          </a:xfrm>
          <a:prstGeom prst="roundRect">
            <a:avLst>
              <a:gd name="adj" fmla="val 5000"/>
            </a:avLst>
          </a:prstGeom>
          <a:solidFill>
            <a:srgbClr val="F0F4FA"/>
          </a:solidFill>
          <a:ln w="12700">
            <a:solidFill>
              <a:srgbClr val="2B5797"/>
            </a:solidFill>
          </a:ln>
        </p:spPr>
        <p:txBody>
          <a:bodyPr/>
          <a:lstStyle/>
          <a:p>
            <a:endParaRPr lang="ja-JP"/>
          </a:p>
        </p:txBody>
      </p:sp>
      <p:sp>
        <p:nvSpPr>
          <p:cNvPr id="31" name="Card3Num">
            <a:extLst>
              <a:ext uri="{FF2B5EF4-FFF2-40B4-BE49-F238E27FC236}">
                <a16:creationId xmlns:a16="http://schemas.microsoft.com/office/drawing/2014/main" id="{4C7F4A92-76E2-524A-8DC6-06FFB24D1453}"/>
              </a:ext>
            </a:extLst>
          </p:cNvPr>
          <p:cNvSpPr/>
          <p:nvPr/>
        </p:nvSpPr>
        <p:spPr>
          <a:xfrm>
            <a:off x="1145181" y="3657864"/>
            <a:ext cx="470400" cy="420000"/>
          </a:xfrm>
          <a:prstGeom prst="ellipse">
            <a:avLst/>
          </a:prstGeom>
          <a:solidFill>
            <a:srgbClr val="2B5797"/>
          </a:solidFill>
          <a:ln>
            <a:noFill/>
          </a:ln>
        </p:spPr>
        <p:txBody>
          <a:bodyPr lIns="0" tIns="0" rIns="0" bIns="0" anchor="ctr"/>
          <a:lstStyle/>
          <a:p>
            <a:pPr algn="ctr"/>
            <a:r>
              <a:rPr lang="ja-JP" altLang="en-US" sz="2400" b="1">
                <a:solidFill>
                  <a:srgbClr val="FFFFFF"/>
                </a:solidFill>
                <a:latin typeface="游ゴシック" pitchFamily="50" charset="-128"/>
              </a:rPr>
              <a:t>２</a:t>
            </a:r>
            <a:endParaRPr lang="en-US" sz="2400" b="1">
              <a:solidFill>
                <a:srgbClr val="FFFFFF"/>
              </a:solidFill>
              <a:latin typeface="游ゴシック" pitchFamily="50" charset="-128"/>
            </a:endParaRPr>
          </a:p>
        </p:txBody>
      </p:sp>
      <p:sp>
        <p:nvSpPr>
          <p:cNvPr id="32" name="Card3Text">
            <a:extLst>
              <a:ext uri="{FF2B5EF4-FFF2-40B4-BE49-F238E27FC236}">
                <a16:creationId xmlns:a16="http://schemas.microsoft.com/office/drawing/2014/main" id="{BE851C75-CE1F-B1D3-4639-CDEA16CC79BB}"/>
              </a:ext>
            </a:extLst>
          </p:cNvPr>
          <p:cNvSpPr txBox="1"/>
          <p:nvPr/>
        </p:nvSpPr>
        <p:spPr>
          <a:xfrm>
            <a:off x="1752781" y="3748941"/>
            <a:ext cx="4193571" cy="297069"/>
          </a:xfrm>
          <a:prstGeom prst="rect">
            <a:avLst/>
          </a:prstGeom>
          <a:noFill/>
          <a:ln>
            <a:noFill/>
          </a:ln>
        </p:spPr>
        <p:txBody>
          <a:bodyPr wrap="square" lIns="72000" tIns="0" rIns="72000" bIns="0" anchor="t">
            <a:spAutoFit/>
          </a:bodyPr>
          <a:lstStyle/>
          <a:p>
            <a:pPr>
              <a:lnSpc>
                <a:spcPts val="2200"/>
              </a:lnSpc>
            </a:pPr>
            <a:r>
              <a:rPr lang="ja-JP" altLang="en-US" sz="2400" b="1">
                <a:solidFill>
                  <a:srgbClr val="2B5797"/>
                </a:solidFill>
                <a:latin typeface="游ゴシック" pitchFamily="50" charset="-128"/>
                <a:ea typeface="游ゴシック" pitchFamily="50" charset="-128"/>
              </a:rPr>
              <a:t>色の違いがわかりにくくなる</a:t>
            </a:r>
          </a:p>
        </p:txBody>
      </p:sp>
      <p:sp>
        <p:nvSpPr>
          <p:cNvPr id="33" name="Card3Measure"/>
          <p:cNvSpPr txBox="1"/>
          <p:nvPr/>
        </p:nvSpPr>
        <p:spPr>
          <a:xfrm>
            <a:off x="1752781" y="4070000"/>
            <a:ext cx="3900000" cy="246221"/>
          </a:xfrm>
          <a:prstGeom prst="rect">
            <a:avLst/>
          </a:prstGeom>
          <a:noFill/>
          <a:ln>
            <a:noFill/>
          </a:ln>
        </p:spPr>
        <p:txBody>
          <a:bodyPr wrap="square" lIns="72000" tIns="0" rIns="72000" bIns="0" anchor="t">
            <a:spAutoFit/>
          </a:bodyPr>
          <a:lstStyle/>
          <a:p>
            <a:pPr>
              <a:lnSpc>
                <a:spcPts val="1500"/>
              </a:lnSpc>
            </a:pPr>
            <a:r>
              <a:rPr lang="ja-JP" altLang="en-US" sz="1400" b="1">
                <a:solidFill>
                  <a:srgbClr val="2E7D32"/>
                </a:solidFill>
                <a:latin typeface="游ゴシック" pitchFamily="50" charset="-128"/>
                <a:ea typeface="游ゴシック" pitchFamily="50" charset="-128"/>
              </a:rPr>
              <a:t>→ 対策：色だけに頼らず形・文字も併用</a:t>
            </a:r>
          </a:p>
        </p:txBody>
      </p:sp>
      <p:sp>
        <p:nvSpPr>
          <p:cNvPr id="50" name="Card5BG">
            <a:extLst>
              <a:ext uri="{FF2B5EF4-FFF2-40B4-BE49-F238E27FC236}">
                <a16:creationId xmlns:a16="http://schemas.microsoft.com/office/drawing/2014/main" id="{5B523C2F-454E-16B3-321E-19921CDF0CB2}"/>
              </a:ext>
            </a:extLst>
          </p:cNvPr>
          <p:cNvSpPr/>
          <p:nvPr/>
        </p:nvSpPr>
        <p:spPr>
          <a:xfrm>
            <a:off x="936702" y="4567864"/>
            <a:ext cx="5750078" cy="1000000"/>
          </a:xfrm>
          <a:prstGeom prst="roundRect">
            <a:avLst>
              <a:gd name="adj" fmla="val 5000"/>
            </a:avLst>
          </a:prstGeom>
          <a:solidFill>
            <a:srgbClr val="F0F4FA"/>
          </a:solidFill>
          <a:ln w="12700">
            <a:solidFill>
              <a:srgbClr val="2B5797"/>
            </a:solidFill>
          </a:ln>
        </p:spPr>
        <p:txBody>
          <a:bodyPr/>
          <a:lstStyle/>
          <a:p>
            <a:endParaRPr lang="ja-JP"/>
          </a:p>
        </p:txBody>
      </p:sp>
      <p:sp>
        <p:nvSpPr>
          <p:cNvPr id="51" name="Card5Num">
            <a:extLst>
              <a:ext uri="{FF2B5EF4-FFF2-40B4-BE49-F238E27FC236}">
                <a16:creationId xmlns:a16="http://schemas.microsoft.com/office/drawing/2014/main" id="{C09BF950-A6EE-B93E-81E4-97ADD8DF645A}"/>
              </a:ext>
            </a:extLst>
          </p:cNvPr>
          <p:cNvSpPr/>
          <p:nvPr/>
        </p:nvSpPr>
        <p:spPr>
          <a:xfrm>
            <a:off x="1145181" y="4857864"/>
            <a:ext cx="470400" cy="420000"/>
          </a:xfrm>
          <a:prstGeom prst="ellipse">
            <a:avLst/>
          </a:prstGeom>
          <a:solidFill>
            <a:srgbClr val="2B5797"/>
          </a:solidFill>
          <a:ln>
            <a:noFill/>
          </a:ln>
        </p:spPr>
        <p:txBody>
          <a:bodyPr lIns="0" tIns="0" rIns="0" bIns="0" anchor="ctr"/>
          <a:lstStyle/>
          <a:p>
            <a:pPr algn="ctr"/>
            <a:r>
              <a:rPr lang="ja-JP" altLang="en-US" sz="2400" b="1">
                <a:solidFill>
                  <a:srgbClr val="FFFFFF"/>
                </a:solidFill>
                <a:latin typeface="游ゴシック" pitchFamily="50" charset="-128"/>
              </a:rPr>
              <a:t>３</a:t>
            </a:r>
            <a:endParaRPr lang="en-US" sz="2400" b="1">
              <a:solidFill>
                <a:srgbClr val="FFFFFF"/>
              </a:solidFill>
              <a:latin typeface="游ゴシック" pitchFamily="50" charset="-128"/>
            </a:endParaRPr>
          </a:p>
        </p:txBody>
      </p:sp>
      <p:sp>
        <p:nvSpPr>
          <p:cNvPr id="52" name="Card5Text">
            <a:extLst>
              <a:ext uri="{FF2B5EF4-FFF2-40B4-BE49-F238E27FC236}">
                <a16:creationId xmlns:a16="http://schemas.microsoft.com/office/drawing/2014/main" id="{FDE45F83-832F-C5F0-B359-B23DE3EE2808}"/>
              </a:ext>
            </a:extLst>
          </p:cNvPr>
          <p:cNvSpPr txBox="1"/>
          <p:nvPr/>
        </p:nvSpPr>
        <p:spPr>
          <a:xfrm>
            <a:off x="1752781" y="4948941"/>
            <a:ext cx="4193571" cy="297069"/>
          </a:xfrm>
          <a:prstGeom prst="rect">
            <a:avLst/>
          </a:prstGeom>
          <a:noFill/>
          <a:ln>
            <a:noFill/>
          </a:ln>
        </p:spPr>
        <p:txBody>
          <a:bodyPr wrap="square" lIns="72000" tIns="0" rIns="72000" bIns="0" anchor="t">
            <a:spAutoFit/>
          </a:bodyPr>
          <a:lstStyle/>
          <a:p>
            <a:pPr>
              <a:lnSpc>
                <a:spcPts val="2200"/>
              </a:lnSpc>
            </a:pPr>
            <a:r>
              <a:rPr lang="ja-JP" altLang="en-US" sz="2400" b="1">
                <a:solidFill>
                  <a:srgbClr val="2B5797"/>
                </a:solidFill>
                <a:latin typeface="游ゴシック" pitchFamily="50" charset="-128"/>
                <a:ea typeface="游ゴシック" pitchFamily="50" charset="-128"/>
              </a:rPr>
              <a:t>暗いところで見えにくい</a:t>
            </a:r>
          </a:p>
        </p:txBody>
      </p:sp>
      <p:sp>
        <p:nvSpPr>
          <p:cNvPr id="53" name="Card5Measure"/>
          <p:cNvSpPr txBox="1"/>
          <p:nvPr/>
        </p:nvSpPr>
        <p:spPr>
          <a:xfrm>
            <a:off x="1752781" y="5270000"/>
            <a:ext cx="3900000" cy="246221"/>
          </a:xfrm>
          <a:prstGeom prst="rect">
            <a:avLst/>
          </a:prstGeom>
          <a:noFill/>
          <a:ln>
            <a:noFill/>
          </a:ln>
        </p:spPr>
        <p:txBody>
          <a:bodyPr wrap="square" lIns="72000" tIns="0" rIns="72000" bIns="0" anchor="t">
            <a:spAutoFit/>
          </a:bodyPr>
          <a:lstStyle/>
          <a:p>
            <a:pPr>
              <a:lnSpc>
                <a:spcPts val="1500"/>
              </a:lnSpc>
            </a:pPr>
            <a:r>
              <a:rPr lang="ja-JP" altLang="en-US" sz="1400" b="1">
                <a:solidFill>
                  <a:srgbClr val="2E7D32"/>
                </a:solidFill>
                <a:latin typeface="游ゴシック" pitchFamily="50" charset="-128"/>
                <a:ea typeface="游ゴシック" pitchFamily="50" charset="-128"/>
              </a:rPr>
              <a:t>→ 対策：照明を明るく・手元灯を設置</a:t>
            </a:r>
          </a:p>
        </p:txBody>
      </p:sp>
      <p:sp>
        <p:nvSpPr>
          <p:cNvPr id="70" name="Card7BG">
            <a:extLst>
              <a:ext uri="{FF2B5EF4-FFF2-40B4-BE49-F238E27FC236}">
                <a16:creationId xmlns:a16="http://schemas.microsoft.com/office/drawing/2014/main" id="{2E213D70-5D8C-68FE-D9EF-45487BC26A13}"/>
              </a:ext>
            </a:extLst>
          </p:cNvPr>
          <p:cNvSpPr/>
          <p:nvPr/>
        </p:nvSpPr>
        <p:spPr>
          <a:xfrm>
            <a:off x="936702" y="5767864"/>
            <a:ext cx="5750078" cy="1000000"/>
          </a:xfrm>
          <a:prstGeom prst="roundRect">
            <a:avLst>
              <a:gd name="adj" fmla="val 5000"/>
            </a:avLst>
          </a:prstGeom>
          <a:solidFill>
            <a:srgbClr val="F0F4FA"/>
          </a:solidFill>
          <a:ln w="12700">
            <a:solidFill>
              <a:srgbClr val="2B5797"/>
            </a:solidFill>
          </a:ln>
        </p:spPr>
        <p:txBody>
          <a:bodyPr/>
          <a:lstStyle/>
          <a:p>
            <a:endParaRPr lang="ja-JP"/>
          </a:p>
        </p:txBody>
      </p:sp>
      <p:sp>
        <p:nvSpPr>
          <p:cNvPr id="71" name="Card7Num">
            <a:extLst>
              <a:ext uri="{FF2B5EF4-FFF2-40B4-BE49-F238E27FC236}">
                <a16:creationId xmlns:a16="http://schemas.microsoft.com/office/drawing/2014/main" id="{15483B47-D417-4EDA-EF64-479FE1D4CE3A}"/>
              </a:ext>
            </a:extLst>
          </p:cNvPr>
          <p:cNvSpPr/>
          <p:nvPr/>
        </p:nvSpPr>
        <p:spPr>
          <a:xfrm>
            <a:off x="1145181" y="6057864"/>
            <a:ext cx="470400" cy="420000"/>
          </a:xfrm>
          <a:prstGeom prst="ellipse">
            <a:avLst/>
          </a:prstGeom>
          <a:solidFill>
            <a:srgbClr val="2B5797"/>
          </a:solidFill>
          <a:ln>
            <a:noFill/>
          </a:ln>
        </p:spPr>
        <p:txBody>
          <a:bodyPr lIns="0" tIns="0" rIns="0" bIns="0" anchor="ctr"/>
          <a:lstStyle/>
          <a:p>
            <a:pPr algn="ctr"/>
            <a:r>
              <a:rPr lang="ja-JP" altLang="en-US" sz="2400" b="1">
                <a:solidFill>
                  <a:srgbClr val="FFFFFF"/>
                </a:solidFill>
                <a:latin typeface="游ゴシック" pitchFamily="50" charset="-128"/>
              </a:rPr>
              <a:t>４</a:t>
            </a:r>
            <a:endParaRPr lang="en-US" sz="2400" b="1">
              <a:solidFill>
                <a:srgbClr val="FFFFFF"/>
              </a:solidFill>
              <a:latin typeface="游ゴシック" pitchFamily="50" charset="-128"/>
            </a:endParaRPr>
          </a:p>
        </p:txBody>
      </p:sp>
      <p:sp>
        <p:nvSpPr>
          <p:cNvPr id="72" name="Card7Text">
            <a:extLst>
              <a:ext uri="{FF2B5EF4-FFF2-40B4-BE49-F238E27FC236}">
                <a16:creationId xmlns:a16="http://schemas.microsoft.com/office/drawing/2014/main" id="{02B6BD7F-12D3-2E65-38FC-B7BA637EDD37}"/>
              </a:ext>
            </a:extLst>
          </p:cNvPr>
          <p:cNvSpPr txBox="1"/>
          <p:nvPr/>
        </p:nvSpPr>
        <p:spPr>
          <a:xfrm>
            <a:off x="1752780" y="6148941"/>
            <a:ext cx="4536507" cy="297325"/>
          </a:xfrm>
          <a:prstGeom prst="rect">
            <a:avLst/>
          </a:prstGeom>
          <a:noFill/>
          <a:ln>
            <a:noFill/>
          </a:ln>
        </p:spPr>
        <p:txBody>
          <a:bodyPr wrap="square" lIns="72000" tIns="0" rIns="72000" bIns="0" anchor="t">
            <a:spAutoFit/>
          </a:bodyPr>
          <a:lstStyle/>
          <a:p>
            <a:pPr>
              <a:lnSpc>
                <a:spcPts val="2200"/>
              </a:lnSpc>
            </a:pPr>
            <a:r>
              <a:rPr lang="ja-JP" altLang="en-US" sz="2400" b="1" dirty="0">
                <a:solidFill>
                  <a:srgbClr val="2B5797"/>
                </a:solidFill>
                <a:latin typeface="游ゴシック" pitchFamily="50" charset="-128"/>
                <a:ea typeface="游ゴシック" pitchFamily="50" charset="-128"/>
              </a:rPr>
              <a:t>視野（見える範囲）が狭くなる</a:t>
            </a:r>
          </a:p>
        </p:txBody>
      </p:sp>
      <p:sp>
        <p:nvSpPr>
          <p:cNvPr id="73" name="Card7Measure"/>
          <p:cNvSpPr txBox="1"/>
          <p:nvPr/>
        </p:nvSpPr>
        <p:spPr>
          <a:xfrm>
            <a:off x="1752780" y="6470000"/>
            <a:ext cx="3900000" cy="246221"/>
          </a:xfrm>
          <a:prstGeom prst="rect">
            <a:avLst/>
          </a:prstGeom>
          <a:noFill/>
          <a:ln>
            <a:noFill/>
          </a:ln>
        </p:spPr>
        <p:txBody>
          <a:bodyPr wrap="square" lIns="72000" tIns="0" rIns="72000" bIns="0" anchor="t">
            <a:spAutoFit/>
          </a:bodyPr>
          <a:lstStyle/>
          <a:p>
            <a:pPr>
              <a:lnSpc>
                <a:spcPts val="1500"/>
              </a:lnSpc>
            </a:pPr>
            <a:r>
              <a:rPr lang="ja-JP" altLang="en-US" sz="1400" b="1">
                <a:solidFill>
                  <a:srgbClr val="2E7D32"/>
                </a:solidFill>
                <a:latin typeface="游ゴシック" pitchFamily="50" charset="-128"/>
                <a:ea typeface="游ゴシック" pitchFamily="50" charset="-128"/>
              </a:rPr>
              <a:t>→ 対策：重要表示は中央に・足元に注意喚起</a:t>
            </a:r>
          </a:p>
        </p:txBody>
      </p:sp>
      <p:sp>
        <p:nvSpPr>
          <p:cNvPr id="90" name="FooterBG">
            <a:extLst>
              <a:ext uri="{FF2B5EF4-FFF2-40B4-BE49-F238E27FC236}">
                <a16:creationId xmlns:a16="http://schemas.microsoft.com/office/drawing/2014/main" id="{520C5265-BB57-E523-35AF-C955BB566070}"/>
              </a:ext>
            </a:extLst>
          </p:cNvPr>
          <p:cNvSpPr/>
          <p:nvPr/>
        </p:nvSpPr>
        <p:spPr>
          <a:xfrm>
            <a:off x="352780" y="7067864"/>
            <a:ext cx="10069551" cy="550000"/>
          </a:xfrm>
          <a:prstGeom prst="roundRect">
            <a:avLst>
              <a:gd name="adj" fmla="val 15000"/>
            </a:avLst>
          </a:prstGeom>
          <a:solidFill>
            <a:srgbClr val="FFF3CD"/>
          </a:solidFill>
          <a:ln w="19050">
            <a:solidFill>
              <a:srgbClr val="E8A500"/>
            </a:solidFill>
          </a:ln>
        </p:spPr>
        <p:txBody>
          <a:bodyPr lIns="0" tIns="0" rIns="0" bIns="0" anchor="ctr"/>
          <a:lstStyle/>
          <a:p>
            <a:pPr algn="ctr"/>
            <a:r>
              <a:rPr lang="ja-JP" altLang="en-US" sz="2200" b="1">
                <a:solidFill>
                  <a:srgbClr val="333333"/>
                </a:solidFill>
                <a:latin typeface="游ゴシック" pitchFamily="50" charset="-128"/>
                <a:ea typeface="游ゴシック" pitchFamily="50" charset="-128"/>
              </a:rPr>
              <a:t>見え方の変化を理解して、</a:t>
            </a:r>
            <a:r>
              <a:rPr lang="ja-JP" altLang="en-US" sz="2200" b="1">
                <a:solidFill>
                  <a:srgbClr val="D32F2F"/>
                </a:solidFill>
                <a:latin typeface="游ゴシック" pitchFamily="50" charset="-128"/>
                <a:ea typeface="游ゴシック" pitchFamily="50" charset="-128"/>
              </a:rPr>
              <a:t>見やすい工夫</a:t>
            </a:r>
            <a:r>
              <a:rPr lang="ja-JP" altLang="en-US" sz="2200" b="1">
                <a:solidFill>
                  <a:srgbClr val="333333"/>
                </a:solidFill>
                <a:latin typeface="游ゴシック" pitchFamily="50" charset="-128"/>
                <a:ea typeface="游ゴシック" pitchFamily="50" charset="-128"/>
              </a:rPr>
              <a:t>をしましょう</a:t>
            </a:r>
          </a:p>
        </p:txBody>
      </p:sp>
      <p:sp>
        <p:nvSpPr>
          <p:cNvPr id="6" name="タイトル 5">
            <a:extLst>
              <a:ext uri="{FF2B5EF4-FFF2-40B4-BE49-F238E27FC236}">
                <a16:creationId xmlns:a16="http://schemas.microsoft.com/office/drawing/2014/main" id="{6C4A1168-1883-7CFB-9201-8EF2507D00B6}"/>
              </a:ext>
            </a:extLst>
          </p:cNvPr>
          <p:cNvSpPr>
            <a:spLocks noGrp="1"/>
          </p:cNvSpPr>
          <p:nvPr>
            <p:ph type="title"/>
          </p:nvPr>
        </p:nvSpPr>
        <p:spPr/>
        <p:txBody>
          <a:bodyPr/>
          <a:lstStyle/>
          <a:p>
            <a:pPr algn="ctr"/>
            <a:r>
              <a:rPr lang="ja-JP" altLang="en-US" b="1"/>
              <a:t>高齢者の視覚の特徴</a:t>
            </a:r>
          </a:p>
        </p:txBody>
      </p:sp>
      <p:pic>
        <p:nvPicPr>
          <p:cNvPr id="14" name="図 13">
            <a:extLst>
              <a:ext uri="{FF2B5EF4-FFF2-40B4-BE49-F238E27FC236}">
                <a16:creationId xmlns:a16="http://schemas.microsoft.com/office/drawing/2014/main" id="{449E1A90-5FC4-0789-AA7D-ED095C0349E9}"/>
              </a:ext>
            </a:extLst>
          </p:cNvPr>
          <p:cNvPicPr>
            <a:picLocks noChangeAspect="1"/>
          </p:cNvPicPr>
          <p:nvPr/>
        </p:nvPicPr>
        <p:blipFill>
          <a:blip r:embed="rId2"/>
          <a:stretch>
            <a:fillRect/>
          </a:stretch>
        </p:blipFill>
        <p:spPr>
          <a:xfrm>
            <a:off x="7502859" y="5694486"/>
            <a:ext cx="2322777" cy="1060796"/>
          </a:xfrm>
          <a:prstGeom prst="rect">
            <a:avLst/>
          </a:prstGeom>
        </p:spPr>
      </p:pic>
      <p:pic>
        <p:nvPicPr>
          <p:cNvPr id="4" name="図 3">
            <a:extLst>
              <a:ext uri="{FF2B5EF4-FFF2-40B4-BE49-F238E27FC236}">
                <a16:creationId xmlns:a16="http://schemas.microsoft.com/office/drawing/2014/main" id="{EF5F8E10-8F3D-8747-AF66-5EE5C386976B}"/>
              </a:ext>
            </a:extLst>
          </p:cNvPr>
          <p:cNvPicPr>
            <a:picLocks noChangeAspect="1"/>
          </p:cNvPicPr>
          <p:nvPr/>
        </p:nvPicPr>
        <p:blipFill>
          <a:blip r:embed="rId3"/>
          <a:stretch>
            <a:fillRect/>
          </a:stretch>
        </p:blipFill>
        <p:spPr>
          <a:xfrm>
            <a:off x="7526393" y="4567864"/>
            <a:ext cx="1213209" cy="1060796"/>
          </a:xfrm>
          <a:prstGeom prst="rect">
            <a:avLst/>
          </a:prstGeom>
        </p:spPr>
      </p:pic>
      <p:pic>
        <p:nvPicPr>
          <p:cNvPr id="9" name="図 8">
            <a:extLst>
              <a:ext uri="{FF2B5EF4-FFF2-40B4-BE49-F238E27FC236}">
                <a16:creationId xmlns:a16="http://schemas.microsoft.com/office/drawing/2014/main" id="{1EFA6C89-CD7A-BA93-95F6-A434A3F27730}"/>
              </a:ext>
            </a:extLst>
          </p:cNvPr>
          <p:cNvPicPr>
            <a:picLocks noChangeAspect="1"/>
          </p:cNvPicPr>
          <p:nvPr/>
        </p:nvPicPr>
        <p:blipFill>
          <a:blip r:embed="rId4"/>
          <a:stretch>
            <a:fillRect/>
          </a:stretch>
        </p:blipFill>
        <p:spPr>
          <a:xfrm>
            <a:off x="7526393" y="3337466"/>
            <a:ext cx="1322947" cy="1060796"/>
          </a:xfrm>
          <a:prstGeom prst="rect">
            <a:avLst/>
          </a:prstGeom>
        </p:spPr>
      </p:pic>
      <p:pic>
        <p:nvPicPr>
          <p:cNvPr id="16" name="図 15">
            <a:extLst>
              <a:ext uri="{FF2B5EF4-FFF2-40B4-BE49-F238E27FC236}">
                <a16:creationId xmlns:a16="http://schemas.microsoft.com/office/drawing/2014/main" id="{540BF95A-DCD3-5117-3737-FCF34C174D38}"/>
              </a:ext>
            </a:extLst>
          </p:cNvPr>
          <p:cNvPicPr>
            <a:picLocks noChangeAspect="1"/>
          </p:cNvPicPr>
          <p:nvPr/>
        </p:nvPicPr>
        <p:blipFill>
          <a:blip r:embed="rId5"/>
          <a:stretch>
            <a:fillRect/>
          </a:stretch>
        </p:blipFill>
        <p:spPr>
          <a:xfrm>
            <a:off x="7526393" y="2191869"/>
            <a:ext cx="1322947" cy="1060796"/>
          </a:xfrm>
          <a:prstGeom prst="rect">
            <a:avLst/>
          </a:prstGeom>
        </p:spPr>
      </p:pic>
    </p:spTree>
    <p:extLst>
      <p:ext uri="{BB962C8B-B14F-4D97-AF65-F5344CB8AC3E}">
        <p14:creationId xmlns:p14="http://schemas.microsoft.com/office/powerpoint/2010/main" val="2198273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LeftPanelBG"/>
          <p:cNvSpPr/>
          <p:nvPr/>
        </p:nvSpPr>
        <p:spPr>
          <a:xfrm>
            <a:off x="300000" y="2488894"/>
            <a:ext cx="4759986" cy="5524239"/>
          </a:xfrm>
          <a:prstGeom prst="roundRect">
            <a:avLst>
              <a:gd name="adj" fmla="val 4000"/>
            </a:avLst>
          </a:prstGeom>
          <a:solidFill>
            <a:srgbClr val="EEF3F8"/>
          </a:solidFill>
          <a:ln w="12700">
            <a:solidFill>
              <a:srgbClr val="6B7B8D"/>
            </a:solidFill>
          </a:ln>
        </p:spPr>
        <p:txBody>
          <a:bodyPr/>
          <a:lstStyle/>
          <a:p>
            <a:endParaRPr lang="ja-JP"/>
          </a:p>
        </p:txBody>
      </p:sp>
      <p:sp>
        <p:nvSpPr>
          <p:cNvPr id="61" name="LeftHeader"/>
          <p:cNvSpPr/>
          <p:nvPr/>
        </p:nvSpPr>
        <p:spPr>
          <a:xfrm>
            <a:off x="1180000" y="1902427"/>
            <a:ext cx="3000000" cy="520000"/>
          </a:xfrm>
          <a:prstGeom prst="roundRect">
            <a:avLst>
              <a:gd name="adj" fmla="val 10000"/>
            </a:avLst>
          </a:prstGeom>
          <a:solidFill>
            <a:srgbClr val="546E7A"/>
          </a:solidFill>
          <a:ln>
            <a:noFill/>
          </a:ln>
        </p:spPr>
        <p:txBody>
          <a:bodyPr wrap="square" lIns="72000" tIns="0" rIns="72000" bIns="0" anchor="ctr"/>
          <a:lstStyle/>
          <a:p>
            <a:pPr algn="ctr"/>
            <a:r>
              <a:rPr lang="ja-JP" altLang="en-US" sz="2400" b="1">
                <a:solidFill>
                  <a:srgbClr val="FFFFFF"/>
                </a:solidFill>
                <a:latin typeface="游ゴシック" pitchFamily="50" charset="-128"/>
                <a:ea typeface="游ゴシック" pitchFamily="50" charset="-128"/>
              </a:rPr>
              <a:t>聞こえの特徴</a:t>
            </a:r>
          </a:p>
        </p:txBody>
      </p:sp>
      <p:sp>
        <p:nvSpPr>
          <p:cNvPr id="62" name="ExampleInsetBG"/>
          <p:cNvSpPr/>
          <p:nvPr/>
        </p:nvSpPr>
        <p:spPr>
          <a:xfrm>
            <a:off x="620000" y="5780000"/>
            <a:ext cx="4120000" cy="1930000"/>
          </a:xfrm>
          <a:prstGeom prst="roundRect">
            <a:avLst>
              <a:gd name="adj" fmla="val 6000"/>
            </a:avLst>
          </a:prstGeom>
          <a:solidFill>
            <a:srgbClr val="FFFFFF"/>
          </a:solidFill>
          <a:ln w="9525">
            <a:solidFill>
              <a:srgbClr val="B0BEC9"/>
            </a:solidFill>
          </a:ln>
        </p:spPr>
        <p:txBody>
          <a:bodyPr/>
          <a:lstStyle/>
          <a:p>
            <a:endParaRPr lang="ja-JP"/>
          </a:p>
        </p:txBody>
      </p:sp>
      <p:sp>
        <p:nvSpPr>
          <p:cNvPr id="63" name="ExampleLabel"/>
          <p:cNvSpPr txBox="1"/>
          <p:nvPr/>
        </p:nvSpPr>
        <p:spPr>
          <a:xfrm>
            <a:off x="760000" y="5870000"/>
            <a:ext cx="3840000" cy="430000"/>
          </a:xfrm>
          <a:prstGeom prst="rect">
            <a:avLst/>
          </a:prstGeom>
          <a:noFill/>
          <a:ln>
            <a:noFill/>
          </a:ln>
        </p:spPr>
        <p:txBody>
          <a:bodyPr wrap="square" lIns="0" tIns="0" rIns="0" bIns="0" anchor="ctr"/>
          <a:lstStyle/>
          <a:p>
            <a:pPr algn="l"/>
            <a:r>
              <a:rPr lang="ja-JP" altLang="en-US" sz="1800" b="1">
                <a:solidFill>
                  <a:srgbClr val="546E7A"/>
                </a:solidFill>
                <a:latin typeface="游ゴシック" pitchFamily="50" charset="-128"/>
                <a:ea typeface="游ゴシック" pitchFamily="50" charset="-128"/>
              </a:rPr>
              <a:t>聞き間違いの例</a:t>
            </a:r>
          </a:p>
        </p:txBody>
      </p:sp>
      <p:sp>
        <p:nvSpPr>
          <p:cNvPr id="10" name="P1BG"/>
          <p:cNvSpPr/>
          <p:nvPr/>
        </p:nvSpPr>
        <p:spPr>
          <a:xfrm>
            <a:off x="5259986" y="2488894"/>
            <a:ext cx="5413540" cy="2402857"/>
          </a:xfrm>
          <a:prstGeom prst="roundRect">
            <a:avLst>
              <a:gd name="adj" fmla="val 5000"/>
            </a:avLst>
          </a:prstGeom>
          <a:solidFill>
            <a:srgbClr val="FFF8E1"/>
          </a:solidFill>
          <a:ln w="12700">
            <a:solidFill>
              <a:srgbClr val="E8A500"/>
            </a:solidFill>
          </a:ln>
        </p:spPr>
        <p:txBody>
          <a:bodyPr/>
          <a:lstStyle/>
          <a:p>
            <a:endParaRPr lang="ja-JP"/>
          </a:p>
        </p:txBody>
      </p:sp>
      <p:sp>
        <p:nvSpPr>
          <p:cNvPr id="11" name="P1Header"/>
          <p:cNvSpPr/>
          <p:nvPr/>
        </p:nvSpPr>
        <p:spPr>
          <a:xfrm>
            <a:off x="6470002" y="2643121"/>
            <a:ext cx="2631321" cy="467685"/>
          </a:xfrm>
          <a:prstGeom prst="roundRect">
            <a:avLst>
              <a:gd name="adj" fmla="val 10000"/>
            </a:avLst>
          </a:prstGeom>
          <a:solidFill>
            <a:srgbClr val="4CAF50"/>
          </a:solidFill>
          <a:ln>
            <a:noFill/>
          </a:ln>
        </p:spPr>
        <p:txBody>
          <a:bodyPr wrap="none" lIns="180000" tIns="36000" rIns="180000" bIns="36000" anchor="ctr">
            <a:spAutoFit/>
          </a:bodyPr>
          <a:lstStyle/>
          <a:p>
            <a:pPr algn="ctr"/>
            <a:r>
              <a:rPr lang="ja-JP" altLang="en-US" sz="2400" b="1">
                <a:solidFill>
                  <a:srgbClr val="FFFFFF"/>
                </a:solidFill>
                <a:latin typeface="游ゴシック" pitchFamily="50" charset="-128"/>
                <a:ea typeface="游ゴシック" pitchFamily="50" charset="-128"/>
              </a:rPr>
              <a:t>① 音に頼らない</a:t>
            </a:r>
          </a:p>
        </p:txBody>
      </p:sp>
      <p:sp>
        <p:nvSpPr>
          <p:cNvPr id="12" name="P1Text"/>
          <p:cNvSpPr txBox="1"/>
          <p:nvPr/>
        </p:nvSpPr>
        <p:spPr>
          <a:xfrm>
            <a:off x="5516486" y="3450248"/>
            <a:ext cx="2539157" cy="602922"/>
          </a:xfrm>
          <a:prstGeom prst="rect">
            <a:avLst/>
          </a:prstGeom>
          <a:noFill/>
          <a:ln>
            <a:noFill/>
          </a:ln>
        </p:spPr>
        <p:txBody>
          <a:bodyPr wrap="none" lIns="0" tIns="0" rIns="0" bIns="0" anchor="t">
            <a:spAutoFit/>
          </a:bodyPr>
          <a:lstStyle/>
          <a:p>
            <a:pPr>
              <a:lnSpc>
                <a:spcPts val="2400"/>
              </a:lnSpc>
            </a:pPr>
            <a:r>
              <a:rPr lang="ja-JP" altLang="en-US" sz="1800" b="1" dirty="0">
                <a:solidFill>
                  <a:srgbClr val="333333"/>
                </a:solidFill>
                <a:latin typeface="游ゴシック" pitchFamily="50" charset="-128"/>
                <a:ea typeface="游ゴシック" pitchFamily="50" charset="-128"/>
              </a:rPr>
              <a:t>光（パトライト・点滅）</a:t>
            </a:r>
          </a:p>
          <a:p>
            <a:pPr>
              <a:lnSpc>
                <a:spcPts val="2400"/>
              </a:lnSpc>
            </a:pPr>
            <a:r>
              <a:rPr lang="ja-JP" altLang="en-US" sz="1800" b="1" dirty="0">
                <a:solidFill>
                  <a:srgbClr val="333333"/>
                </a:solidFill>
                <a:latin typeface="游ゴシック" pitchFamily="50" charset="-128"/>
                <a:ea typeface="游ゴシック" pitchFamily="50" charset="-128"/>
              </a:rPr>
              <a:t>表示・標識で知らせる</a:t>
            </a:r>
          </a:p>
        </p:txBody>
      </p:sp>
      <p:sp>
        <p:nvSpPr>
          <p:cNvPr id="20" name="P2BG"/>
          <p:cNvSpPr/>
          <p:nvPr/>
        </p:nvSpPr>
        <p:spPr>
          <a:xfrm>
            <a:off x="5259986" y="5610276"/>
            <a:ext cx="5413540" cy="2402857"/>
          </a:xfrm>
          <a:prstGeom prst="roundRect">
            <a:avLst>
              <a:gd name="adj" fmla="val 5000"/>
            </a:avLst>
          </a:prstGeom>
          <a:solidFill>
            <a:srgbClr val="E8F5E9"/>
          </a:solidFill>
          <a:ln w="12700">
            <a:solidFill>
              <a:srgbClr val="4CAF50"/>
            </a:solidFill>
          </a:ln>
        </p:spPr>
        <p:txBody>
          <a:bodyPr/>
          <a:lstStyle/>
          <a:p>
            <a:endParaRPr lang="ja-JP"/>
          </a:p>
        </p:txBody>
      </p:sp>
      <p:sp>
        <p:nvSpPr>
          <p:cNvPr id="21" name="P2Header"/>
          <p:cNvSpPr/>
          <p:nvPr/>
        </p:nvSpPr>
        <p:spPr>
          <a:xfrm>
            <a:off x="6443054" y="5694252"/>
            <a:ext cx="2913894" cy="467685"/>
          </a:xfrm>
          <a:prstGeom prst="roundRect">
            <a:avLst>
              <a:gd name="adj" fmla="val 10000"/>
            </a:avLst>
          </a:prstGeom>
          <a:solidFill>
            <a:srgbClr val="1565C0"/>
          </a:solidFill>
          <a:ln>
            <a:noFill/>
          </a:ln>
        </p:spPr>
        <p:txBody>
          <a:bodyPr wrap="none" lIns="180000" tIns="36000" rIns="180000" bIns="36000" anchor="ctr">
            <a:spAutoFit/>
          </a:bodyPr>
          <a:lstStyle/>
          <a:p>
            <a:pPr algn="ctr"/>
            <a:r>
              <a:rPr lang="ja-JP" altLang="en-US" sz="2400" b="1">
                <a:solidFill>
                  <a:srgbClr val="FFFFFF"/>
                </a:solidFill>
                <a:latin typeface="游ゴシック" pitchFamily="50" charset="-128"/>
                <a:ea typeface="游ゴシック" pitchFamily="50" charset="-128"/>
              </a:rPr>
              <a:t>② 伝え方を変える</a:t>
            </a:r>
          </a:p>
        </p:txBody>
      </p:sp>
      <p:sp>
        <p:nvSpPr>
          <p:cNvPr id="22" name="P2Text"/>
          <p:cNvSpPr txBox="1"/>
          <p:nvPr/>
        </p:nvSpPr>
        <p:spPr>
          <a:xfrm>
            <a:off x="5547658" y="6293839"/>
            <a:ext cx="2539157" cy="1600000"/>
          </a:xfrm>
          <a:prstGeom prst="rect">
            <a:avLst/>
          </a:prstGeom>
          <a:noFill/>
          <a:ln>
            <a:noFill/>
          </a:ln>
        </p:spPr>
        <p:txBody>
          <a:bodyPr wrap="square" lIns="0" tIns="0" rIns="0" bIns="0" anchor="t"/>
          <a:lstStyle/>
          <a:p>
            <a:pPr>
              <a:lnSpc>
                <a:spcPts val="2400"/>
              </a:lnSpc>
            </a:pPr>
            <a:r>
              <a:rPr lang="ja-JP" altLang="en-US" sz="1800" b="1">
                <a:solidFill>
                  <a:srgbClr val="333333"/>
                </a:solidFill>
                <a:latin typeface="游ゴシック" pitchFamily="50" charset="-128"/>
                <a:ea typeface="游ゴシック" pitchFamily="50" charset="-128"/>
              </a:rPr>
              <a:t>正面から</a:t>
            </a:r>
          </a:p>
          <a:p>
            <a:pPr>
              <a:lnSpc>
                <a:spcPts val="2400"/>
              </a:lnSpc>
            </a:pPr>
            <a:r>
              <a:rPr lang="ja-JP" altLang="en-US" sz="1800" b="1">
                <a:solidFill>
                  <a:srgbClr val="333333"/>
                </a:solidFill>
                <a:latin typeface="游ゴシック" pitchFamily="50" charset="-128"/>
                <a:ea typeface="游ゴシック" pitchFamily="50" charset="-128"/>
              </a:rPr>
              <a:t>ゆっくり</a:t>
            </a:r>
          </a:p>
          <a:p>
            <a:pPr>
              <a:lnSpc>
                <a:spcPts val="2400"/>
              </a:lnSpc>
            </a:pPr>
            <a:r>
              <a:rPr lang="ja-JP" altLang="en-US" sz="1800" b="1">
                <a:solidFill>
                  <a:srgbClr val="333333"/>
                </a:solidFill>
                <a:latin typeface="游ゴシック" pitchFamily="50" charset="-128"/>
                <a:ea typeface="游ゴシック" pitchFamily="50" charset="-128"/>
              </a:rPr>
              <a:t>はっきり</a:t>
            </a:r>
          </a:p>
          <a:p>
            <a:pPr>
              <a:lnSpc>
                <a:spcPts val="2400"/>
              </a:lnSpc>
            </a:pPr>
            <a:r>
              <a:rPr lang="ja-JP" altLang="en-US" sz="1800" b="1">
                <a:solidFill>
                  <a:srgbClr val="1565C0"/>
                </a:solidFill>
                <a:latin typeface="游ゴシック" pitchFamily="50" charset="-128"/>
                <a:ea typeface="游ゴシック" pitchFamily="50" charset="-128"/>
              </a:rPr>
              <a:t>ジェスチャーも活用する</a:t>
            </a:r>
          </a:p>
        </p:txBody>
      </p:sp>
      <p:pic>
        <p:nvPicPr>
          <p:cNvPr id="5" name="図 4">
            <a:extLst>
              <a:ext uri="{FF2B5EF4-FFF2-40B4-BE49-F238E27FC236}">
                <a16:creationId xmlns:a16="http://schemas.microsoft.com/office/drawing/2014/main" id="{70CED757-DE47-A3C0-56A4-28D0EFA81D79}"/>
              </a:ext>
            </a:extLst>
          </p:cNvPr>
          <p:cNvPicPr>
            <a:picLocks noChangeAspect="1"/>
          </p:cNvPicPr>
          <p:nvPr/>
        </p:nvPicPr>
        <p:blipFill>
          <a:blip r:embed="rId2"/>
          <a:stretch>
            <a:fillRect/>
          </a:stretch>
        </p:blipFill>
        <p:spPr>
          <a:xfrm>
            <a:off x="8976943" y="6452487"/>
            <a:ext cx="1143803" cy="910490"/>
          </a:xfrm>
          <a:prstGeom prst="rect">
            <a:avLst/>
          </a:prstGeom>
        </p:spPr>
      </p:pic>
      <p:pic>
        <p:nvPicPr>
          <p:cNvPr id="9" name="図 8">
            <a:extLst>
              <a:ext uri="{FF2B5EF4-FFF2-40B4-BE49-F238E27FC236}">
                <a16:creationId xmlns:a16="http://schemas.microsoft.com/office/drawing/2014/main" id="{839C2CF5-FCB1-F9EC-3110-E925F44EB50C}"/>
              </a:ext>
            </a:extLst>
          </p:cNvPr>
          <p:cNvPicPr>
            <a:picLocks noChangeAspect="1"/>
          </p:cNvPicPr>
          <p:nvPr/>
        </p:nvPicPr>
        <p:blipFill>
          <a:blip r:embed="rId3"/>
          <a:stretch>
            <a:fillRect/>
          </a:stretch>
        </p:blipFill>
        <p:spPr>
          <a:xfrm>
            <a:off x="8728851" y="3595533"/>
            <a:ext cx="1639985" cy="1093324"/>
          </a:xfrm>
          <a:prstGeom prst="rect">
            <a:avLst/>
          </a:prstGeom>
        </p:spPr>
      </p:pic>
      <p:sp>
        <p:nvSpPr>
          <p:cNvPr id="4" name="テキスト ボックス 3">
            <a:extLst>
              <a:ext uri="{FF2B5EF4-FFF2-40B4-BE49-F238E27FC236}">
                <a16:creationId xmlns:a16="http://schemas.microsoft.com/office/drawing/2014/main" id="{5E4F2EED-C083-0573-84A1-1823A9324234}"/>
              </a:ext>
            </a:extLst>
          </p:cNvPr>
          <p:cNvSpPr txBox="1"/>
          <p:nvPr/>
        </p:nvSpPr>
        <p:spPr>
          <a:xfrm>
            <a:off x="620000" y="3595533"/>
            <a:ext cx="4120000" cy="560000"/>
          </a:xfrm>
          <a:prstGeom prst="rect">
            <a:avLst/>
          </a:prstGeom>
          <a:noFill/>
        </p:spPr>
        <p:txBody>
          <a:bodyPr wrap="square">
            <a:spAutoFit/>
          </a:bodyPr>
          <a:lstStyle/>
          <a:p>
            <a:pPr marL="320000" indent="-320000" algn="l">
              <a:lnSpc>
                <a:spcPts val="2200"/>
              </a:lnSpc>
              <a:buFont typeface="Arial" pitchFamily="34" charset="0"/>
              <a:buChar char="•"/>
            </a:pPr>
            <a:r>
              <a:rPr lang="ja-JP" altLang="en-US" sz="2000" b="1" dirty="0">
                <a:solidFill>
                  <a:srgbClr val="1A1A1A"/>
                </a:solidFill>
                <a:latin typeface="游ゴシック" pitchFamily="50" charset="-128"/>
                <a:ea typeface="游ゴシック" pitchFamily="50" charset="-128"/>
              </a:rPr>
              <a:t>警告音の高音が聞こえにくい</a:t>
            </a:r>
          </a:p>
        </p:txBody>
      </p:sp>
      <p:sp>
        <p:nvSpPr>
          <p:cNvPr id="8" name="テキスト ボックス 7">
            <a:extLst>
              <a:ext uri="{FF2B5EF4-FFF2-40B4-BE49-F238E27FC236}">
                <a16:creationId xmlns:a16="http://schemas.microsoft.com/office/drawing/2014/main" id="{AFA85AC7-30F1-4B22-72FA-56A2DBBD5FB1}"/>
              </a:ext>
            </a:extLst>
          </p:cNvPr>
          <p:cNvSpPr txBox="1"/>
          <p:nvPr/>
        </p:nvSpPr>
        <p:spPr>
          <a:xfrm>
            <a:off x="620000" y="4848602"/>
            <a:ext cx="4120000" cy="900000"/>
          </a:xfrm>
          <a:prstGeom prst="rect">
            <a:avLst/>
          </a:prstGeom>
          <a:noFill/>
        </p:spPr>
        <p:txBody>
          <a:bodyPr wrap="square">
            <a:spAutoFit/>
          </a:bodyPr>
          <a:lstStyle/>
          <a:p>
            <a:pPr marL="320000" indent="-320000" algn="l">
              <a:lnSpc>
                <a:spcPts val="2200"/>
              </a:lnSpc>
              <a:buFont typeface="Arial" pitchFamily="34" charset="0"/>
              <a:buChar char="•"/>
            </a:pPr>
            <a:r>
              <a:rPr lang="ja-JP" altLang="en-US" sz="2000" b="1" dirty="0">
                <a:solidFill>
                  <a:srgbClr val="1A1A1A"/>
                </a:solidFill>
                <a:latin typeface="游ゴシック" pitchFamily="50" charset="-128"/>
                <a:ea typeface="游ゴシック" pitchFamily="50" charset="-128"/>
              </a:rPr>
              <a:t>高音子音（カ・サ・タ行など）が聞き取りにくい</a:t>
            </a:r>
          </a:p>
        </p:txBody>
      </p:sp>
      <p:sp>
        <p:nvSpPr>
          <p:cNvPr id="13" name="タイトル 12">
            <a:extLst>
              <a:ext uri="{FF2B5EF4-FFF2-40B4-BE49-F238E27FC236}">
                <a16:creationId xmlns:a16="http://schemas.microsoft.com/office/drawing/2014/main" id="{C142D5F7-EF51-C212-DFF4-9CC73024359F}"/>
              </a:ext>
            </a:extLst>
          </p:cNvPr>
          <p:cNvSpPr>
            <a:spLocks noGrp="1"/>
          </p:cNvSpPr>
          <p:nvPr>
            <p:ph type="title"/>
          </p:nvPr>
        </p:nvSpPr>
        <p:spPr/>
        <p:txBody>
          <a:bodyPr/>
          <a:lstStyle/>
          <a:p>
            <a:pPr algn="ctr"/>
            <a:r>
              <a:rPr lang="ja-JP" altLang="en-US" b="1" dirty="0"/>
              <a:t>高齢者の聞こえの特徴</a:t>
            </a:r>
          </a:p>
        </p:txBody>
      </p:sp>
      <p:sp>
        <p:nvSpPr>
          <p:cNvPr id="16" name="テキスト ボックス 15">
            <a:extLst>
              <a:ext uri="{FF2B5EF4-FFF2-40B4-BE49-F238E27FC236}">
                <a16:creationId xmlns:a16="http://schemas.microsoft.com/office/drawing/2014/main" id="{B2A1453D-489B-C2F5-06C6-5ED4EC5C23AF}"/>
              </a:ext>
            </a:extLst>
          </p:cNvPr>
          <p:cNvSpPr txBox="1"/>
          <p:nvPr/>
        </p:nvSpPr>
        <p:spPr>
          <a:xfrm>
            <a:off x="533920" y="2606058"/>
            <a:ext cx="4363879" cy="560000"/>
          </a:xfrm>
          <a:prstGeom prst="rect">
            <a:avLst/>
          </a:prstGeom>
          <a:noFill/>
        </p:spPr>
        <p:txBody>
          <a:bodyPr wrap="square" lIns="0" tIns="0" rIns="0" bIns="0" anchor="ctr"/>
          <a:lstStyle/>
          <a:p>
            <a:pPr algn="l">
              <a:lnSpc>
                <a:spcPts val="2200"/>
              </a:lnSpc>
            </a:pPr>
            <a:r>
              <a:rPr lang="ja-JP" altLang="en-US" sz="2000" b="1" dirty="0">
                <a:solidFill>
                  <a:srgbClr val="1A1A1A"/>
                </a:solidFill>
                <a:latin typeface="游ゴシック" pitchFamily="50" charset="-128"/>
                <a:ea typeface="游ゴシック" pitchFamily="50" charset="-128"/>
              </a:rPr>
              <a:t>年齢とともに高音が聞こえにくくなる</a:t>
            </a:r>
          </a:p>
        </p:txBody>
      </p:sp>
      <p:sp>
        <p:nvSpPr>
          <p:cNvPr id="23" name="テキスト ボックス 22">
            <a:extLst>
              <a:ext uri="{FF2B5EF4-FFF2-40B4-BE49-F238E27FC236}">
                <a16:creationId xmlns:a16="http://schemas.microsoft.com/office/drawing/2014/main" id="{D8BF9A12-C29B-11ED-EA48-BC816746E2A4}"/>
              </a:ext>
            </a:extLst>
          </p:cNvPr>
          <p:cNvSpPr txBox="1"/>
          <p:nvPr/>
        </p:nvSpPr>
        <p:spPr>
          <a:xfrm>
            <a:off x="760000" y="6360000"/>
            <a:ext cx="3840000" cy="1180000"/>
          </a:xfrm>
          <a:prstGeom prst="rect">
            <a:avLst/>
          </a:prstGeom>
          <a:noFill/>
        </p:spPr>
        <p:txBody>
          <a:bodyPr wrap="square" lIns="0" tIns="0" rIns="0" bIns="0" anchor="ctr"/>
          <a:lstStyle/>
          <a:p>
            <a:pPr algn="ctr">
              <a:lnSpc>
                <a:spcPts val="2800"/>
              </a:lnSpc>
            </a:pPr>
            <a:r>
              <a:rPr lang="ja-JP" altLang="en-US" sz="2200" b="1">
                <a:solidFill>
                  <a:srgbClr val="1A1A1A"/>
                </a:solidFill>
                <a:latin typeface="游ゴシック" pitchFamily="50" charset="-128"/>
                <a:ea typeface="游ゴシック" pitchFamily="50" charset="-128"/>
              </a:rPr>
              <a:t>「佐藤さん」→「加藤さん」</a:t>
            </a:r>
          </a:p>
          <a:p>
            <a:pPr algn="ctr">
              <a:lnSpc>
                <a:spcPts val="2800"/>
              </a:lnSpc>
            </a:pPr>
            <a:r>
              <a:rPr lang="ja-JP" altLang="en-US" sz="2200" b="1">
                <a:solidFill>
                  <a:srgbClr val="1A1A1A"/>
                </a:solidFill>
                <a:latin typeface="游ゴシック" pitchFamily="50" charset="-128"/>
                <a:ea typeface="游ゴシック" pitchFamily="50" charset="-128"/>
              </a:rPr>
              <a:t>「検査」→「電車」</a:t>
            </a:r>
          </a:p>
        </p:txBody>
      </p:sp>
      <p:sp>
        <p:nvSpPr>
          <p:cNvPr id="64" name="ConnArrow1"/>
          <p:cNvSpPr/>
          <p:nvPr/>
        </p:nvSpPr>
        <p:spPr>
          <a:xfrm>
            <a:off x="4780000" y="3533841"/>
            <a:ext cx="620000" cy="500000"/>
          </a:xfrm>
          <a:prstGeom prst="rightArrow">
            <a:avLst>
              <a:gd name="adj1" fmla="val 60000"/>
              <a:gd name="adj2" fmla="val 55000"/>
            </a:avLst>
          </a:prstGeom>
          <a:solidFill>
            <a:srgbClr val="546E7A"/>
          </a:solidFill>
          <a:ln>
            <a:noFill/>
          </a:ln>
        </p:spPr>
        <p:txBody>
          <a:bodyPr/>
          <a:lstStyle/>
          <a:p>
            <a:endParaRPr lang="ja-JP"/>
          </a:p>
        </p:txBody>
      </p:sp>
      <p:sp>
        <p:nvSpPr>
          <p:cNvPr id="65" name="ConnLabel"/>
          <p:cNvSpPr/>
          <p:nvPr/>
        </p:nvSpPr>
        <p:spPr>
          <a:xfrm>
            <a:off x="4780000" y="5016013"/>
            <a:ext cx="620000" cy="470000"/>
          </a:xfrm>
          <a:prstGeom prst="roundRect">
            <a:avLst>
              <a:gd name="adj" fmla="val 18000"/>
            </a:avLst>
          </a:prstGeom>
          <a:solidFill>
            <a:srgbClr val="546E7A"/>
          </a:solidFill>
          <a:ln>
            <a:noFill/>
          </a:ln>
        </p:spPr>
        <p:txBody>
          <a:bodyPr wrap="square" lIns="0" tIns="0" rIns="0" bIns="0" anchor="ctr"/>
          <a:lstStyle/>
          <a:p>
            <a:pPr algn="ctr"/>
            <a:r>
              <a:rPr lang="ja-JP" altLang="en-US" sz="1600" b="1">
                <a:solidFill>
                  <a:srgbClr val="FFFFFF"/>
                </a:solidFill>
                <a:latin typeface="游ゴシック" pitchFamily="50" charset="-128"/>
                <a:ea typeface="游ゴシック" pitchFamily="50" charset="-128"/>
              </a:rPr>
              <a:t>対策</a:t>
            </a:r>
          </a:p>
        </p:txBody>
      </p:sp>
      <p:sp>
        <p:nvSpPr>
          <p:cNvPr id="66" name="ConnArrow2"/>
          <p:cNvSpPr/>
          <p:nvPr/>
        </p:nvSpPr>
        <p:spPr>
          <a:xfrm>
            <a:off x="4780000" y="6561704"/>
            <a:ext cx="620000" cy="500000"/>
          </a:xfrm>
          <a:prstGeom prst="rightArrow">
            <a:avLst>
              <a:gd name="adj1" fmla="val 60000"/>
              <a:gd name="adj2" fmla="val 55000"/>
            </a:avLst>
          </a:prstGeom>
          <a:solidFill>
            <a:srgbClr val="546E7A"/>
          </a:solidFill>
          <a:ln>
            <a:noFill/>
          </a:ln>
        </p:spPr>
        <p:txBody>
          <a:bodyPr/>
          <a:lstStyle/>
          <a:p>
            <a:endParaRPr lang="ja-JP"/>
          </a:p>
        </p:txBody>
      </p:sp>
    </p:spTree>
    <p:extLst>
      <p:ext uri="{BB962C8B-B14F-4D97-AF65-F5344CB8AC3E}">
        <p14:creationId xmlns:p14="http://schemas.microsoft.com/office/powerpoint/2010/main" val="2041729703"/>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panose="020F0502020204030204"/>
        <a:ea typeface=""/>
        <a:cs typeface=""/>
        <a:font script="Jpan" typeface="游ゴシック"/>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3976</TotalTime>
  <Words>707</Words>
  <Application>Microsoft Office PowerPoint</Application>
  <PresentationFormat>B4 (JIS) 257x364 mm</PresentationFormat>
  <Paragraphs>108</Paragraphs>
  <Slides>10</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10</vt:i4>
      </vt:variant>
    </vt:vector>
  </HeadingPairs>
  <TitlesOfParts>
    <vt:vector size="16" baseType="lpstr">
      <vt:lpstr>游ゴシック</vt:lpstr>
      <vt:lpstr>Wingdings</vt:lpstr>
      <vt:lpstr>Calibri</vt:lpstr>
      <vt:lpstr>Calibri Light</vt:lpstr>
      <vt:lpstr>Arial</vt:lpstr>
      <vt:lpstr>Office 2013 - 2022 テーマ</vt:lpstr>
      <vt:lpstr>PowerPoint プレゼンテーション</vt:lpstr>
      <vt:lpstr>PowerPoint プレゼンテーション</vt:lpstr>
      <vt:lpstr>高齢労働者人口の増加</vt:lpstr>
      <vt:lpstr>年齢が上がると労災が増える</vt:lpstr>
      <vt:lpstr>年齢が上がるほど休職期間は長期化する</vt:lpstr>
      <vt:lpstr>高齢者の労働災害</vt:lpstr>
      <vt:lpstr>転倒を防止する</vt:lpstr>
      <vt:lpstr>高齢者の視覚の特徴</vt:lpstr>
      <vt:lpstr>高齢者の聞こえの特徴</vt:lpstr>
      <vt:lpstr>高齢者の柔軟な勤務制度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ｈ ｗ</dc:creator>
  <cp:lastModifiedBy>寛 渡邉</cp:lastModifiedBy>
  <cp:revision>65</cp:revision>
  <dcterms:created xsi:type="dcterms:W3CDTF">2026-01-06T08:10:48Z</dcterms:created>
  <dcterms:modified xsi:type="dcterms:W3CDTF">2026-07-20T23:03:01Z</dcterms:modified>
</cp:coreProperties>
</file>