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2" r:id="rId2"/>
    <p:sldId id="293" r:id="rId3"/>
    <p:sldId id="264" r:id="rId4"/>
    <p:sldId id="351" r:id="rId5"/>
    <p:sldId id="323" r:id="rId6"/>
    <p:sldId id="266" r:id="rId7"/>
    <p:sldId id="313" r:id="rId8"/>
    <p:sldId id="304" r:id="rId9"/>
    <p:sldId id="300" r:id="rId10"/>
    <p:sldId id="278" r:id="rId11"/>
    <p:sldId id="350" r:id="rId12"/>
    <p:sldId id="295" r:id="rId13"/>
  </p:sldIdLst>
  <p:sldSz cx="9144000" cy="6858000" type="screen4x3"/>
  <p:notesSz cx="6858000" cy="99456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DCD3"/>
    <a:srgbClr val="FCECD4"/>
    <a:srgbClr val="EE661A"/>
    <a:srgbClr val="E6AF00"/>
    <a:srgbClr val="FFFFFF"/>
    <a:srgbClr val="FFC81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75DCB02-9BB8-47FD-8907-85C794F793BA}" styleName="テーマ スタイル 1 - アクセント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テーマ スタイル 1 - アクセント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テーマ スタイル 1 - アクセント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242" autoAdjust="0"/>
  </p:normalViewPr>
  <p:slideViewPr>
    <p:cSldViewPr snapToGrid="0">
      <p:cViewPr varScale="1">
        <p:scale>
          <a:sx n="106" d="100"/>
          <a:sy n="106" d="100"/>
        </p:scale>
        <p:origin x="1800" y="10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777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530561388779054"/>
          <c:y val="4.4861391929187228E-2"/>
          <c:w val="0.73205660746009182"/>
          <c:h val="0.80750836893717426"/>
        </c:manualLayout>
      </c:layout>
      <c:lineChart>
        <c:grouping val="standard"/>
        <c:varyColors val="0"/>
        <c:ser>
          <c:idx val="0"/>
          <c:order val="0"/>
          <c:tx>
            <c:strRef>
              <c:f>Sheet1!$B$1</c:f>
              <c:strCache>
                <c:ptCount val="1"/>
                <c:pt idx="0">
                  <c:v>女性</c:v>
                </c:pt>
              </c:strCache>
            </c:strRef>
          </c:tx>
          <c:spPr>
            <a:ln w="57150">
              <a:solidFill>
                <a:srgbClr val="FF0000"/>
              </a:solidFill>
            </a:ln>
          </c:spPr>
          <c:marker>
            <c:symbol val="none"/>
          </c:marker>
          <c:dLbls>
            <c:dLbl>
              <c:idx val="0"/>
              <c:layout>
                <c:manualLayout>
                  <c:x val="-3.6705186157285893E-2"/>
                  <c:y val="-6.45387512005732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13F-4B8E-8F28-21FAEE8F4D62}"/>
                </c:ext>
              </c:extLst>
            </c:dLbl>
            <c:dLbl>
              <c:idx val="1"/>
              <c:layout>
                <c:manualLayout>
                  <c:x val="-8.1458272577038957E-2"/>
                  <c:y val="-8.41809798268346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13F-4B8E-8F28-21FAEE8F4D62}"/>
                </c:ext>
              </c:extLst>
            </c:dLbl>
            <c:dLbl>
              <c:idx val="2"/>
              <c:layout>
                <c:manualLayout>
                  <c:x val="-9.8942961990862305E-2"/>
                  <c:y val="-6.734478386146770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13F-4B8E-8F28-21FAEE8F4D62}"/>
                </c:ext>
              </c:extLst>
            </c:dLbl>
            <c:dLbl>
              <c:idx val="3"/>
              <c:layout>
                <c:manualLayout>
                  <c:x val="-0.11986501339854386"/>
                  <c:y val="-7.01508165223622E-2"/>
                </c:manualLayout>
              </c:layout>
              <c:spPr>
                <a:noFill/>
                <a:ln>
                  <a:noFill/>
                </a:ln>
                <a:effectLst/>
              </c:spPr>
              <c:txPr>
                <a:bodyPr wrap="square" lIns="38100" tIns="19050" rIns="38100" bIns="19050" anchor="ctr">
                  <a:noAutofit/>
                </a:bodyPr>
                <a:lstStyle/>
                <a:p>
                  <a:pPr>
                    <a:defRPr/>
                  </a:pPr>
                  <a:endParaRPr lang="ja-JP"/>
                </a:p>
              </c:txPr>
              <c:dLblPos val="r"/>
              <c:showLegendKey val="0"/>
              <c:showVal val="1"/>
              <c:showCatName val="0"/>
              <c:showSerName val="0"/>
              <c:showPercent val="0"/>
              <c:showBubbleSize val="0"/>
              <c:extLst>
                <c:ext xmlns:c15="http://schemas.microsoft.com/office/drawing/2012/chart" uri="{CE6537A1-D6FC-4f65-9D91-7224C49458BB}">
                  <c15:layout>
                    <c:manualLayout>
                      <c:w val="7.7412411598104303E-2"/>
                      <c:h val="0.11497729875387847"/>
                    </c:manualLayout>
                  </c15:layout>
                </c:ext>
                <c:ext xmlns:c16="http://schemas.microsoft.com/office/drawing/2014/chart" uri="{C3380CC4-5D6E-409C-BE32-E72D297353CC}">
                  <c16:uniqueId val="{00000009-713F-4B8E-8F28-21FAEE8F4D62}"/>
                </c:ext>
              </c:extLst>
            </c:dLbl>
            <c:dLbl>
              <c:idx val="4"/>
              <c:layout>
                <c:manualLayout>
                  <c:x val="-0.15881172839506172"/>
                  <c:y val="1.683619596536692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13F-4B8E-8F28-21FAEE8F4D62}"/>
                </c:ext>
              </c:extLst>
            </c:dLbl>
            <c:dLbl>
              <c:idx val="5"/>
              <c:layout>
                <c:manualLayout>
                  <c:x val="-0.16807098765432099"/>
                  <c:y val="4.7702555235206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13F-4B8E-8F28-21FAEE8F4D62}"/>
                </c:ext>
              </c:extLst>
            </c:dLbl>
            <c:spPr>
              <a:noFill/>
              <a:ln>
                <a:noFill/>
              </a:ln>
              <a:effectLst/>
            </c:spPr>
            <c:dLblPos val="l"/>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65-69</c:v>
                </c:pt>
                <c:pt idx="1">
                  <c:v>70-74</c:v>
                </c:pt>
                <c:pt idx="2">
                  <c:v>75-79</c:v>
                </c:pt>
                <c:pt idx="3">
                  <c:v>80-84</c:v>
                </c:pt>
                <c:pt idx="4">
                  <c:v>85-89</c:v>
                </c:pt>
                <c:pt idx="5">
                  <c:v>90+</c:v>
                </c:pt>
              </c:strCache>
            </c:strRef>
          </c:cat>
          <c:val>
            <c:numRef>
              <c:f>Sheet1!$B$2:$B$7</c:f>
              <c:numCache>
                <c:formatCode>0.00%</c:formatCode>
                <c:ptCount val="6"/>
                <c:pt idx="0">
                  <c:v>1.6E-2</c:v>
                </c:pt>
                <c:pt idx="1">
                  <c:v>3.7999999999999999E-2</c:v>
                </c:pt>
                <c:pt idx="2" formatCode="0%">
                  <c:v>0.11</c:v>
                </c:pt>
                <c:pt idx="3" formatCode="0%">
                  <c:v>0.24</c:v>
                </c:pt>
                <c:pt idx="4">
                  <c:v>0.48499999999999999</c:v>
                </c:pt>
                <c:pt idx="5">
                  <c:v>0.71799999999999997</c:v>
                </c:pt>
              </c:numCache>
            </c:numRef>
          </c:val>
          <c:smooth val="0"/>
          <c:extLst>
            <c:ext xmlns:c16="http://schemas.microsoft.com/office/drawing/2014/chart" uri="{C3380CC4-5D6E-409C-BE32-E72D297353CC}">
              <c16:uniqueId val="{00000000-0CED-43D8-BBA6-20EA7F807F01}"/>
            </c:ext>
          </c:extLst>
        </c:ser>
        <c:ser>
          <c:idx val="1"/>
          <c:order val="1"/>
          <c:tx>
            <c:strRef>
              <c:f>Sheet1!$C$1</c:f>
              <c:strCache>
                <c:ptCount val="1"/>
                <c:pt idx="0">
                  <c:v>男性</c:v>
                </c:pt>
              </c:strCache>
            </c:strRef>
          </c:tx>
          <c:spPr>
            <a:ln w="57150">
              <a:solidFill>
                <a:schemeClr val="accent5"/>
              </a:solidFill>
            </a:ln>
          </c:spPr>
          <c:marker>
            <c:symbol val="none"/>
          </c:marker>
          <c:dLbls>
            <c:dLbl>
              <c:idx val="0"/>
              <c:layout>
                <c:manualLayout>
                  <c:x val="0"/>
                  <c:y val="2.244826128715600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13F-4B8E-8F28-21FAEE8F4D62}"/>
                </c:ext>
              </c:extLst>
            </c:dLbl>
            <c:dLbl>
              <c:idx val="1"/>
              <c:layout>
                <c:manualLayout>
                  <c:x val="6.1728395061728336E-2"/>
                  <c:y val="-2.806032660894488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13F-4B8E-8F28-21FAEE8F4D62}"/>
                </c:ext>
              </c:extLst>
            </c:dLbl>
            <c:dLbl>
              <c:idx val="2"/>
              <c:layout>
                <c:manualLayout>
                  <c:x val="4.6296296296296356E-2"/>
                  <c:y val="1.964222862626131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13F-4B8E-8F28-21FAEE8F4D62}"/>
                </c:ext>
              </c:extLst>
            </c:dLbl>
            <c:dLbl>
              <c:idx val="3"/>
              <c:layout>
                <c:manualLayout>
                  <c:x val="1.5432098765432098E-2"/>
                  <c:y val="4.489652257431170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13F-4B8E-8F28-21FAEE8F4D62}"/>
                </c:ext>
              </c:extLst>
            </c:dLbl>
            <c:dLbl>
              <c:idx val="4"/>
              <c:layout>
                <c:manualLayout>
                  <c:x val="1.2345679012345678E-2"/>
                  <c:y val="6.453875120057311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13F-4B8E-8F28-21FAEE8F4D62}"/>
                </c:ext>
              </c:extLst>
            </c:dLbl>
            <c:spPr>
              <a:noFill/>
              <a:ln>
                <a:noFill/>
              </a:ln>
              <a:effectLst/>
            </c:spPr>
            <c:dLblPos val="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65-69</c:v>
                </c:pt>
                <c:pt idx="1">
                  <c:v>70-74</c:v>
                </c:pt>
                <c:pt idx="2">
                  <c:v>75-79</c:v>
                </c:pt>
                <c:pt idx="3">
                  <c:v>80-84</c:v>
                </c:pt>
                <c:pt idx="4">
                  <c:v>85-89</c:v>
                </c:pt>
                <c:pt idx="5">
                  <c:v>90+</c:v>
                </c:pt>
              </c:strCache>
            </c:strRef>
          </c:cat>
          <c:val>
            <c:numRef>
              <c:f>Sheet1!$C$2:$C$7</c:f>
              <c:numCache>
                <c:formatCode>0.00%</c:formatCode>
                <c:ptCount val="6"/>
                <c:pt idx="0">
                  <c:v>1.4999999999999999E-2</c:v>
                </c:pt>
                <c:pt idx="1">
                  <c:v>3.4000000000000002E-2</c:v>
                </c:pt>
                <c:pt idx="2">
                  <c:v>9.6000000000000002E-2</c:v>
                </c:pt>
                <c:pt idx="3" formatCode="0%">
                  <c:v>0.2</c:v>
                </c:pt>
                <c:pt idx="4">
                  <c:v>0.35599999999999998</c:v>
                </c:pt>
                <c:pt idx="5">
                  <c:v>0.42399999999999999</c:v>
                </c:pt>
              </c:numCache>
            </c:numRef>
          </c:val>
          <c:smooth val="0"/>
          <c:extLst>
            <c:ext xmlns:c16="http://schemas.microsoft.com/office/drawing/2014/chart" uri="{C3380CC4-5D6E-409C-BE32-E72D297353CC}">
              <c16:uniqueId val="{00000002-0CED-43D8-BBA6-20EA7F807F01}"/>
            </c:ext>
          </c:extLst>
        </c:ser>
        <c:dLbls>
          <c:showLegendKey val="0"/>
          <c:showVal val="0"/>
          <c:showCatName val="0"/>
          <c:showSerName val="0"/>
          <c:showPercent val="0"/>
          <c:showBubbleSize val="0"/>
        </c:dLbls>
        <c:smooth val="0"/>
        <c:axId val="128040960"/>
        <c:axId val="143595136"/>
      </c:lineChart>
      <c:catAx>
        <c:axId val="128040960"/>
        <c:scaling>
          <c:orientation val="minMax"/>
        </c:scaling>
        <c:delete val="0"/>
        <c:axPos val="b"/>
        <c:numFmt formatCode="General" sourceLinked="0"/>
        <c:majorTickMark val="out"/>
        <c:minorTickMark val="none"/>
        <c:tickLblPos val="nextTo"/>
        <c:txPr>
          <a:bodyPr/>
          <a:lstStyle/>
          <a:p>
            <a:pPr>
              <a:defRPr sz="2000"/>
            </a:pPr>
            <a:endParaRPr lang="ja-JP"/>
          </a:p>
        </c:txPr>
        <c:crossAx val="143595136"/>
        <c:crosses val="autoZero"/>
        <c:auto val="1"/>
        <c:lblAlgn val="ctr"/>
        <c:lblOffset val="100"/>
        <c:noMultiLvlLbl val="0"/>
      </c:catAx>
      <c:valAx>
        <c:axId val="143595136"/>
        <c:scaling>
          <c:orientation val="minMax"/>
        </c:scaling>
        <c:delete val="0"/>
        <c:axPos val="l"/>
        <c:majorGridlines/>
        <c:numFmt formatCode="0.0%" sourceLinked="0"/>
        <c:majorTickMark val="out"/>
        <c:minorTickMark val="none"/>
        <c:tickLblPos val="nextTo"/>
        <c:crossAx val="128040960"/>
        <c:crosses val="autoZero"/>
        <c:crossBetween val="between"/>
      </c:valAx>
    </c:plotArea>
    <c:legend>
      <c:legendPos val="r"/>
      <c:layout>
        <c:manualLayout>
          <c:xMode val="edge"/>
          <c:yMode val="edge"/>
          <c:x val="0.85440046482572329"/>
          <c:y val="0.17799305915669214"/>
          <c:w val="0.10222946086704536"/>
          <c:h val="0.1557639777435211"/>
        </c:manualLayout>
      </c:layout>
      <c:overlay val="0"/>
    </c:legend>
    <c:plotVisOnly val="1"/>
    <c:dispBlanksAs val="gap"/>
    <c:showDLblsOverMax val="0"/>
  </c:chart>
  <c:txPr>
    <a:bodyPr/>
    <a:lstStyle/>
    <a:p>
      <a:pPr>
        <a:defRPr sz="1800"/>
      </a:pPr>
      <a:endParaRPr lang="ja-JP"/>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0877548515094572E-2"/>
          <c:y val="3.333591458559592E-2"/>
          <c:w val="0.89554800623305852"/>
          <c:h val="0.72131373531007237"/>
        </c:manualLayout>
      </c:layout>
      <c:lineChart>
        <c:grouping val="standard"/>
        <c:varyColors val="0"/>
        <c:ser>
          <c:idx val="0"/>
          <c:order val="0"/>
          <c:tx>
            <c:strRef>
              <c:f>Sheet1!$B$1</c:f>
              <c:strCache>
                <c:ptCount val="1"/>
                <c:pt idx="0">
                  <c:v>男</c:v>
                </c:pt>
              </c:strCache>
            </c:strRef>
          </c:tx>
          <c:spPr>
            <a:ln w="28575" cap="rnd">
              <a:solidFill>
                <a:schemeClr val="accent1"/>
              </a:solidFill>
              <a:round/>
            </a:ln>
            <a:effectLst/>
          </c:spPr>
          <c:marker>
            <c:symbol val="square"/>
            <c:size val="8"/>
            <c:spPr>
              <a:solidFill>
                <a:schemeClr val="accent1"/>
              </a:solidFill>
              <a:ln w="9525">
                <a:solidFill>
                  <a:schemeClr val="accent1"/>
                </a:solidFill>
              </a:ln>
              <a:effectLst/>
            </c:spPr>
          </c:marker>
          <c:dLbls>
            <c:dLbl>
              <c:idx val="7"/>
              <c:layout>
                <c:manualLayout>
                  <c:x val="-5.143560327809777E-2"/>
                  <c:y val="-9.178842547715258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4D3-4E38-B1D2-7448EB24FF1E}"/>
                </c:ext>
              </c:extLst>
            </c:dLbl>
            <c:dLbl>
              <c:idx val="8"/>
              <c:layout>
                <c:manualLayout>
                  <c:x val="-0.10497706658165841"/>
                  <c:y val="-7.06313896694941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4D3-4E38-B1D2-7448EB24FF1E}"/>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18-19</c:v>
                </c:pt>
                <c:pt idx="1">
                  <c:v>20-24</c:v>
                </c:pt>
                <c:pt idx="2">
                  <c:v>25-29</c:v>
                </c:pt>
                <c:pt idx="3">
                  <c:v>30-34</c:v>
                </c:pt>
                <c:pt idx="4">
                  <c:v>35-39</c:v>
                </c:pt>
                <c:pt idx="5">
                  <c:v>40-44</c:v>
                </c:pt>
                <c:pt idx="6">
                  <c:v>45-49</c:v>
                </c:pt>
                <c:pt idx="7">
                  <c:v>50-54</c:v>
                </c:pt>
                <c:pt idx="8">
                  <c:v>55-59</c:v>
                </c:pt>
                <c:pt idx="9">
                  <c:v>60-64</c:v>
                </c:pt>
              </c:strCache>
            </c:strRef>
          </c:cat>
          <c:val>
            <c:numRef>
              <c:f>Sheet1!$B$2:$B$11</c:f>
              <c:numCache>
                <c:formatCode>General</c:formatCode>
                <c:ptCount val="10"/>
                <c:pt idx="0">
                  <c:v>1.6</c:v>
                </c:pt>
                <c:pt idx="1">
                  <c:v>7.8</c:v>
                </c:pt>
                <c:pt idx="2">
                  <c:v>8.3000000000000007</c:v>
                </c:pt>
                <c:pt idx="3">
                  <c:v>9.1999999999999993</c:v>
                </c:pt>
                <c:pt idx="4">
                  <c:v>11.3</c:v>
                </c:pt>
                <c:pt idx="5">
                  <c:v>18.5</c:v>
                </c:pt>
                <c:pt idx="6">
                  <c:v>33.6</c:v>
                </c:pt>
                <c:pt idx="7">
                  <c:v>68.099999999999994</c:v>
                </c:pt>
                <c:pt idx="8">
                  <c:v>144.5</c:v>
                </c:pt>
                <c:pt idx="9">
                  <c:v>222.1</c:v>
                </c:pt>
              </c:numCache>
            </c:numRef>
          </c:val>
          <c:smooth val="0"/>
          <c:extLst>
            <c:ext xmlns:c16="http://schemas.microsoft.com/office/drawing/2014/chart" uri="{C3380CC4-5D6E-409C-BE32-E72D297353CC}">
              <c16:uniqueId val="{00000000-1F03-4ED1-8798-48A5D76C3FEC}"/>
            </c:ext>
          </c:extLst>
        </c:ser>
        <c:ser>
          <c:idx val="1"/>
          <c:order val="1"/>
          <c:tx>
            <c:strRef>
              <c:f>Sheet1!$C$1</c:f>
              <c:strCache>
                <c:ptCount val="1"/>
                <c:pt idx="0">
                  <c:v>女</c:v>
                </c:pt>
              </c:strCache>
            </c:strRef>
          </c:tx>
          <c:spPr>
            <a:ln w="28575" cap="rnd">
              <a:solidFill>
                <a:schemeClr val="accent2"/>
              </a:solidFill>
              <a:round/>
            </a:ln>
            <a:effectLst/>
          </c:spPr>
          <c:marker>
            <c:symbol val="square"/>
            <c:size val="8"/>
            <c:spPr>
              <a:solidFill>
                <a:schemeClr val="accent2"/>
              </a:solidFill>
              <a:ln w="9525">
                <a:solidFill>
                  <a:schemeClr val="accent2"/>
                </a:solidFill>
              </a:ln>
              <a:effectLst/>
            </c:spPr>
          </c:marker>
          <c:dLbls>
            <c:dLbl>
              <c:idx val="9"/>
              <c:layout>
                <c:manualLayout>
                  <c:x val="-1.0952031387053418E-2"/>
                  <c:y val="8.380763003957586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4D3-4E38-B1D2-7448EB24FF1E}"/>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ja-JP"/>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18-19</c:v>
                </c:pt>
                <c:pt idx="1">
                  <c:v>20-24</c:v>
                </c:pt>
                <c:pt idx="2">
                  <c:v>25-29</c:v>
                </c:pt>
                <c:pt idx="3">
                  <c:v>30-34</c:v>
                </c:pt>
                <c:pt idx="4">
                  <c:v>35-39</c:v>
                </c:pt>
                <c:pt idx="5">
                  <c:v>40-44</c:v>
                </c:pt>
                <c:pt idx="6">
                  <c:v>45-49</c:v>
                </c:pt>
                <c:pt idx="7">
                  <c:v>50-54</c:v>
                </c:pt>
                <c:pt idx="8">
                  <c:v>55-59</c:v>
                </c:pt>
                <c:pt idx="9">
                  <c:v>60-64</c:v>
                </c:pt>
              </c:strCache>
            </c:strRef>
          </c:cat>
          <c:val>
            <c:numRef>
              <c:f>Sheet1!$C$2:$C$11</c:f>
              <c:numCache>
                <c:formatCode>General</c:formatCode>
                <c:ptCount val="10"/>
                <c:pt idx="0">
                  <c:v>0</c:v>
                </c:pt>
                <c:pt idx="1">
                  <c:v>2.2000000000000002</c:v>
                </c:pt>
                <c:pt idx="2">
                  <c:v>3.1</c:v>
                </c:pt>
                <c:pt idx="3">
                  <c:v>2.5</c:v>
                </c:pt>
                <c:pt idx="4">
                  <c:v>6.5</c:v>
                </c:pt>
                <c:pt idx="5">
                  <c:v>11.2</c:v>
                </c:pt>
                <c:pt idx="6">
                  <c:v>20.6</c:v>
                </c:pt>
                <c:pt idx="7">
                  <c:v>34.9</c:v>
                </c:pt>
                <c:pt idx="8">
                  <c:v>85.2</c:v>
                </c:pt>
                <c:pt idx="9">
                  <c:v>155.19999999999999</c:v>
                </c:pt>
              </c:numCache>
            </c:numRef>
          </c:val>
          <c:smooth val="0"/>
          <c:extLst>
            <c:ext xmlns:c16="http://schemas.microsoft.com/office/drawing/2014/chart" uri="{C3380CC4-5D6E-409C-BE32-E72D297353CC}">
              <c16:uniqueId val="{00000001-1F03-4ED1-8798-48A5D76C3FEC}"/>
            </c:ext>
          </c:extLst>
        </c:ser>
        <c:dLbls>
          <c:showLegendKey val="0"/>
          <c:showVal val="0"/>
          <c:showCatName val="0"/>
          <c:showSerName val="0"/>
          <c:showPercent val="0"/>
          <c:showBubbleSize val="0"/>
        </c:dLbls>
        <c:marker val="1"/>
        <c:smooth val="0"/>
        <c:axId val="128041472"/>
        <c:axId val="163691264"/>
      </c:lineChart>
      <c:catAx>
        <c:axId val="128041472"/>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ja-JP"/>
          </a:p>
        </c:txPr>
        <c:crossAx val="163691264"/>
        <c:crosses val="autoZero"/>
        <c:auto val="1"/>
        <c:lblAlgn val="ctr"/>
        <c:lblOffset val="100"/>
        <c:noMultiLvlLbl val="0"/>
      </c:catAx>
      <c:valAx>
        <c:axId val="163691264"/>
        <c:scaling>
          <c:orientation val="minMax"/>
          <c:min val="-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ja-JP"/>
          </a:p>
        </c:txPr>
        <c:crossAx val="128041472"/>
        <c:crosses val="autoZero"/>
        <c:crossBetween val="between"/>
      </c:valAx>
      <c:spPr>
        <a:noFill/>
        <a:ln>
          <a:noFill/>
        </a:ln>
        <a:effectLst/>
      </c:spPr>
    </c:plotArea>
    <c:legend>
      <c:legendPos val="b"/>
      <c:layout>
        <c:manualLayout>
          <c:xMode val="edge"/>
          <c:yMode val="edge"/>
          <c:x val="0.76691927416943706"/>
          <c:y val="7.0508112452977167E-2"/>
          <c:w val="0.13567557306320774"/>
          <c:h val="5.4119531005157026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871892A-6C84-4935-B75B-A9985AADC77C}" type="datetimeFigureOut">
              <a:rPr kumimoji="1" lang="ja-JP" altLang="en-US" smtClean="0"/>
              <a:t>2026/6/23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9B35066-84ED-462C-91BF-A526E4254116}" type="slidenum">
              <a:rPr kumimoji="1" lang="ja-JP" altLang="en-US" smtClean="0"/>
              <a:t>‹#›</a:t>
            </a:fld>
            <a:endParaRPr kumimoji="1" lang="ja-JP" altLang="en-US"/>
          </a:p>
        </p:txBody>
      </p:sp>
    </p:spTree>
    <p:extLst>
      <p:ext uri="{BB962C8B-B14F-4D97-AF65-F5344CB8AC3E}">
        <p14:creationId xmlns:p14="http://schemas.microsoft.com/office/powerpoint/2010/main" val="1713002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871892A-6C84-4935-B75B-A9985AADC77C}" type="datetimeFigureOut">
              <a:rPr kumimoji="1" lang="ja-JP" altLang="en-US" smtClean="0"/>
              <a:t>2026/6/23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9B35066-84ED-462C-91BF-A526E4254116}" type="slidenum">
              <a:rPr kumimoji="1" lang="ja-JP" altLang="en-US" smtClean="0"/>
              <a:t>‹#›</a:t>
            </a:fld>
            <a:endParaRPr kumimoji="1" lang="ja-JP" altLang="en-US"/>
          </a:p>
        </p:txBody>
      </p:sp>
    </p:spTree>
    <p:extLst>
      <p:ext uri="{BB962C8B-B14F-4D97-AF65-F5344CB8AC3E}">
        <p14:creationId xmlns:p14="http://schemas.microsoft.com/office/powerpoint/2010/main" val="3617407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871892A-6C84-4935-B75B-A9985AADC77C}" type="datetimeFigureOut">
              <a:rPr kumimoji="1" lang="ja-JP" altLang="en-US" smtClean="0"/>
              <a:t>2026/6/23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9B35066-84ED-462C-91BF-A526E4254116}" type="slidenum">
              <a:rPr kumimoji="1" lang="ja-JP" altLang="en-US" smtClean="0"/>
              <a:t>‹#›</a:t>
            </a:fld>
            <a:endParaRPr kumimoji="1" lang="ja-JP" altLang="en-US"/>
          </a:p>
        </p:txBody>
      </p:sp>
    </p:spTree>
    <p:extLst>
      <p:ext uri="{BB962C8B-B14F-4D97-AF65-F5344CB8AC3E}">
        <p14:creationId xmlns:p14="http://schemas.microsoft.com/office/powerpoint/2010/main" val="2485088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871892A-6C84-4935-B75B-A9985AADC77C}" type="datetimeFigureOut">
              <a:rPr kumimoji="1" lang="ja-JP" altLang="en-US" smtClean="0"/>
              <a:t>2026/6/23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9B35066-84ED-462C-91BF-A526E4254116}" type="slidenum">
              <a:rPr kumimoji="1" lang="ja-JP" altLang="en-US" smtClean="0"/>
              <a:t>‹#›</a:t>
            </a:fld>
            <a:endParaRPr kumimoji="1" lang="ja-JP" altLang="en-US"/>
          </a:p>
        </p:txBody>
      </p:sp>
    </p:spTree>
    <p:extLst>
      <p:ext uri="{BB962C8B-B14F-4D97-AF65-F5344CB8AC3E}">
        <p14:creationId xmlns:p14="http://schemas.microsoft.com/office/powerpoint/2010/main" val="3621708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871892A-6C84-4935-B75B-A9985AADC77C}" type="datetimeFigureOut">
              <a:rPr kumimoji="1" lang="ja-JP" altLang="en-US" smtClean="0"/>
              <a:t>2026/6/23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9B35066-84ED-462C-91BF-A526E4254116}" type="slidenum">
              <a:rPr kumimoji="1" lang="ja-JP" altLang="en-US" smtClean="0"/>
              <a:t>‹#›</a:t>
            </a:fld>
            <a:endParaRPr kumimoji="1" lang="ja-JP" altLang="en-US"/>
          </a:p>
        </p:txBody>
      </p:sp>
    </p:spTree>
    <p:extLst>
      <p:ext uri="{BB962C8B-B14F-4D97-AF65-F5344CB8AC3E}">
        <p14:creationId xmlns:p14="http://schemas.microsoft.com/office/powerpoint/2010/main" val="3061980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871892A-6C84-4935-B75B-A9985AADC77C}" type="datetimeFigureOut">
              <a:rPr kumimoji="1" lang="ja-JP" altLang="en-US" smtClean="0"/>
              <a:t>2026/6/23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9B35066-84ED-462C-91BF-A526E4254116}" type="slidenum">
              <a:rPr kumimoji="1" lang="ja-JP" altLang="en-US" smtClean="0"/>
              <a:t>‹#›</a:t>
            </a:fld>
            <a:endParaRPr kumimoji="1" lang="ja-JP" altLang="en-US"/>
          </a:p>
        </p:txBody>
      </p:sp>
    </p:spTree>
    <p:extLst>
      <p:ext uri="{BB962C8B-B14F-4D97-AF65-F5344CB8AC3E}">
        <p14:creationId xmlns:p14="http://schemas.microsoft.com/office/powerpoint/2010/main" val="1397511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871892A-6C84-4935-B75B-A9985AADC77C}" type="datetimeFigureOut">
              <a:rPr kumimoji="1" lang="ja-JP" altLang="en-US" smtClean="0"/>
              <a:t>2026/6/23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89B35066-84ED-462C-91BF-A526E4254116}" type="slidenum">
              <a:rPr kumimoji="1" lang="ja-JP" altLang="en-US" smtClean="0"/>
              <a:t>‹#›</a:t>
            </a:fld>
            <a:endParaRPr kumimoji="1" lang="ja-JP" altLang="en-US"/>
          </a:p>
        </p:txBody>
      </p:sp>
    </p:spTree>
    <p:extLst>
      <p:ext uri="{BB962C8B-B14F-4D97-AF65-F5344CB8AC3E}">
        <p14:creationId xmlns:p14="http://schemas.microsoft.com/office/powerpoint/2010/main" val="1610458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871892A-6C84-4935-B75B-A9985AADC77C}" type="datetimeFigureOut">
              <a:rPr kumimoji="1" lang="ja-JP" altLang="en-US" smtClean="0"/>
              <a:t>2026/6/23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89B35066-84ED-462C-91BF-A526E4254116}" type="slidenum">
              <a:rPr kumimoji="1" lang="ja-JP" altLang="en-US" smtClean="0"/>
              <a:t>‹#›</a:t>
            </a:fld>
            <a:endParaRPr kumimoji="1" lang="ja-JP" altLang="en-US"/>
          </a:p>
        </p:txBody>
      </p:sp>
    </p:spTree>
    <p:extLst>
      <p:ext uri="{BB962C8B-B14F-4D97-AF65-F5344CB8AC3E}">
        <p14:creationId xmlns:p14="http://schemas.microsoft.com/office/powerpoint/2010/main" val="2236344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71892A-6C84-4935-B75B-A9985AADC77C}" type="datetimeFigureOut">
              <a:rPr kumimoji="1" lang="ja-JP" altLang="en-US" smtClean="0"/>
              <a:t>2026/6/23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89B35066-84ED-462C-91BF-A526E4254116}" type="slidenum">
              <a:rPr kumimoji="1" lang="ja-JP" altLang="en-US" smtClean="0"/>
              <a:t>‹#›</a:t>
            </a:fld>
            <a:endParaRPr kumimoji="1" lang="ja-JP" altLang="en-US"/>
          </a:p>
        </p:txBody>
      </p:sp>
    </p:spTree>
    <p:extLst>
      <p:ext uri="{BB962C8B-B14F-4D97-AF65-F5344CB8AC3E}">
        <p14:creationId xmlns:p14="http://schemas.microsoft.com/office/powerpoint/2010/main" val="636304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871892A-6C84-4935-B75B-A9985AADC77C}" type="datetimeFigureOut">
              <a:rPr kumimoji="1" lang="ja-JP" altLang="en-US" smtClean="0"/>
              <a:t>2026/6/23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9B35066-84ED-462C-91BF-A526E4254116}" type="slidenum">
              <a:rPr kumimoji="1" lang="ja-JP" altLang="en-US" smtClean="0"/>
              <a:t>‹#›</a:t>
            </a:fld>
            <a:endParaRPr kumimoji="1" lang="ja-JP" altLang="en-US"/>
          </a:p>
        </p:txBody>
      </p:sp>
    </p:spTree>
    <p:extLst>
      <p:ext uri="{BB962C8B-B14F-4D97-AF65-F5344CB8AC3E}">
        <p14:creationId xmlns:p14="http://schemas.microsoft.com/office/powerpoint/2010/main" val="2813504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871892A-6C84-4935-B75B-A9985AADC77C}" type="datetimeFigureOut">
              <a:rPr kumimoji="1" lang="ja-JP" altLang="en-US" smtClean="0"/>
              <a:t>2026/6/23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9B35066-84ED-462C-91BF-A526E4254116}" type="slidenum">
              <a:rPr kumimoji="1" lang="ja-JP" altLang="en-US" smtClean="0"/>
              <a:t>‹#›</a:t>
            </a:fld>
            <a:endParaRPr kumimoji="1" lang="ja-JP" altLang="en-US"/>
          </a:p>
        </p:txBody>
      </p:sp>
    </p:spTree>
    <p:extLst>
      <p:ext uri="{BB962C8B-B14F-4D97-AF65-F5344CB8AC3E}">
        <p14:creationId xmlns:p14="http://schemas.microsoft.com/office/powerpoint/2010/main" val="4063880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71892A-6C84-4935-B75B-A9985AADC77C}" type="datetimeFigureOut">
              <a:rPr kumimoji="1" lang="ja-JP" altLang="en-US" smtClean="0"/>
              <a:t>2026/6/23</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B35066-84ED-462C-91BF-A526E4254116}" type="slidenum">
              <a:rPr kumimoji="1" lang="ja-JP" altLang="en-US" smtClean="0"/>
              <a:t>‹#›</a:t>
            </a:fld>
            <a:endParaRPr kumimoji="1" lang="ja-JP" altLang="en-US"/>
          </a:p>
        </p:txBody>
      </p:sp>
    </p:spTree>
    <p:extLst>
      <p:ext uri="{BB962C8B-B14F-4D97-AF65-F5344CB8AC3E}">
        <p14:creationId xmlns:p14="http://schemas.microsoft.com/office/powerpoint/2010/main" val="32941343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a:bodyPr>
          <a:lstStyle/>
          <a:p>
            <a:r>
              <a:rPr kumimoji="1" lang="ja-JP" altLang="en-US" sz="4800" dirty="0">
                <a:latin typeface="ＭＳ Ｐゴシック" panose="020B0600070205080204" pitchFamily="50" charset="-128"/>
                <a:ea typeface="ＭＳ Ｐゴシック" panose="020B0600070205080204" pitchFamily="50" charset="-128"/>
              </a:rPr>
              <a:t>認知症</a:t>
            </a:r>
          </a:p>
        </p:txBody>
      </p:sp>
      <p:sp>
        <p:nvSpPr>
          <p:cNvPr id="3" name="サブタイトル 2"/>
          <p:cNvSpPr>
            <a:spLocks noGrp="1"/>
          </p:cNvSpPr>
          <p:nvPr>
            <p:ph type="subTitle" idx="1"/>
          </p:nvPr>
        </p:nvSpPr>
        <p:spPr/>
        <p:txBody>
          <a:bodyPr/>
          <a:lstStyle/>
          <a:p>
            <a:endParaRPr kumimoji="1" lang="ja-JP" altLang="en-US" dirty="0"/>
          </a:p>
        </p:txBody>
      </p:sp>
    </p:spTree>
    <p:extLst>
      <p:ext uri="{BB962C8B-B14F-4D97-AF65-F5344CB8AC3E}">
        <p14:creationId xmlns:p14="http://schemas.microsoft.com/office/powerpoint/2010/main" val="13856954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gn="ctr"/>
            <a:r>
              <a:rPr kumimoji="1" lang="ja-JP" altLang="en-US" sz="3600" b="1">
                <a:latin typeface="ＭＳ Ｐゴシック" panose="020B0600070205080204" pitchFamily="50" charset="-128"/>
                <a:ea typeface="ＭＳ Ｐゴシック" panose="020B0600070205080204" pitchFamily="50" charset="-128"/>
              </a:rPr>
              <a:t>認知症状の改善のために①</a:t>
            </a:r>
          </a:p>
        </p:txBody>
      </p:sp>
      <p:sp>
        <p:nvSpPr>
          <p:cNvPr id="30" name="Divider"/>
          <p:cNvSpPr/>
          <p:nvPr/>
        </p:nvSpPr>
        <p:spPr>
          <a:xfrm>
            <a:off x="4450000" y="1500000"/>
            <a:ext cx="0" cy="5200000"/>
          </a:xfrm>
          <a:prstGeom prst="line">
            <a:avLst/>
          </a:prstGeom>
          <a:ln w="12700">
            <a:solidFill>
              <a:srgbClr val="CCCCCC"/>
            </a:solidFill>
          </a:ln>
        </p:spPr>
        <p:txBody>
          <a:bodyPr/>
          <a:lstStyle/>
          <a:p>
            <a:endParaRPr lang="ja-JP" altLang="en-US"/>
          </a:p>
        </p:txBody>
      </p:sp>
      <p:sp>
        <p:nvSpPr>
          <p:cNvPr id="11" name="Text1"/>
          <p:cNvSpPr txBox="1"/>
          <p:nvPr/>
        </p:nvSpPr>
        <p:spPr>
          <a:xfrm>
            <a:off x="857676" y="2222318"/>
            <a:ext cx="3050000" cy="1526384"/>
          </a:xfrm>
          <a:prstGeom prst="rect">
            <a:avLst/>
          </a:prstGeom>
          <a:noFill/>
        </p:spPr>
        <p:txBody>
          <a:bodyPr wrap="square" lIns="72000" tIns="36000" rIns="72000" bIns="36000">
            <a:normAutofit/>
          </a:bodyPr>
          <a:lstStyle/>
          <a:p>
            <a:pPr>
              <a:lnSpc>
                <a:spcPct val="115000"/>
              </a:lnSpc>
            </a:pPr>
            <a:r>
              <a:rPr lang="ja-JP" altLang="en-US" sz="2200" dirty="0">
                <a:solidFill>
                  <a:srgbClr val="555555"/>
                </a:solidFill>
                <a:latin typeface="ＭＳ Ｐゴシック" panose="020B0600070205080204" pitchFamily="50" charset="-128"/>
                <a:ea typeface="ＭＳ Ｐゴシック" panose="020B0600070205080204" pitchFamily="50" charset="-128"/>
              </a:rPr>
              <a:t>糖尿病・高血圧・脂質異常症は認知症の危険因子です。</a:t>
            </a:r>
          </a:p>
        </p:txBody>
      </p:sp>
      <p:sp>
        <p:nvSpPr>
          <p:cNvPr id="14" name="Text1b"/>
          <p:cNvSpPr txBox="1"/>
          <p:nvPr/>
        </p:nvSpPr>
        <p:spPr>
          <a:xfrm>
            <a:off x="512691" y="4791942"/>
            <a:ext cx="3620265" cy="1198784"/>
          </a:xfrm>
          <a:prstGeom prst="rect">
            <a:avLst/>
          </a:prstGeom>
          <a:noFill/>
        </p:spPr>
        <p:txBody>
          <a:bodyPr wrap="square" lIns="72000" tIns="36000" rIns="72000" bIns="36000">
            <a:normAutofit/>
          </a:bodyPr>
          <a:lstStyle/>
          <a:p>
            <a:pPr>
              <a:lnSpc>
                <a:spcPct val="115000"/>
              </a:lnSpc>
            </a:pPr>
            <a:r>
              <a:rPr lang="ja-JP" altLang="en-US" sz="2200" dirty="0">
                <a:solidFill>
                  <a:srgbClr val="555555"/>
                </a:solidFill>
                <a:latin typeface="ＭＳ Ｐゴシック" panose="020B0600070205080204" pitchFamily="50" charset="-128"/>
                <a:ea typeface="ＭＳ Ｐゴシック" panose="020B0600070205080204" pitchFamily="50" charset="-128"/>
              </a:rPr>
              <a:t>睡眠中にアミロイドβが洗い流されます。</a:t>
            </a:r>
          </a:p>
        </p:txBody>
      </p:sp>
      <p:pic>
        <p:nvPicPr>
          <p:cNvPr id="12" name="Exercise"/>
          <p:cNvPicPr>
            <a:picLocks noChangeAspect="1"/>
          </p:cNvPicPr>
          <p:nvPr/>
        </p:nvPicPr>
        <p:blipFill>
          <a:blip r:embed="rId2"/>
          <a:stretch>
            <a:fillRect/>
          </a:stretch>
        </p:blipFill>
        <p:spPr>
          <a:xfrm>
            <a:off x="4650000" y="1550000"/>
            <a:ext cx="950000" cy="950000"/>
          </a:xfrm>
          <a:prstGeom prst="rect">
            <a:avLst/>
          </a:prstGeom>
        </p:spPr>
      </p:pic>
      <p:sp>
        <p:nvSpPr>
          <p:cNvPr id="13" name="Text2"/>
          <p:cNvSpPr txBox="1"/>
          <p:nvPr/>
        </p:nvSpPr>
        <p:spPr>
          <a:xfrm>
            <a:off x="5700000" y="1593533"/>
            <a:ext cx="3199127" cy="535843"/>
          </a:xfrm>
          <a:prstGeom prst="rect">
            <a:avLst/>
          </a:prstGeom>
          <a:noFill/>
        </p:spPr>
        <p:txBody>
          <a:bodyPr wrap="none" lIns="72000" tIns="36000" rIns="72000" bIns="36000">
            <a:spAutoFit/>
          </a:bodyPr>
          <a:lstStyle/>
          <a:p>
            <a:pPr>
              <a:lnSpc>
                <a:spcPct val="115000"/>
              </a:lnSpc>
            </a:pPr>
            <a:r>
              <a:rPr lang="ja-JP" altLang="en-US" sz="3000" b="1" dirty="0">
                <a:solidFill>
                  <a:srgbClr val="2E4057"/>
                </a:solidFill>
                <a:latin typeface="ＭＳ Ｐゴシック" panose="020B0600070205080204" pitchFamily="50" charset="-128"/>
                <a:ea typeface="ＭＳ Ｐゴシック" panose="020B0600070205080204" pitchFamily="50" charset="-128"/>
              </a:rPr>
              <a:t>定期的な運動習慣</a:t>
            </a:r>
          </a:p>
        </p:txBody>
      </p:sp>
      <p:sp>
        <p:nvSpPr>
          <p:cNvPr id="15" name="Text2b"/>
          <p:cNvSpPr txBox="1"/>
          <p:nvPr/>
        </p:nvSpPr>
        <p:spPr>
          <a:xfrm>
            <a:off x="4790350" y="4791942"/>
            <a:ext cx="4250000" cy="1700932"/>
          </a:xfrm>
          <a:prstGeom prst="rect">
            <a:avLst/>
          </a:prstGeom>
          <a:noFill/>
        </p:spPr>
        <p:txBody>
          <a:bodyPr wrap="square" lIns="72000" tIns="36000" rIns="72000" bIns="36000">
            <a:normAutofit/>
          </a:bodyPr>
          <a:lstStyle/>
          <a:p>
            <a:pPr>
              <a:lnSpc>
                <a:spcPct val="115000"/>
              </a:lnSpc>
            </a:pPr>
            <a:r>
              <a:rPr lang="ja-JP" altLang="en-US" sz="2200" dirty="0">
                <a:solidFill>
                  <a:srgbClr val="555555"/>
                </a:solidFill>
                <a:latin typeface="ＭＳ Ｐゴシック" panose="020B0600070205080204" pitchFamily="50" charset="-128"/>
                <a:ea typeface="ＭＳ Ｐゴシック" panose="020B0600070205080204" pitchFamily="50" charset="-128"/>
              </a:rPr>
              <a:t>人との交流が脳の活性化につながります。</a:t>
            </a:r>
            <a:endParaRPr lang="en-US" altLang="ja-JP" sz="2200" dirty="0">
              <a:solidFill>
                <a:srgbClr val="555555"/>
              </a:solidFill>
              <a:latin typeface="ＭＳ Ｐゴシック" panose="020B0600070205080204" pitchFamily="50" charset="-128"/>
              <a:ea typeface="ＭＳ Ｐゴシック" panose="020B0600070205080204" pitchFamily="50" charset="-128"/>
            </a:endParaRPr>
          </a:p>
          <a:p>
            <a:pPr>
              <a:lnSpc>
                <a:spcPct val="115000"/>
              </a:lnSpc>
            </a:pPr>
            <a:r>
              <a:rPr lang="ja-JP" altLang="en-US" sz="2200" dirty="0">
                <a:solidFill>
                  <a:srgbClr val="555555"/>
                </a:solidFill>
                <a:latin typeface="ＭＳ Ｐゴシック" panose="020B0600070205080204" pitchFamily="50" charset="-128"/>
                <a:ea typeface="ＭＳ Ｐゴシック" panose="020B0600070205080204" pitchFamily="50" charset="-128"/>
              </a:rPr>
              <a:t>会話　１日　１時間２０分以上がすすめられます</a:t>
            </a:r>
          </a:p>
        </p:txBody>
      </p:sp>
      <p:sp>
        <p:nvSpPr>
          <p:cNvPr id="3" name="Text1">
            <a:extLst>
              <a:ext uri="{FF2B5EF4-FFF2-40B4-BE49-F238E27FC236}">
                <a16:creationId xmlns:a16="http://schemas.microsoft.com/office/drawing/2014/main" id="{F71462E3-7BF5-4095-B563-E73ABD13A0A5}"/>
              </a:ext>
            </a:extLst>
          </p:cNvPr>
          <p:cNvSpPr txBox="1"/>
          <p:nvPr/>
        </p:nvSpPr>
        <p:spPr>
          <a:xfrm>
            <a:off x="704826" y="1593533"/>
            <a:ext cx="3235996" cy="535843"/>
          </a:xfrm>
          <a:prstGeom prst="rect">
            <a:avLst/>
          </a:prstGeom>
          <a:noFill/>
        </p:spPr>
        <p:txBody>
          <a:bodyPr wrap="none" lIns="72000" tIns="36000" rIns="72000" bIns="36000">
            <a:spAutoFit/>
          </a:bodyPr>
          <a:lstStyle/>
          <a:p>
            <a:pPr>
              <a:lnSpc>
                <a:spcPct val="115000"/>
              </a:lnSpc>
            </a:pPr>
            <a:r>
              <a:rPr lang="ja-JP" altLang="en-US" sz="3000" b="1" dirty="0">
                <a:solidFill>
                  <a:srgbClr val="2E4057"/>
                </a:solidFill>
                <a:latin typeface="ＭＳ Ｐゴシック" panose="020B0600070205080204" pitchFamily="50" charset="-128"/>
                <a:ea typeface="ＭＳ Ｐゴシック" panose="020B0600070205080204" pitchFamily="50" charset="-128"/>
              </a:rPr>
              <a:t>生活習慣病の治療</a:t>
            </a:r>
            <a:endParaRPr lang="ja-JP" altLang="en-US" sz="2200" dirty="0">
              <a:solidFill>
                <a:srgbClr val="555555"/>
              </a:solidFill>
              <a:latin typeface="ＭＳ Ｐゴシック" panose="020B0600070205080204" pitchFamily="50" charset="-128"/>
              <a:ea typeface="ＭＳ Ｐゴシック" panose="020B0600070205080204" pitchFamily="50" charset="-128"/>
            </a:endParaRPr>
          </a:p>
        </p:txBody>
      </p:sp>
      <p:sp>
        <p:nvSpPr>
          <p:cNvPr id="4" name="Text2">
            <a:extLst>
              <a:ext uri="{FF2B5EF4-FFF2-40B4-BE49-F238E27FC236}">
                <a16:creationId xmlns:a16="http://schemas.microsoft.com/office/drawing/2014/main" id="{59E974AF-4A64-A421-6C0F-CB7052F3B5B0}"/>
              </a:ext>
            </a:extLst>
          </p:cNvPr>
          <p:cNvSpPr txBox="1"/>
          <p:nvPr/>
        </p:nvSpPr>
        <p:spPr>
          <a:xfrm>
            <a:off x="5693025" y="2232076"/>
            <a:ext cx="3200000" cy="887850"/>
          </a:xfrm>
          <a:prstGeom prst="rect">
            <a:avLst/>
          </a:prstGeom>
          <a:noFill/>
        </p:spPr>
        <p:txBody>
          <a:bodyPr wrap="square" lIns="72000" tIns="36000" rIns="72000" bIns="36000">
            <a:normAutofit/>
          </a:bodyPr>
          <a:lstStyle/>
          <a:p>
            <a:pPr>
              <a:lnSpc>
                <a:spcPct val="115000"/>
              </a:lnSpc>
            </a:pPr>
            <a:r>
              <a:rPr lang="ja-JP" altLang="en-US" sz="2200" dirty="0">
                <a:solidFill>
                  <a:srgbClr val="555555"/>
                </a:solidFill>
                <a:latin typeface="ＭＳ Ｐゴシック" panose="020B0600070205080204" pitchFamily="50" charset="-128"/>
                <a:ea typeface="ＭＳ Ｐゴシック" panose="020B0600070205080204" pitchFamily="50" charset="-128"/>
              </a:rPr>
              <a:t>週</a:t>
            </a:r>
            <a:r>
              <a:rPr lang="en-US" altLang="ja-JP" sz="2200" dirty="0">
                <a:solidFill>
                  <a:srgbClr val="555555"/>
                </a:solidFill>
                <a:latin typeface="ＭＳ Ｐゴシック" panose="020B0600070205080204" pitchFamily="50" charset="-128"/>
                <a:ea typeface="ＭＳ Ｐゴシック" panose="020B0600070205080204" pitchFamily="50" charset="-128"/>
              </a:rPr>
              <a:t>150</a:t>
            </a:r>
            <a:r>
              <a:rPr lang="ja-JP" altLang="en-US" sz="2200" dirty="0">
                <a:solidFill>
                  <a:srgbClr val="555555"/>
                </a:solidFill>
                <a:latin typeface="ＭＳ Ｐゴシック" panose="020B0600070205080204" pitchFamily="50" charset="-128"/>
                <a:ea typeface="ＭＳ Ｐゴシック" panose="020B0600070205080204" pitchFamily="50" charset="-128"/>
              </a:rPr>
              <a:t>分以上の有酸素運動が推奨されます。</a:t>
            </a:r>
          </a:p>
        </p:txBody>
      </p:sp>
      <p:sp>
        <p:nvSpPr>
          <p:cNvPr id="5" name="Text1b">
            <a:extLst>
              <a:ext uri="{FF2B5EF4-FFF2-40B4-BE49-F238E27FC236}">
                <a16:creationId xmlns:a16="http://schemas.microsoft.com/office/drawing/2014/main" id="{2FD20C60-1415-45CE-F5EC-EA91905799D7}"/>
              </a:ext>
            </a:extLst>
          </p:cNvPr>
          <p:cNvSpPr txBox="1"/>
          <p:nvPr/>
        </p:nvSpPr>
        <p:spPr>
          <a:xfrm>
            <a:off x="350000" y="4100000"/>
            <a:ext cx="3974981" cy="535843"/>
          </a:xfrm>
          <a:prstGeom prst="rect">
            <a:avLst/>
          </a:prstGeom>
          <a:noFill/>
        </p:spPr>
        <p:txBody>
          <a:bodyPr wrap="none" lIns="72000" tIns="36000" rIns="72000" bIns="36000">
            <a:spAutoFit/>
          </a:bodyPr>
          <a:lstStyle/>
          <a:p>
            <a:pPr>
              <a:lnSpc>
                <a:spcPct val="115000"/>
              </a:lnSpc>
            </a:pPr>
            <a:r>
              <a:rPr lang="ja-JP" altLang="en-US" sz="3000" b="1" dirty="0">
                <a:solidFill>
                  <a:srgbClr val="2E4057"/>
                </a:solidFill>
                <a:latin typeface="ＭＳ Ｐゴシック" panose="020B0600070205080204" pitchFamily="50" charset="-128"/>
                <a:ea typeface="ＭＳ Ｐゴシック" panose="020B0600070205080204" pitchFamily="50" charset="-128"/>
              </a:rPr>
              <a:t>良好な睡眠（6～7時間）</a:t>
            </a:r>
            <a:endParaRPr lang="ja-JP" altLang="en-US" sz="2200" dirty="0">
              <a:solidFill>
                <a:srgbClr val="555555"/>
              </a:solidFill>
              <a:latin typeface="ＭＳ Ｐゴシック" panose="020B0600070205080204" pitchFamily="50" charset="-128"/>
              <a:ea typeface="ＭＳ Ｐゴシック" panose="020B0600070205080204" pitchFamily="50" charset="-128"/>
            </a:endParaRPr>
          </a:p>
        </p:txBody>
      </p:sp>
      <p:sp>
        <p:nvSpPr>
          <p:cNvPr id="6" name="Text2b">
            <a:extLst>
              <a:ext uri="{FF2B5EF4-FFF2-40B4-BE49-F238E27FC236}">
                <a16:creationId xmlns:a16="http://schemas.microsoft.com/office/drawing/2014/main" id="{AF8180DD-0306-6700-0CAE-767A9228FF81}"/>
              </a:ext>
            </a:extLst>
          </p:cNvPr>
          <p:cNvSpPr txBox="1"/>
          <p:nvPr/>
        </p:nvSpPr>
        <p:spPr>
          <a:xfrm>
            <a:off x="4894000" y="4100000"/>
            <a:ext cx="3999025" cy="535843"/>
          </a:xfrm>
          <a:prstGeom prst="rect">
            <a:avLst/>
          </a:prstGeom>
          <a:noFill/>
        </p:spPr>
        <p:txBody>
          <a:bodyPr wrap="none" lIns="72000" tIns="36000" rIns="72000" bIns="36000">
            <a:spAutoFit/>
          </a:bodyPr>
          <a:lstStyle/>
          <a:p>
            <a:pPr>
              <a:lnSpc>
                <a:spcPct val="115000"/>
              </a:lnSpc>
            </a:pPr>
            <a:r>
              <a:rPr lang="ja-JP" altLang="en-US" sz="3000" b="1" dirty="0">
                <a:solidFill>
                  <a:srgbClr val="2E4057"/>
                </a:solidFill>
                <a:latin typeface="ＭＳ Ｐゴシック" panose="020B0600070205080204" pitchFamily="50" charset="-128"/>
                <a:ea typeface="ＭＳ Ｐゴシック" panose="020B0600070205080204" pitchFamily="50" charset="-128"/>
              </a:rPr>
              <a:t>会話・コミュニケーション</a:t>
            </a:r>
            <a:endParaRPr lang="ja-JP" altLang="en-US" sz="2200" dirty="0">
              <a:solidFill>
                <a:srgbClr val="555555"/>
              </a:solidFill>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459383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gn="ctr"/>
            <a:r>
              <a:rPr kumimoji="1" lang="ja-JP" altLang="en-US" sz="3600" b="1">
                <a:latin typeface="ＭＳ Ｐゴシック" panose="020B0600070205080204" pitchFamily="50" charset="-128"/>
                <a:ea typeface="ＭＳ Ｐゴシック" panose="020B0600070205080204" pitchFamily="50" charset="-128"/>
              </a:rPr>
              <a:t>認知症状の改善のために②</a:t>
            </a:r>
          </a:p>
        </p:txBody>
      </p:sp>
      <p:sp>
        <p:nvSpPr>
          <p:cNvPr id="30" name="Divider"/>
          <p:cNvSpPr/>
          <p:nvPr/>
        </p:nvSpPr>
        <p:spPr>
          <a:xfrm>
            <a:off x="4450000" y="1500000"/>
            <a:ext cx="0" cy="5200000"/>
          </a:xfrm>
          <a:prstGeom prst="line">
            <a:avLst/>
          </a:prstGeom>
          <a:ln w="12700">
            <a:solidFill>
              <a:srgbClr val="CCCCCC"/>
            </a:solidFill>
          </a:ln>
        </p:spPr>
        <p:txBody>
          <a:bodyPr/>
          <a:lstStyle/>
          <a:p>
            <a:endParaRPr lang="ja-JP" altLang="en-US"/>
          </a:p>
        </p:txBody>
      </p:sp>
      <p:pic>
        <p:nvPicPr>
          <p:cNvPr id="10" name="Conversation"/>
          <p:cNvPicPr>
            <a:picLocks noChangeAspect="1"/>
          </p:cNvPicPr>
          <p:nvPr/>
        </p:nvPicPr>
        <p:blipFill>
          <a:blip r:embed="rId2"/>
          <a:stretch>
            <a:fillRect/>
          </a:stretch>
        </p:blipFill>
        <p:spPr>
          <a:xfrm>
            <a:off x="685688" y="1339045"/>
            <a:ext cx="788739" cy="812462"/>
          </a:xfrm>
          <a:prstGeom prst="rect">
            <a:avLst/>
          </a:prstGeom>
        </p:spPr>
      </p:pic>
      <p:sp>
        <p:nvSpPr>
          <p:cNvPr id="11" name="Text1"/>
          <p:cNvSpPr txBox="1"/>
          <p:nvPr/>
        </p:nvSpPr>
        <p:spPr>
          <a:xfrm>
            <a:off x="1531464" y="1555571"/>
            <a:ext cx="2077025" cy="535843"/>
          </a:xfrm>
          <a:prstGeom prst="rect">
            <a:avLst/>
          </a:prstGeom>
          <a:noFill/>
        </p:spPr>
        <p:txBody>
          <a:bodyPr wrap="none" lIns="72000" tIns="36000" rIns="72000" bIns="36000">
            <a:spAutoFit/>
          </a:bodyPr>
          <a:lstStyle/>
          <a:p>
            <a:pPr>
              <a:lnSpc>
                <a:spcPct val="115000"/>
              </a:lnSpc>
            </a:pPr>
            <a:r>
              <a:rPr lang="ja-JP" altLang="en-US" sz="3000" b="1" dirty="0">
                <a:solidFill>
                  <a:srgbClr val="2E4057"/>
                </a:solidFill>
                <a:latin typeface="ＭＳ Ｐゴシック" panose="020B0600070205080204" pitchFamily="50" charset="-128"/>
                <a:ea typeface="ＭＳ Ｐゴシック" panose="020B0600070205080204" pitchFamily="50" charset="-128"/>
              </a:rPr>
              <a:t>部屋の換気</a:t>
            </a:r>
            <a:endParaRPr lang="ja-JP" altLang="en-US" sz="2200" dirty="0">
              <a:solidFill>
                <a:srgbClr val="555555"/>
              </a:solidFill>
              <a:latin typeface="ＭＳ Ｐゴシック" panose="020B0600070205080204" pitchFamily="50" charset="-128"/>
              <a:ea typeface="ＭＳ Ｐゴシック" panose="020B0600070205080204" pitchFamily="50" charset="-128"/>
            </a:endParaRPr>
          </a:p>
        </p:txBody>
      </p:sp>
      <p:sp>
        <p:nvSpPr>
          <p:cNvPr id="14" name="Text1b"/>
          <p:cNvSpPr txBox="1"/>
          <p:nvPr/>
        </p:nvSpPr>
        <p:spPr>
          <a:xfrm>
            <a:off x="347601" y="4774779"/>
            <a:ext cx="4100000" cy="1134874"/>
          </a:xfrm>
          <a:prstGeom prst="rect">
            <a:avLst/>
          </a:prstGeom>
          <a:noFill/>
        </p:spPr>
        <p:txBody>
          <a:bodyPr wrap="square" lIns="72000" tIns="36000" rIns="72000" bIns="36000">
            <a:normAutofit lnSpcReduction="10000"/>
          </a:bodyPr>
          <a:lstStyle/>
          <a:p>
            <a:pPr>
              <a:lnSpc>
                <a:spcPct val="115000"/>
              </a:lnSpc>
            </a:pPr>
            <a:r>
              <a:rPr lang="ja-JP" altLang="en-US" sz="2200" dirty="0">
                <a:solidFill>
                  <a:srgbClr val="555555"/>
                </a:solidFill>
                <a:latin typeface="ＭＳ Ｐゴシック" panose="020B0600070205080204" pitchFamily="50" charset="-128"/>
                <a:ea typeface="ＭＳ Ｐゴシック" panose="020B0600070205080204" pitchFamily="50" charset="-128"/>
              </a:rPr>
              <a:t>受動喫煙で発症リスク約1.37倍。喫煙は脳の血管を傷つけ認知機能低下を加速させます。</a:t>
            </a:r>
          </a:p>
        </p:txBody>
      </p:sp>
      <p:pic>
        <p:nvPicPr>
          <p:cNvPr id="12" name="Health"/>
          <p:cNvPicPr>
            <a:picLocks noChangeAspect="1"/>
          </p:cNvPicPr>
          <p:nvPr/>
        </p:nvPicPr>
        <p:blipFill>
          <a:blip r:embed="rId3"/>
          <a:stretch>
            <a:fillRect/>
          </a:stretch>
        </p:blipFill>
        <p:spPr>
          <a:xfrm>
            <a:off x="4750000" y="1405571"/>
            <a:ext cx="950000" cy="950000"/>
          </a:xfrm>
          <a:prstGeom prst="rect">
            <a:avLst/>
          </a:prstGeom>
        </p:spPr>
      </p:pic>
      <p:sp>
        <p:nvSpPr>
          <p:cNvPr id="13" name="Text2"/>
          <p:cNvSpPr txBox="1"/>
          <p:nvPr/>
        </p:nvSpPr>
        <p:spPr>
          <a:xfrm>
            <a:off x="5700000" y="1555571"/>
            <a:ext cx="2397626" cy="535843"/>
          </a:xfrm>
          <a:prstGeom prst="rect">
            <a:avLst/>
          </a:prstGeom>
          <a:noFill/>
        </p:spPr>
        <p:txBody>
          <a:bodyPr wrap="none" lIns="72000" tIns="36000" rIns="72000" bIns="36000">
            <a:spAutoFit/>
          </a:bodyPr>
          <a:lstStyle/>
          <a:p>
            <a:pPr>
              <a:lnSpc>
                <a:spcPct val="115000"/>
              </a:lnSpc>
            </a:pPr>
            <a:r>
              <a:rPr lang="ja-JP" altLang="en-US" sz="3000" b="1" dirty="0">
                <a:solidFill>
                  <a:srgbClr val="2E4057"/>
                </a:solidFill>
                <a:latin typeface="ＭＳ Ｐゴシック" panose="020B0600070205080204" pitchFamily="50" charset="-128"/>
                <a:ea typeface="ＭＳ Ｐゴシック" panose="020B0600070205080204" pitchFamily="50" charset="-128"/>
              </a:rPr>
              <a:t>歯周病のケア</a:t>
            </a:r>
            <a:endParaRPr lang="ja-JP" altLang="en-US" sz="2200" dirty="0">
              <a:solidFill>
                <a:srgbClr val="555555"/>
              </a:solidFill>
              <a:latin typeface="ＭＳ Ｐゴシック" panose="020B0600070205080204" pitchFamily="50" charset="-128"/>
              <a:ea typeface="ＭＳ Ｐゴシック" panose="020B0600070205080204" pitchFamily="50" charset="-128"/>
            </a:endParaRPr>
          </a:p>
        </p:txBody>
      </p:sp>
      <p:sp>
        <p:nvSpPr>
          <p:cNvPr id="15" name="Text2b"/>
          <p:cNvSpPr txBox="1"/>
          <p:nvPr/>
        </p:nvSpPr>
        <p:spPr>
          <a:xfrm>
            <a:off x="4694001" y="4756055"/>
            <a:ext cx="4250000" cy="1153598"/>
          </a:xfrm>
          <a:prstGeom prst="rect">
            <a:avLst/>
          </a:prstGeom>
          <a:noFill/>
        </p:spPr>
        <p:txBody>
          <a:bodyPr wrap="square" lIns="72000" tIns="36000" rIns="72000" bIns="36000">
            <a:normAutofit fontScale="92500"/>
          </a:bodyPr>
          <a:lstStyle/>
          <a:p>
            <a:pPr>
              <a:lnSpc>
                <a:spcPct val="115000"/>
              </a:lnSpc>
            </a:pPr>
            <a:r>
              <a:rPr lang="ja-JP" altLang="en-US" sz="2200" dirty="0">
                <a:solidFill>
                  <a:srgbClr val="555555"/>
                </a:solidFill>
                <a:latin typeface="ＭＳ Ｐゴシック" panose="020B0600070205080204" pitchFamily="50" charset="-128"/>
                <a:ea typeface="ＭＳ Ｐゴシック" panose="020B0600070205080204" pitchFamily="50" charset="-128"/>
              </a:rPr>
              <a:t>緑茶2～3杯、コーヒー3杯程度が目安。</a:t>
            </a:r>
            <a:endParaRPr lang="en-US" altLang="ja-JP" sz="2200" dirty="0">
              <a:solidFill>
                <a:srgbClr val="555555"/>
              </a:solidFill>
              <a:latin typeface="ＭＳ Ｐゴシック" panose="020B0600070205080204" pitchFamily="50" charset="-128"/>
              <a:ea typeface="ＭＳ Ｐゴシック" panose="020B0600070205080204" pitchFamily="50" charset="-128"/>
            </a:endParaRPr>
          </a:p>
          <a:p>
            <a:pPr>
              <a:lnSpc>
                <a:spcPct val="115000"/>
              </a:lnSpc>
            </a:pPr>
            <a:r>
              <a:rPr lang="ja-JP" altLang="en-US" sz="2200" dirty="0">
                <a:solidFill>
                  <a:srgbClr val="555555"/>
                </a:solidFill>
                <a:latin typeface="ＭＳ Ｐゴシック" panose="020B0600070205080204" pitchFamily="50" charset="-128"/>
                <a:ea typeface="ＭＳ Ｐゴシック" panose="020B0600070205080204" pitchFamily="50" charset="-128"/>
              </a:rPr>
              <a:t>カテキンやポリフェノールが脳を保護する効果があります。</a:t>
            </a:r>
          </a:p>
        </p:txBody>
      </p:sp>
      <p:sp>
        <p:nvSpPr>
          <p:cNvPr id="3" name="Text2">
            <a:extLst>
              <a:ext uri="{FF2B5EF4-FFF2-40B4-BE49-F238E27FC236}">
                <a16:creationId xmlns:a16="http://schemas.microsoft.com/office/drawing/2014/main" id="{EC5F94D1-4665-3216-847B-87DE0974A62A}"/>
              </a:ext>
            </a:extLst>
          </p:cNvPr>
          <p:cNvSpPr txBox="1"/>
          <p:nvPr/>
        </p:nvSpPr>
        <p:spPr>
          <a:xfrm>
            <a:off x="4844002" y="2355571"/>
            <a:ext cx="3743700" cy="1040445"/>
          </a:xfrm>
          <a:prstGeom prst="rect">
            <a:avLst/>
          </a:prstGeom>
          <a:noFill/>
        </p:spPr>
        <p:txBody>
          <a:bodyPr wrap="square" lIns="72000" tIns="36000" rIns="72000" bIns="36000">
            <a:normAutofit/>
          </a:bodyPr>
          <a:lstStyle/>
          <a:p>
            <a:pPr>
              <a:lnSpc>
                <a:spcPct val="115000"/>
              </a:lnSpc>
            </a:pPr>
            <a:r>
              <a:rPr lang="ja-JP" altLang="en-US" sz="2200" dirty="0">
                <a:solidFill>
                  <a:srgbClr val="555555"/>
                </a:solidFill>
                <a:latin typeface="ＭＳ Ｐゴシック" panose="020B0600070205080204" pitchFamily="50" charset="-128"/>
                <a:ea typeface="ＭＳ Ｐゴシック" panose="020B0600070205080204" pitchFamily="50" charset="-128"/>
              </a:rPr>
              <a:t>歯周病菌がアミロイドβの沈着を増加させます。</a:t>
            </a:r>
          </a:p>
        </p:txBody>
      </p:sp>
      <p:sp>
        <p:nvSpPr>
          <p:cNvPr id="4" name="Text1">
            <a:extLst>
              <a:ext uri="{FF2B5EF4-FFF2-40B4-BE49-F238E27FC236}">
                <a16:creationId xmlns:a16="http://schemas.microsoft.com/office/drawing/2014/main" id="{02B0F8D2-0A4E-4873-7F58-9A27CC74FD01}"/>
              </a:ext>
            </a:extLst>
          </p:cNvPr>
          <p:cNvSpPr txBox="1"/>
          <p:nvPr/>
        </p:nvSpPr>
        <p:spPr>
          <a:xfrm>
            <a:off x="685201" y="2403006"/>
            <a:ext cx="3424800" cy="1041923"/>
          </a:xfrm>
          <a:prstGeom prst="rect">
            <a:avLst/>
          </a:prstGeom>
          <a:noFill/>
        </p:spPr>
        <p:txBody>
          <a:bodyPr wrap="square" lIns="72000" tIns="36000" rIns="72000" bIns="36000">
            <a:normAutofit/>
          </a:bodyPr>
          <a:lstStyle/>
          <a:p>
            <a:pPr>
              <a:lnSpc>
                <a:spcPct val="115000"/>
              </a:lnSpc>
            </a:pPr>
            <a:r>
              <a:rPr lang="ja-JP" altLang="en-US" sz="2200" dirty="0">
                <a:solidFill>
                  <a:srgbClr val="555555"/>
                </a:solidFill>
                <a:latin typeface="ＭＳ Ｐゴシック" panose="020B0600070205080204" pitchFamily="50" charset="-128"/>
                <a:ea typeface="ＭＳ Ｐゴシック" panose="020B0600070205080204" pitchFamily="50" charset="-128"/>
              </a:rPr>
              <a:t>PM2.5への長期曝露で発症リスクが1.24倍に上昇します。</a:t>
            </a:r>
          </a:p>
        </p:txBody>
      </p:sp>
      <p:sp>
        <p:nvSpPr>
          <p:cNvPr id="5" name="Text1b">
            <a:extLst>
              <a:ext uri="{FF2B5EF4-FFF2-40B4-BE49-F238E27FC236}">
                <a16:creationId xmlns:a16="http://schemas.microsoft.com/office/drawing/2014/main" id="{DFA46F59-CB88-E451-B67F-6E3B25E68BDF}"/>
              </a:ext>
            </a:extLst>
          </p:cNvPr>
          <p:cNvSpPr txBox="1"/>
          <p:nvPr/>
        </p:nvSpPr>
        <p:spPr>
          <a:xfrm>
            <a:off x="1639959" y="3899209"/>
            <a:ext cx="918054" cy="535843"/>
          </a:xfrm>
          <a:prstGeom prst="rect">
            <a:avLst/>
          </a:prstGeom>
          <a:noFill/>
        </p:spPr>
        <p:txBody>
          <a:bodyPr wrap="none" lIns="72000" tIns="36000" rIns="72000" bIns="36000">
            <a:spAutoFit/>
          </a:bodyPr>
          <a:lstStyle/>
          <a:p>
            <a:pPr>
              <a:lnSpc>
                <a:spcPct val="115000"/>
              </a:lnSpc>
            </a:pPr>
            <a:r>
              <a:rPr lang="ja-JP" altLang="en-US" sz="3000" b="1" dirty="0">
                <a:solidFill>
                  <a:srgbClr val="2E4057"/>
                </a:solidFill>
                <a:latin typeface="ＭＳ Ｐゴシック" panose="020B0600070205080204" pitchFamily="50" charset="-128"/>
                <a:ea typeface="ＭＳ Ｐゴシック" panose="020B0600070205080204" pitchFamily="50" charset="-128"/>
              </a:rPr>
              <a:t>禁煙</a:t>
            </a:r>
            <a:endParaRPr lang="ja-JP" altLang="en-US" sz="2200" dirty="0">
              <a:solidFill>
                <a:srgbClr val="555555"/>
              </a:solidFill>
              <a:latin typeface="ＭＳ Ｐゴシック" panose="020B0600070205080204" pitchFamily="50" charset="-128"/>
              <a:ea typeface="ＭＳ Ｐゴシック" panose="020B0600070205080204" pitchFamily="50" charset="-128"/>
            </a:endParaRPr>
          </a:p>
        </p:txBody>
      </p:sp>
      <p:sp>
        <p:nvSpPr>
          <p:cNvPr id="6" name="Text2b">
            <a:extLst>
              <a:ext uri="{FF2B5EF4-FFF2-40B4-BE49-F238E27FC236}">
                <a16:creationId xmlns:a16="http://schemas.microsoft.com/office/drawing/2014/main" id="{C3A66972-E514-A2D2-6585-D10CFE3BA8F4}"/>
              </a:ext>
            </a:extLst>
          </p:cNvPr>
          <p:cNvSpPr txBox="1"/>
          <p:nvPr/>
        </p:nvSpPr>
        <p:spPr>
          <a:xfrm>
            <a:off x="4844002" y="3899209"/>
            <a:ext cx="3619114" cy="535843"/>
          </a:xfrm>
          <a:prstGeom prst="rect">
            <a:avLst/>
          </a:prstGeom>
          <a:noFill/>
        </p:spPr>
        <p:txBody>
          <a:bodyPr wrap="none" lIns="72000" tIns="36000" rIns="72000" bIns="36000">
            <a:spAutoFit/>
          </a:bodyPr>
          <a:lstStyle/>
          <a:p>
            <a:pPr>
              <a:lnSpc>
                <a:spcPct val="115000"/>
              </a:lnSpc>
            </a:pPr>
            <a:r>
              <a:rPr lang="ja-JP" altLang="en-US" sz="3000" b="1" dirty="0">
                <a:solidFill>
                  <a:srgbClr val="2E4057"/>
                </a:solidFill>
                <a:latin typeface="ＭＳ Ｐゴシック" panose="020B0600070205080204" pitchFamily="50" charset="-128"/>
                <a:ea typeface="ＭＳ Ｐゴシック" panose="020B0600070205080204" pitchFamily="50" charset="-128"/>
              </a:rPr>
              <a:t>緑茶・コーヒーの摂取</a:t>
            </a:r>
            <a:endParaRPr lang="ja-JP" altLang="en-US" sz="2200" dirty="0">
              <a:solidFill>
                <a:srgbClr val="555555"/>
              </a:solidFill>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459383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AC3C86D-8C65-E566-EAD7-CFC576D7F110}"/>
              </a:ext>
            </a:extLst>
          </p:cNvPr>
          <p:cNvSpPr>
            <a:spLocks noGrp="1"/>
          </p:cNvSpPr>
          <p:nvPr>
            <p:ph type="title"/>
          </p:nvPr>
        </p:nvSpPr>
        <p:spPr/>
        <p:txBody>
          <a:bodyPr/>
          <a:lstStyle/>
          <a:p>
            <a:pPr algn="ctr"/>
            <a:r>
              <a:rPr kumimoji="1" lang="ja-JP" altLang="en-US" dirty="0">
                <a:latin typeface="ＭＳ Ｐゴシック" panose="020B0600070205080204" pitchFamily="50" charset="-128"/>
                <a:ea typeface="ＭＳ Ｐゴシック" panose="020B0600070205080204" pitchFamily="50" charset="-128"/>
              </a:rPr>
              <a:t>アミロイド</a:t>
            </a:r>
            <a:r>
              <a:rPr kumimoji="1" lang="en-US" altLang="ja-JP" dirty="0">
                <a:latin typeface="ＭＳ Ｐゴシック" panose="020B0600070205080204" pitchFamily="50" charset="-128"/>
                <a:ea typeface="ＭＳ Ｐゴシック" panose="020B0600070205080204" pitchFamily="50" charset="-128"/>
              </a:rPr>
              <a:t>β</a:t>
            </a:r>
            <a:r>
              <a:rPr kumimoji="1" lang="ja-JP" altLang="en-US" dirty="0">
                <a:latin typeface="ＭＳ Ｐゴシック" panose="020B0600070205080204" pitchFamily="50" charset="-128"/>
                <a:ea typeface="ＭＳ Ｐゴシック" panose="020B0600070205080204" pitchFamily="50" charset="-128"/>
              </a:rPr>
              <a:t>の凶暴化</a:t>
            </a:r>
          </a:p>
        </p:txBody>
      </p:sp>
      <p:pic>
        <p:nvPicPr>
          <p:cNvPr id="4" name="図 3">
            <a:extLst>
              <a:ext uri="{FF2B5EF4-FFF2-40B4-BE49-F238E27FC236}">
                <a16:creationId xmlns:a16="http://schemas.microsoft.com/office/drawing/2014/main" id="{52BAE98B-C299-A29E-D40F-3E86838B2921}"/>
              </a:ext>
            </a:extLst>
          </p:cNvPr>
          <p:cNvPicPr>
            <a:picLocks noChangeAspect="1"/>
          </p:cNvPicPr>
          <p:nvPr/>
        </p:nvPicPr>
        <p:blipFill>
          <a:blip r:embed="rId2"/>
          <a:stretch>
            <a:fillRect/>
          </a:stretch>
        </p:blipFill>
        <p:spPr>
          <a:xfrm>
            <a:off x="853720" y="3787566"/>
            <a:ext cx="1732876" cy="2080264"/>
          </a:xfrm>
          <a:prstGeom prst="rect">
            <a:avLst/>
          </a:prstGeom>
        </p:spPr>
      </p:pic>
      <p:pic>
        <p:nvPicPr>
          <p:cNvPr id="8" name="図 7">
            <a:extLst>
              <a:ext uri="{FF2B5EF4-FFF2-40B4-BE49-F238E27FC236}">
                <a16:creationId xmlns:a16="http://schemas.microsoft.com/office/drawing/2014/main" id="{A15F96B2-608E-B4ED-8B5A-CCF3C54EBFD3}"/>
              </a:ext>
            </a:extLst>
          </p:cNvPr>
          <p:cNvPicPr>
            <a:picLocks noChangeAspect="1"/>
          </p:cNvPicPr>
          <p:nvPr/>
        </p:nvPicPr>
        <p:blipFill>
          <a:blip r:embed="rId3"/>
          <a:stretch>
            <a:fillRect/>
          </a:stretch>
        </p:blipFill>
        <p:spPr>
          <a:xfrm>
            <a:off x="521309" y="1658876"/>
            <a:ext cx="2169626" cy="2042160"/>
          </a:xfrm>
          <a:prstGeom prst="rect">
            <a:avLst/>
          </a:prstGeom>
        </p:spPr>
      </p:pic>
      <p:sp>
        <p:nvSpPr>
          <p:cNvPr id="9" name="楕円 8">
            <a:extLst>
              <a:ext uri="{FF2B5EF4-FFF2-40B4-BE49-F238E27FC236}">
                <a16:creationId xmlns:a16="http://schemas.microsoft.com/office/drawing/2014/main" id="{B6D8B861-1992-3096-F49D-578C7FB4042A}"/>
              </a:ext>
            </a:extLst>
          </p:cNvPr>
          <p:cNvSpPr/>
          <p:nvPr/>
        </p:nvSpPr>
        <p:spPr>
          <a:xfrm>
            <a:off x="135802" y="1688301"/>
            <a:ext cx="3168713" cy="426606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テキスト ボックス 9">
            <a:extLst>
              <a:ext uri="{FF2B5EF4-FFF2-40B4-BE49-F238E27FC236}">
                <a16:creationId xmlns:a16="http://schemas.microsoft.com/office/drawing/2014/main" id="{2B7EF859-A0F3-3D98-67E0-323EB2EFC4A7}"/>
              </a:ext>
            </a:extLst>
          </p:cNvPr>
          <p:cNvSpPr txBox="1"/>
          <p:nvPr/>
        </p:nvSpPr>
        <p:spPr>
          <a:xfrm>
            <a:off x="3229025" y="1671376"/>
            <a:ext cx="3871527" cy="1015663"/>
          </a:xfrm>
          <a:prstGeom prst="rect">
            <a:avLst/>
          </a:prstGeom>
          <a:noFill/>
        </p:spPr>
        <p:txBody>
          <a:bodyPr wrap="square" rtlCol="0">
            <a:spAutoFit/>
          </a:bodyPr>
          <a:lstStyle/>
          <a:p>
            <a:r>
              <a:rPr kumimoji="1" lang="ja-JP" altLang="en-US" sz="2000" dirty="0">
                <a:latin typeface="ＭＳ Ｐゴシック" panose="020B0600070205080204" pitchFamily="50" charset="-128"/>
                <a:ea typeface="ＭＳ Ｐゴシック" panose="020B0600070205080204" pitchFamily="50" charset="-128"/>
              </a:rPr>
              <a:t>ストレスにより神経細胞内のアミロイド</a:t>
            </a:r>
            <a:r>
              <a:rPr kumimoji="1" lang="en-US" altLang="ja-JP" sz="2000" dirty="0">
                <a:latin typeface="ＭＳ Ｐゴシック" panose="020B0600070205080204" pitchFamily="50" charset="-128"/>
                <a:ea typeface="ＭＳ Ｐゴシック" panose="020B0600070205080204" pitchFamily="50" charset="-128"/>
              </a:rPr>
              <a:t>β</a:t>
            </a:r>
            <a:r>
              <a:rPr kumimoji="1" lang="ja-JP" altLang="en-US" sz="2000" dirty="0">
                <a:latin typeface="ＭＳ Ｐゴシック" panose="020B0600070205080204" pitchFamily="50" charset="-128"/>
                <a:ea typeface="ＭＳ Ｐゴシック" panose="020B0600070205080204" pitchFamily="50" charset="-128"/>
              </a:rPr>
              <a:t>が凶暴化し急激に脳神経を破壊して認知症が進行します</a:t>
            </a:r>
          </a:p>
        </p:txBody>
      </p:sp>
      <p:pic>
        <p:nvPicPr>
          <p:cNvPr id="12" name="図 11">
            <a:extLst>
              <a:ext uri="{FF2B5EF4-FFF2-40B4-BE49-F238E27FC236}">
                <a16:creationId xmlns:a16="http://schemas.microsoft.com/office/drawing/2014/main" id="{3AE004C3-4B66-5E01-2113-EE44760AD7E2}"/>
              </a:ext>
            </a:extLst>
          </p:cNvPr>
          <p:cNvPicPr>
            <a:picLocks noChangeAspect="1"/>
          </p:cNvPicPr>
          <p:nvPr/>
        </p:nvPicPr>
        <p:blipFill>
          <a:blip r:embed="rId4"/>
          <a:stretch>
            <a:fillRect/>
          </a:stretch>
        </p:blipFill>
        <p:spPr>
          <a:xfrm>
            <a:off x="6548314" y="3060507"/>
            <a:ext cx="2459884" cy="2459884"/>
          </a:xfrm>
          <a:prstGeom prst="rect">
            <a:avLst/>
          </a:prstGeom>
        </p:spPr>
      </p:pic>
      <p:pic>
        <p:nvPicPr>
          <p:cNvPr id="5" name="図 4">
            <a:extLst>
              <a:ext uri="{FF2B5EF4-FFF2-40B4-BE49-F238E27FC236}">
                <a16:creationId xmlns:a16="http://schemas.microsoft.com/office/drawing/2014/main" id="{748B5D35-00AE-AB79-9DD1-8BFA54AA05B8}"/>
              </a:ext>
            </a:extLst>
          </p:cNvPr>
          <p:cNvPicPr>
            <a:picLocks noChangeAspect="1"/>
          </p:cNvPicPr>
          <p:nvPr/>
        </p:nvPicPr>
        <p:blipFill>
          <a:blip r:embed="rId5"/>
          <a:stretch>
            <a:fillRect/>
          </a:stretch>
        </p:blipFill>
        <p:spPr>
          <a:xfrm>
            <a:off x="3577436" y="3187345"/>
            <a:ext cx="1625097" cy="2437646"/>
          </a:xfrm>
          <a:prstGeom prst="rect">
            <a:avLst/>
          </a:prstGeom>
        </p:spPr>
      </p:pic>
      <p:sp>
        <p:nvSpPr>
          <p:cNvPr id="6" name="矢印: 下 5">
            <a:extLst>
              <a:ext uri="{FF2B5EF4-FFF2-40B4-BE49-F238E27FC236}">
                <a16:creationId xmlns:a16="http://schemas.microsoft.com/office/drawing/2014/main" id="{748FB608-6E5C-F520-77D6-A54743F1701C}"/>
              </a:ext>
            </a:extLst>
          </p:cNvPr>
          <p:cNvSpPr/>
          <p:nvPr/>
        </p:nvSpPr>
        <p:spPr>
          <a:xfrm rot="16200000">
            <a:off x="4849998" y="1676754"/>
            <a:ext cx="313147" cy="287900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TextBox 20">
            <a:extLst>
              <a:ext uri="{FF2B5EF4-FFF2-40B4-BE49-F238E27FC236}">
                <a16:creationId xmlns:a16="http://schemas.microsoft.com/office/drawing/2014/main" id="{66013D13-BCE6-5196-5F11-9589BBB0CB43}"/>
              </a:ext>
            </a:extLst>
          </p:cNvPr>
          <p:cNvSpPr txBox="1"/>
          <p:nvPr/>
        </p:nvSpPr>
        <p:spPr>
          <a:xfrm>
            <a:off x="3915727" y="5539507"/>
            <a:ext cx="2181687" cy="215444"/>
          </a:xfrm>
          <a:prstGeom prst="rect">
            <a:avLst/>
          </a:prstGeom>
          <a:solidFill>
            <a:srgbClr val="FFFFFF"/>
          </a:solidFill>
        </p:spPr>
        <p:txBody>
          <a:bodyPr wrap="none" lIns="0" tIns="0" rIns="0" bIns="0" anchor="ctr">
            <a:spAutoFit/>
          </a:bodyPr>
          <a:lstStyle/>
          <a:p>
            <a:pPr algn="ctr"/>
            <a:r>
              <a:rPr kumimoji="1" lang="ja-JP" altLang="en-US" sz="1400" b="1" dirty="0">
                <a:solidFill>
                  <a:srgbClr val="333333"/>
                </a:solidFill>
                <a:latin typeface="Meiryo UI"/>
                <a:ea typeface="Meiryo UI"/>
              </a:rPr>
              <a:t>アミロイド</a:t>
            </a:r>
            <a:r>
              <a:rPr kumimoji="1" lang="en-US" altLang="ja-JP" sz="1400" b="1" dirty="0">
                <a:solidFill>
                  <a:srgbClr val="333333"/>
                </a:solidFill>
                <a:latin typeface="Meiryo UI"/>
                <a:ea typeface="Meiryo UI"/>
              </a:rPr>
              <a:t>β</a:t>
            </a:r>
            <a:r>
              <a:rPr kumimoji="1" lang="ja-JP" altLang="en-US" sz="1400" b="1" dirty="0">
                <a:solidFill>
                  <a:srgbClr val="333333"/>
                </a:solidFill>
                <a:latin typeface="Meiryo UI"/>
                <a:ea typeface="Meiryo UI"/>
              </a:rPr>
              <a:t>のたまった脳細胞</a:t>
            </a:r>
          </a:p>
        </p:txBody>
      </p:sp>
      <p:sp>
        <p:nvSpPr>
          <p:cNvPr id="13" name="テキスト ボックス 12">
            <a:extLst>
              <a:ext uri="{FF2B5EF4-FFF2-40B4-BE49-F238E27FC236}">
                <a16:creationId xmlns:a16="http://schemas.microsoft.com/office/drawing/2014/main" id="{0937D0DE-BA46-3609-63F8-04BEEF86580C}"/>
              </a:ext>
            </a:extLst>
          </p:cNvPr>
          <p:cNvSpPr txBox="1"/>
          <p:nvPr/>
        </p:nvSpPr>
        <p:spPr>
          <a:xfrm>
            <a:off x="6746040" y="2454028"/>
            <a:ext cx="2262158" cy="369332"/>
          </a:xfrm>
          <a:prstGeom prst="rect">
            <a:avLst/>
          </a:prstGeom>
          <a:noFill/>
        </p:spPr>
        <p:txBody>
          <a:bodyPr wrap="none" rtlCol="0">
            <a:spAutoFit/>
          </a:bodyPr>
          <a:lstStyle/>
          <a:p>
            <a:r>
              <a:rPr kumimoji="1" lang="ja-JP" altLang="en-US" b="1" dirty="0"/>
              <a:t>急激に認知症が進む</a:t>
            </a:r>
          </a:p>
        </p:txBody>
      </p:sp>
      <p:sp>
        <p:nvSpPr>
          <p:cNvPr id="3" name="テキスト ボックス 2">
            <a:extLst>
              <a:ext uri="{FF2B5EF4-FFF2-40B4-BE49-F238E27FC236}">
                <a16:creationId xmlns:a16="http://schemas.microsoft.com/office/drawing/2014/main" id="{7013FAB2-04BA-ADE8-EF40-29828561CEE8}"/>
              </a:ext>
            </a:extLst>
          </p:cNvPr>
          <p:cNvSpPr txBox="1"/>
          <p:nvPr/>
        </p:nvSpPr>
        <p:spPr>
          <a:xfrm>
            <a:off x="5131492" y="4032159"/>
            <a:ext cx="1487864" cy="577081"/>
          </a:xfrm>
          <a:prstGeom prst="rect">
            <a:avLst/>
          </a:prstGeom>
          <a:noFill/>
        </p:spPr>
        <p:txBody>
          <a:bodyPr wrap="square" rtlCol="0">
            <a:spAutoFit/>
          </a:bodyPr>
          <a:lstStyle/>
          <a:p>
            <a:r>
              <a:rPr kumimoji="1" lang="ja-JP" altLang="en-US" sz="1050" b="1" dirty="0"/>
              <a:t>沈着したアミロイド</a:t>
            </a:r>
            <a:r>
              <a:rPr kumimoji="1" lang="en-US" altLang="ja-JP" sz="1050" b="1" dirty="0"/>
              <a:t>β</a:t>
            </a:r>
            <a:r>
              <a:rPr kumimoji="1" lang="ja-JP" altLang="en-US" sz="1050" b="1" dirty="0"/>
              <a:t>が急激に神経細胞を破壊する</a:t>
            </a:r>
          </a:p>
        </p:txBody>
      </p:sp>
    </p:spTree>
    <p:extLst>
      <p:ext uri="{BB962C8B-B14F-4D97-AF65-F5344CB8AC3E}">
        <p14:creationId xmlns:p14="http://schemas.microsoft.com/office/powerpoint/2010/main" val="1866014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00F8828-50C0-29D6-2B97-79779EA48EFC}"/>
              </a:ext>
            </a:extLst>
          </p:cNvPr>
          <p:cNvSpPr>
            <a:spLocks noGrp="1"/>
          </p:cNvSpPr>
          <p:nvPr>
            <p:ph type="title"/>
          </p:nvPr>
        </p:nvSpPr>
        <p:spPr>
          <a:xfrm>
            <a:off x="628649" y="349723"/>
            <a:ext cx="7886700" cy="1325563"/>
          </a:xfrm>
        </p:spPr>
        <p:txBody>
          <a:bodyPr/>
          <a:lstStyle/>
          <a:p>
            <a:pPr algn="ctr"/>
            <a:r>
              <a:rPr kumimoji="1" lang="ja-JP" altLang="en-US" dirty="0">
                <a:latin typeface="ＭＳ Ｐゴシック" panose="020B0600070205080204" pitchFamily="50" charset="-128"/>
                <a:ea typeface="ＭＳ Ｐゴシック" panose="020B0600070205080204" pitchFamily="50" charset="-128"/>
              </a:rPr>
              <a:t>最もなりたくない病気</a:t>
            </a:r>
          </a:p>
        </p:txBody>
      </p:sp>
      <p:sp>
        <p:nvSpPr>
          <p:cNvPr id="6" name="テキスト ボックス 5">
            <a:extLst>
              <a:ext uri="{FF2B5EF4-FFF2-40B4-BE49-F238E27FC236}">
                <a16:creationId xmlns:a16="http://schemas.microsoft.com/office/drawing/2014/main" id="{DDDB3B31-222B-3D09-0A8E-1B6F1563211F}"/>
              </a:ext>
            </a:extLst>
          </p:cNvPr>
          <p:cNvSpPr txBox="1"/>
          <p:nvPr/>
        </p:nvSpPr>
        <p:spPr>
          <a:xfrm>
            <a:off x="228600" y="5768577"/>
            <a:ext cx="8686800" cy="830997"/>
          </a:xfrm>
          <a:prstGeom prst="rect">
            <a:avLst/>
          </a:prstGeom>
          <a:noFill/>
        </p:spPr>
        <p:txBody>
          <a:bodyPr wrap="square">
            <a:spAutoFit/>
          </a:bodyPr>
          <a:lstStyle/>
          <a:p>
            <a:pPr algn="ctr"/>
            <a:r>
              <a:rPr lang="en-US" altLang="ja-JP" sz="1600" dirty="0">
                <a:latin typeface="ＭＳ Ｐゴシック" panose="020B0600070205080204" pitchFamily="50" charset="-128"/>
                <a:ea typeface="ＭＳ Ｐゴシック" panose="020B0600070205080204" pitchFamily="50" charset="-128"/>
              </a:rPr>
              <a:t>2021</a:t>
            </a:r>
            <a:r>
              <a:rPr lang="ja-JP" altLang="en-US" sz="1600" dirty="0">
                <a:latin typeface="ＭＳ Ｐゴシック" panose="020B0600070205080204" pitchFamily="50" charset="-128"/>
                <a:ea typeface="ＭＳ Ｐゴシック" panose="020B0600070205080204" pitchFamily="50" charset="-128"/>
              </a:rPr>
              <a:t>年</a:t>
            </a:r>
            <a:r>
              <a:rPr lang="en-US" altLang="ja-JP" sz="1600" dirty="0">
                <a:latin typeface="ＭＳ Ｐゴシック" panose="020B0600070205080204" pitchFamily="50" charset="-128"/>
                <a:ea typeface="ＭＳ Ｐゴシック" panose="020B0600070205080204" pitchFamily="50" charset="-128"/>
              </a:rPr>
              <a:t>1</a:t>
            </a:r>
            <a:r>
              <a:rPr lang="ja-JP" altLang="en-US" sz="1600" dirty="0">
                <a:latin typeface="ＭＳ Ｐゴシック" panose="020B0600070205080204" pitchFamily="50" charset="-128"/>
                <a:ea typeface="ＭＳ Ｐゴシック" panose="020B0600070205080204" pitchFamily="50" charset="-128"/>
              </a:rPr>
              <a:t>月</a:t>
            </a:r>
            <a:r>
              <a:rPr lang="en-US" altLang="ja-JP" sz="1600" dirty="0">
                <a:latin typeface="ＭＳ Ｐゴシック" panose="020B0600070205080204" pitchFamily="50" charset="-128"/>
                <a:ea typeface="ＭＳ Ｐゴシック" panose="020B0600070205080204" pitchFamily="50" charset="-128"/>
              </a:rPr>
              <a:t>8</a:t>
            </a:r>
            <a:r>
              <a:rPr lang="ja-JP" altLang="en-US" sz="1600" dirty="0">
                <a:latin typeface="ＭＳ Ｐゴシック" panose="020B0600070205080204" pitchFamily="50" charset="-128"/>
                <a:ea typeface="ＭＳ Ｐゴシック" panose="020B0600070205080204" pitchFamily="50" charset="-128"/>
              </a:rPr>
              <a:t>日～</a:t>
            </a:r>
            <a:r>
              <a:rPr lang="en-US" altLang="ja-JP" sz="1600" dirty="0">
                <a:latin typeface="ＭＳ Ｐゴシック" panose="020B0600070205080204" pitchFamily="50" charset="-128"/>
                <a:ea typeface="ＭＳ Ｐゴシック" panose="020B0600070205080204" pitchFamily="50" charset="-128"/>
              </a:rPr>
              <a:t>10</a:t>
            </a:r>
            <a:r>
              <a:rPr lang="ja-JP" altLang="en-US" sz="1600" dirty="0">
                <a:latin typeface="ＭＳ Ｐゴシック" panose="020B0600070205080204" pitchFamily="50" charset="-128"/>
                <a:ea typeface="ＭＳ Ｐゴシック" panose="020B0600070205080204" pitchFamily="50" charset="-128"/>
              </a:rPr>
              <a:t>日に全国</a:t>
            </a:r>
            <a:r>
              <a:rPr lang="en-US" altLang="ja-JP" sz="1600" dirty="0">
                <a:latin typeface="ＭＳ Ｐゴシック" panose="020B0600070205080204" pitchFamily="50" charset="-128"/>
                <a:ea typeface="ＭＳ Ｐゴシック" panose="020B0600070205080204" pitchFamily="50" charset="-128"/>
              </a:rPr>
              <a:t>47</a:t>
            </a:r>
            <a:r>
              <a:rPr lang="ja-JP" altLang="en-US" sz="1600" dirty="0">
                <a:latin typeface="ＭＳ Ｐゴシック" panose="020B0600070205080204" pitchFamily="50" charset="-128"/>
                <a:ea typeface="ＭＳ Ｐゴシック" panose="020B0600070205080204" pitchFamily="50" charset="-128"/>
              </a:rPr>
              <a:t>都道府県の男女計</a:t>
            </a:r>
            <a:r>
              <a:rPr lang="en-US" altLang="ja-JP" sz="1600" dirty="0">
                <a:latin typeface="ＭＳ Ｐゴシック" panose="020B0600070205080204" pitchFamily="50" charset="-128"/>
                <a:ea typeface="ＭＳ Ｐゴシック" panose="020B0600070205080204" pitchFamily="50" charset="-128"/>
              </a:rPr>
              <a:t>1,000</a:t>
            </a:r>
            <a:r>
              <a:rPr lang="ja-JP" altLang="en-US" sz="1600" dirty="0">
                <a:latin typeface="ＭＳ Ｐゴシック" panose="020B0600070205080204" pitchFamily="50" charset="-128"/>
                <a:ea typeface="ＭＳ Ｐゴシック" panose="020B0600070205080204" pitchFamily="50" charset="-128"/>
              </a:rPr>
              <a:t>人を抽出しインターネットによる調査</a:t>
            </a:r>
            <a:endParaRPr lang="en-US" altLang="ja-JP" sz="1600" dirty="0">
              <a:latin typeface="ＭＳ Ｐゴシック" panose="020B0600070205080204" pitchFamily="50" charset="-128"/>
              <a:ea typeface="ＭＳ Ｐゴシック" panose="020B0600070205080204" pitchFamily="50" charset="-128"/>
            </a:endParaRPr>
          </a:p>
          <a:p>
            <a:pPr algn="ctr"/>
            <a:r>
              <a:rPr lang="ja-JP" altLang="en-US" sz="1600" dirty="0">
                <a:latin typeface="ＭＳ Ｐゴシック" panose="020B0600070205080204" pitchFamily="50" charset="-128"/>
                <a:ea typeface="ＭＳ Ｐゴシック" panose="020B0600070205080204" pitchFamily="50" charset="-128"/>
              </a:rPr>
              <a:t>男女別に</a:t>
            </a:r>
            <a:r>
              <a:rPr lang="en-US" altLang="ja-JP" sz="1600" dirty="0">
                <a:latin typeface="ＭＳ Ｐゴシック" panose="020B0600070205080204" pitchFamily="50" charset="-128"/>
                <a:ea typeface="ＭＳ Ｐゴシック" panose="020B0600070205080204" pitchFamily="50" charset="-128"/>
              </a:rPr>
              <a:t>20</a:t>
            </a:r>
            <a:r>
              <a:rPr lang="ja-JP" altLang="en-US" sz="1600" dirty="0">
                <a:latin typeface="ＭＳ Ｐゴシック" panose="020B0600070205080204" pitchFamily="50" charset="-128"/>
                <a:ea typeface="ＭＳ Ｐゴシック" panose="020B0600070205080204" pitchFamily="50" charset="-128"/>
              </a:rPr>
              <a:t>～</a:t>
            </a:r>
            <a:r>
              <a:rPr lang="en-US" altLang="ja-JP" sz="1600" dirty="0">
                <a:latin typeface="ＭＳ Ｐゴシック" panose="020B0600070205080204" pitchFamily="50" charset="-128"/>
                <a:ea typeface="ＭＳ Ｐゴシック" panose="020B0600070205080204" pitchFamily="50" charset="-128"/>
              </a:rPr>
              <a:t>29</a:t>
            </a:r>
            <a:r>
              <a:rPr lang="ja-JP" altLang="en-US" sz="1600" dirty="0">
                <a:latin typeface="ＭＳ Ｐゴシック" panose="020B0600070205080204" pitchFamily="50" charset="-128"/>
                <a:ea typeface="ＭＳ Ｐゴシック" panose="020B0600070205080204" pitchFamily="50" charset="-128"/>
              </a:rPr>
              <a:t>歳、</a:t>
            </a:r>
            <a:r>
              <a:rPr lang="en-US" altLang="ja-JP" sz="1600" dirty="0">
                <a:latin typeface="ＭＳ Ｐゴシック" panose="020B0600070205080204" pitchFamily="50" charset="-128"/>
                <a:ea typeface="ＭＳ Ｐゴシック" panose="020B0600070205080204" pitchFamily="50" charset="-128"/>
              </a:rPr>
              <a:t>30</a:t>
            </a:r>
            <a:r>
              <a:rPr lang="ja-JP" altLang="en-US" sz="1600" dirty="0">
                <a:latin typeface="ＭＳ Ｐゴシック" panose="020B0600070205080204" pitchFamily="50" charset="-128"/>
                <a:ea typeface="ＭＳ Ｐゴシック" panose="020B0600070205080204" pitchFamily="50" charset="-128"/>
              </a:rPr>
              <a:t>～</a:t>
            </a:r>
            <a:r>
              <a:rPr lang="en-US" altLang="ja-JP" sz="1600" dirty="0">
                <a:latin typeface="ＭＳ Ｐゴシック" panose="020B0600070205080204" pitchFamily="50" charset="-128"/>
                <a:ea typeface="ＭＳ Ｐゴシック" panose="020B0600070205080204" pitchFamily="50" charset="-128"/>
              </a:rPr>
              <a:t>39</a:t>
            </a:r>
            <a:r>
              <a:rPr lang="ja-JP" altLang="en-US" sz="1600" dirty="0">
                <a:latin typeface="ＭＳ Ｐゴシック" panose="020B0600070205080204" pitchFamily="50" charset="-128"/>
                <a:ea typeface="ＭＳ Ｐゴシック" panose="020B0600070205080204" pitchFamily="50" charset="-128"/>
              </a:rPr>
              <a:t>歳、</a:t>
            </a:r>
            <a:r>
              <a:rPr lang="en-US" altLang="ja-JP" sz="1600" dirty="0">
                <a:latin typeface="ＭＳ Ｐゴシック" panose="020B0600070205080204" pitchFamily="50" charset="-128"/>
                <a:ea typeface="ＭＳ Ｐゴシック" panose="020B0600070205080204" pitchFamily="50" charset="-128"/>
              </a:rPr>
              <a:t>40</a:t>
            </a:r>
            <a:r>
              <a:rPr lang="ja-JP" altLang="en-US" sz="1600" dirty="0">
                <a:latin typeface="ＭＳ Ｐゴシック" panose="020B0600070205080204" pitchFamily="50" charset="-128"/>
                <a:ea typeface="ＭＳ Ｐゴシック" panose="020B0600070205080204" pitchFamily="50" charset="-128"/>
              </a:rPr>
              <a:t>歳～</a:t>
            </a:r>
            <a:r>
              <a:rPr lang="en-US" altLang="ja-JP" sz="1600" dirty="0">
                <a:latin typeface="ＭＳ Ｐゴシック" panose="020B0600070205080204" pitchFamily="50" charset="-128"/>
                <a:ea typeface="ＭＳ Ｐゴシック" panose="020B0600070205080204" pitchFamily="50" charset="-128"/>
              </a:rPr>
              <a:t>49</a:t>
            </a:r>
            <a:r>
              <a:rPr lang="ja-JP" altLang="en-US" sz="1600" dirty="0">
                <a:latin typeface="ＭＳ Ｐゴシック" panose="020B0600070205080204" pitchFamily="50" charset="-128"/>
                <a:ea typeface="ＭＳ Ｐゴシック" panose="020B0600070205080204" pitchFamily="50" charset="-128"/>
              </a:rPr>
              <a:t>歳、</a:t>
            </a:r>
            <a:r>
              <a:rPr lang="en-US" altLang="ja-JP" sz="1600" dirty="0">
                <a:latin typeface="ＭＳ Ｐゴシック" panose="020B0600070205080204" pitchFamily="50" charset="-128"/>
                <a:ea typeface="ＭＳ Ｐゴシック" panose="020B0600070205080204" pitchFamily="50" charset="-128"/>
              </a:rPr>
              <a:t>50</a:t>
            </a:r>
            <a:r>
              <a:rPr lang="ja-JP" altLang="en-US" sz="1600" dirty="0">
                <a:latin typeface="ＭＳ Ｐゴシック" panose="020B0600070205080204" pitchFamily="50" charset="-128"/>
                <a:ea typeface="ＭＳ Ｐゴシック" panose="020B0600070205080204" pitchFamily="50" charset="-128"/>
              </a:rPr>
              <a:t>歳～</a:t>
            </a:r>
            <a:r>
              <a:rPr lang="en-US" altLang="ja-JP" sz="1600" dirty="0">
                <a:latin typeface="ＭＳ Ｐゴシック" panose="020B0600070205080204" pitchFamily="50" charset="-128"/>
                <a:ea typeface="ＭＳ Ｐゴシック" panose="020B0600070205080204" pitchFamily="50" charset="-128"/>
              </a:rPr>
              <a:t>59</a:t>
            </a:r>
            <a:r>
              <a:rPr lang="ja-JP" altLang="en-US" sz="1600" dirty="0">
                <a:latin typeface="ＭＳ Ｐゴシック" panose="020B0600070205080204" pitchFamily="50" charset="-128"/>
                <a:ea typeface="ＭＳ Ｐゴシック" panose="020B0600070205080204" pitchFamily="50" charset="-128"/>
              </a:rPr>
              <a:t>歳、</a:t>
            </a:r>
            <a:r>
              <a:rPr lang="en-US" altLang="ja-JP" sz="1600" dirty="0">
                <a:latin typeface="ＭＳ Ｐゴシック" panose="020B0600070205080204" pitchFamily="50" charset="-128"/>
                <a:ea typeface="ＭＳ Ｐゴシック" panose="020B0600070205080204" pitchFamily="50" charset="-128"/>
              </a:rPr>
              <a:t>60</a:t>
            </a:r>
            <a:r>
              <a:rPr lang="ja-JP" altLang="en-US" sz="1600" dirty="0">
                <a:latin typeface="ＭＳ Ｐゴシック" panose="020B0600070205080204" pitchFamily="50" charset="-128"/>
                <a:ea typeface="ＭＳ Ｐゴシック" panose="020B0600070205080204" pitchFamily="50" charset="-128"/>
              </a:rPr>
              <a:t>歳～</a:t>
            </a:r>
            <a:r>
              <a:rPr lang="en-US" altLang="ja-JP" sz="1600" dirty="0">
                <a:latin typeface="ＭＳ Ｐゴシック" panose="020B0600070205080204" pitchFamily="50" charset="-128"/>
                <a:ea typeface="ＭＳ Ｐゴシック" panose="020B0600070205080204" pitchFamily="50" charset="-128"/>
              </a:rPr>
              <a:t>69</a:t>
            </a:r>
            <a:r>
              <a:rPr lang="ja-JP" altLang="en-US" sz="1600" dirty="0">
                <a:latin typeface="ＭＳ Ｐゴシック" panose="020B0600070205080204" pitchFamily="50" charset="-128"/>
                <a:ea typeface="ＭＳ Ｐゴシック" panose="020B0600070205080204" pitchFamily="50" charset="-128"/>
              </a:rPr>
              <a:t>歳、の年齢区分ごとに</a:t>
            </a:r>
            <a:r>
              <a:rPr lang="en-US" altLang="ja-JP" sz="1600" dirty="0">
                <a:latin typeface="ＭＳ Ｐゴシック" panose="020B0600070205080204" pitchFamily="50" charset="-128"/>
                <a:ea typeface="ＭＳ Ｐゴシック" panose="020B0600070205080204" pitchFamily="50" charset="-128"/>
              </a:rPr>
              <a:t>100</a:t>
            </a:r>
            <a:r>
              <a:rPr lang="ja-JP" altLang="en-US" sz="1600" dirty="0">
                <a:latin typeface="ＭＳ Ｐゴシック" panose="020B0600070205080204" pitchFamily="50" charset="-128"/>
                <a:ea typeface="ＭＳ Ｐゴシック" panose="020B0600070205080204" pitchFamily="50" charset="-128"/>
              </a:rPr>
              <a:t>人</a:t>
            </a:r>
            <a:endParaRPr lang="en-US" altLang="ja-JP" sz="1600" dirty="0">
              <a:latin typeface="ＭＳ Ｐゴシック" panose="020B0600070205080204" pitchFamily="50" charset="-128"/>
              <a:ea typeface="ＭＳ Ｐゴシック" panose="020B0600070205080204" pitchFamily="50" charset="-128"/>
            </a:endParaRPr>
          </a:p>
          <a:p>
            <a:pPr algn="ctr"/>
            <a:r>
              <a:rPr lang="en-US" altLang="ja-JP" sz="1600" dirty="0">
                <a:latin typeface="ＭＳ Ｐゴシック" panose="020B0600070205080204" pitchFamily="50" charset="-128"/>
                <a:ea typeface="ＭＳ Ｐゴシック" panose="020B0600070205080204" pitchFamily="50" charset="-128"/>
              </a:rPr>
              <a:t>MS&amp;AD</a:t>
            </a:r>
            <a:r>
              <a:rPr lang="ja-JP" altLang="en-US" sz="1600" dirty="0">
                <a:latin typeface="ＭＳ Ｐゴシック" panose="020B0600070205080204" pitchFamily="50" charset="-128"/>
                <a:ea typeface="ＭＳ Ｐゴシック" panose="020B0600070205080204" pitchFamily="50" charset="-128"/>
              </a:rPr>
              <a:t>インターリスク総研株式会社</a:t>
            </a:r>
          </a:p>
        </p:txBody>
      </p:sp>
      <p:pic>
        <p:nvPicPr>
          <p:cNvPr id="17" name="図 16">
            <a:extLst>
              <a:ext uri="{FF2B5EF4-FFF2-40B4-BE49-F238E27FC236}">
                <a16:creationId xmlns:a16="http://schemas.microsoft.com/office/drawing/2014/main" id="{51BC5BA7-8F0F-5A11-4D7F-D4356F2659C3}"/>
              </a:ext>
            </a:extLst>
          </p:cNvPr>
          <p:cNvPicPr>
            <a:picLocks noChangeAspect="1"/>
          </p:cNvPicPr>
          <p:nvPr/>
        </p:nvPicPr>
        <p:blipFill>
          <a:blip r:embed="rId2"/>
          <a:stretch>
            <a:fillRect/>
          </a:stretch>
        </p:blipFill>
        <p:spPr>
          <a:xfrm>
            <a:off x="443189" y="1516219"/>
            <a:ext cx="8373322" cy="4252357"/>
          </a:xfrm>
          <a:prstGeom prst="rect">
            <a:avLst/>
          </a:prstGeom>
        </p:spPr>
      </p:pic>
    </p:spTree>
    <p:extLst>
      <p:ext uri="{BB962C8B-B14F-4D97-AF65-F5344CB8AC3E}">
        <p14:creationId xmlns:p14="http://schemas.microsoft.com/office/powerpoint/2010/main" val="3332591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gn="ctr"/>
            <a:r>
              <a:rPr kumimoji="1" lang="ja-JP" altLang="en-US" dirty="0">
                <a:latin typeface="ＭＳ Ｐゴシック" panose="020B0600070205080204" pitchFamily="50" charset="-128"/>
                <a:ea typeface="ＭＳ Ｐゴシック" panose="020B0600070205080204" pitchFamily="50" charset="-128"/>
              </a:rPr>
              <a:t>認知症とは</a:t>
            </a:r>
          </a:p>
        </p:txBody>
      </p:sp>
      <p:sp>
        <p:nvSpPr>
          <p:cNvPr id="3" name="コンテンツ プレースホルダー 2"/>
          <p:cNvSpPr>
            <a:spLocks noGrp="1"/>
          </p:cNvSpPr>
          <p:nvPr>
            <p:ph idx="1"/>
          </p:nvPr>
        </p:nvSpPr>
        <p:spPr>
          <a:xfrm>
            <a:off x="704540" y="5604935"/>
            <a:ext cx="7734919" cy="433727"/>
          </a:xfrm>
        </p:spPr>
        <p:txBody>
          <a:bodyPr>
            <a:normAutofit/>
          </a:bodyPr>
          <a:lstStyle/>
          <a:p>
            <a:pPr marL="0" indent="0">
              <a:buNone/>
            </a:pPr>
            <a:r>
              <a:rPr lang="en-US" altLang="ja-JP" sz="2000" dirty="0">
                <a:latin typeface="ＭＳ Ｐゴシック" panose="020B0600070205080204" pitchFamily="50" charset="-128"/>
                <a:ea typeface="ＭＳ Ｐゴシック" panose="020B0600070205080204" pitchFamily="50" charset="-128"/>
              </a:rPr>
              <a:t>※</a:t>
            </a:r>
            <a:r>
              <a:rPr lang="ja-JP" altLang="en-US" sz="2000" dirty="0">
                <a:latin typeface="ＭＳ Ｐゴシック" panose="020B0600070205080204" pitchFamily="50" charset="-128"/>
                <a:ea typeface="ＭＳ Ｐゴシック" panose="020B0600070205080204" pitchFamily="50" charset="-128"/>
              </a:rPr>
              <a:t>ここでの知的機能とは，記憶，言語，認識，計算，意欲，判断力など</a:t>
            </a:r>
            <a:endParaRPr kumimoji="1" lang="ja-JP" altLang="en-US" sz="2000" dirty="0">
              <a:latin typeface="ＭＳ Ｐゴシック" panose="020B0600070205080204" pitchFamily="50" charset="-128"/>
              <a:ea typeface="ＭＳ Ｐゴシック" panose="020B0600070205080204" pitchFamily="50" charset="-128"/>
            </a:endParaRPr>
          </a:p>
        </p:txBody>
      </p:sp>
      <p:sp>
        <p:nvSpPr>
          <p:cNvPr id="5" name="正方形/長方形 4"/>
          <p:cNvSpPr/>
          <p:nvPr/>
        </p:nvSpPr>
        <p:spPr>
          <a:xfrm>
            <a:off x="937129" y="1690689"/>
            <a:ext cx="7079792" cy="1200329"/>
          </a:xfrm>
          <a:prstGeom prst="rect">
            <a:avLst/>
          </a:prstGeom>
        </p:spPr>
        <p:txBody>
          <a:bodyPr wrap="square">
            <a:spAutoFit/>
          </a:bodyPr>
          <a:lstStyle/>
          <a:p>
            <a:r>
              <a:rPr lang="ja-JP" altLang="en-US" sz="2400" dirty="0">
                <a:latin typeface="ＭＳ Ｐゴシック" panose="020B0600070205080204" pitchFamily="50" charset="-128"/>
                <a:ea typeface="ＭＳ Ｐゴシック" panose="020B0600070205080204" pitchFamily="50" charset="-128"/>
              </a:rPr>
              <a:t>一度獲得された知的機能（</a:t>
            </a:r>
            <a:r>
              <a:rPr lang="en-US" altLang="ja-JP" sz="2400" dirty="0">
                <a:latin typeface="ＭＳ Ｐゴシック" panose="020B0600070205080204" pitchFamily="50" charset="-128"/>
                <a:ea typeface="ＭＳ Ｐゴシック" panose="020B0600070205080204" pitchFamily="50" charset="-128"/>
              </a:rPr>
              <a:t>※</a:t>
            </a:r>
            <a:r>
              <a:rPr lang="ja-JP" altLang="en-US" sz="2400" dirty="0">
                <a:latin typeface="ＭＳ Ｐゴシック" panose="020B0600070205080204" pitchFamily="50" charset="-128"/>
                <a:ea typeface="ＭＳ Ｐゴシック" panose="020B0600070205080204" pitchFamily="50" charset="-128"/>
              </a:rPr>
              <a:t>）が後天的な脳の機能障害によって全般的に低下し社会生活や日常生活に支障をきたすようになった状態</a:t>
            </a:r>
            <a:endParaRPr lang="en-US" altLang="ja-JP" sz="2400" dirty="0">
              <a:latin typeface="ＭＳ Ｐゴシック" panose="020B0600070205080204" pitchFamily="50" charset="-128"/>
              <a:ea typeface="ＭＳ Ｐゴシック" panose="020B0600070205080204" pitchFamily="50" charset="-128"/>
            </a:endParaRPr>
          </a:p>
        </p:txBody>
      </p:sp>
      <p:pic>
        <p:nvPicPr>
          <p:cNvPr id="7" name="図 6">
            <a:extLst>
              <a:ext uri="{FF2B5EF4-FFF2-40B4-BE49-F238E27FC236}">
                <a16:creationId xmlns:a16="http://schemas.microsoft.com/office/drawing/2014/main" id="{8821DE07-7D42-81DA-6ACE-22951E6A40A1}"/>
              </a:ext>
            </a:extLst>
          </p:cNvPr>
          <p:cNvPicPr>
            <a:picLocks noChangeAspect="1"/>
          </p:cNvPicPr>
          <p:nvPr/>
        </p:nvPicPr>
        <p:blipFill>
          <a:blip r:embed="rId2"/>
          <a:stretch>
            <a:fillRect/>
          </a:stretch>
        </p:blipFill>
        <p:spPr>
          <a:xfrm>
            <a:off x="2996784" y="3377917"/>
            <a:ext cx="2960483" cy="1973655"/>
          </a:xfrm>
          <a:prstGeom prst="rect">
            <a:avLst/>
          </a:prstGeom>
        </p:spPr>
      </p:pic>
    </p:spTree>
    <p:extLst>
      <p:ext uri="{BB962C8B-B14F-4D97-AF65-F5344CB8AC3E}">
        <p14:creationId xmlns:p14="http://schemas.microsoft.com/office/powerpoint/2010/main" val="3083113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20"/>
          <p:cNvSpPr txBox="1"/>
          <p:nvPr/>
        </p:nvSpPr>
        <p:spPr>
          <a:xfrm>
            <a:off x="1234503" y="6070283"/>
            <a:ext cx="1077219" cy="215444"/>
          </a:xfrm>
          <a:prstGeom prst="rect">
            <a:avLst/>
          </a:prstGeom>
          <a:solidFill>
            <a:srgbClr val="FFFFFF"/>
          </a:solidFill>
        </p:spPr>
        <p:txBody>
          <a:bodyPr wrap="none" lIns="0" tIns="0" rIns="0" bIns="0" anchor="ctr">
            <a:spAutoFit/>
          </a:bodyPr>
          <a:lstStyle/>
          <a:p>
            <a:pPr algn="ctr"/>
            <a:r>
              <a:rPr kumimoji="1" lang="ja-JP" altLang="en-US" sz="1400" b="1" dirty="0">
                <a:solidFill>
                  <a:srgbClr val="333333"/>
                </a:solidFill>
                <a:latin typeface="Meiryo UI"/>
                <a:ea typeface="Meiryo UI"/>
              </a:rPr>
              <a:t>正常な脳細胞</a:t>
            </a:r>
          </a:p>
        </p:txBody>
      </p:sp>
      <p:sp>
        <p:nvSpPr>
          <p:cNvPr id="21" name="TextBox 21"/>
          <p:cNvSpPr txBox="1"/>
          <p:nvPr/>
        </p:nvSpPr>
        <p:spPr>
          <a:xfrm>
            <a:off x="4351716" y="5962561"/>
            <a:ext cx="1001877" cy="430887"/>
          </a:xfrm>
          <a:prstGeom prst="rect">
            <a:avLst/>
          </a:prstGeom>
          <a:solidFill>
            <a:srgbClr val="FFFFFF"/>
          </a:solidFill>
        </p:spPr>
        <p:txBody>
          <a:bodyPr wrap="none" lIns="0" tIns="0" rIns="0" bIns="0" anchor="ctr">
            <a:spAutoFit/>
          </a:bodyPr>
          <a:lstStyle/>
          <a:p>
            <a:pPr algn="ctr"/>
            <a:r>
              <a:rPr kumimoji="1" lang="ja-JP" altLang="en-US" sz="1400" b="1" dirty="0">
                <a:solidFill>
                  <a:srgbClr val="333333"/>
                </a:solidFill>
                <a:latin typeface="Meiryo UI"/>
                <a:ea typeface="Meiryo UI"/>
              </a:rPr>
              <a:t>アミロイド</a:t>
            </a:r>
            <a:r>
              <a:rPr kumimoji="1" lang="en-US" altLang="ja-JP" sz="1400" b="1" dirty="0">
                <a:solidFill>
                  <a:srgbClr val="333333"/>
                </a:solidFill>
                <a:latin typeface="Meiryo UI"/>
                <a:ea typeface="Meiryo UI"/>
              </a:rPr>
              <a:t>β</a:t>
            </a:r>
            <a:r>
              <a:rPr kumimoji="1" lang="ja-JP" altLang="en-US" sz="1400" b="1" dirty="0">
                <a:solidFill>
                  <a:srgbClr val="333333"/>
                </a:solidFill>
                <a:latin typeface="Meiryo UI"/>
                <a:ea typeface="Meiryo UI"/>
              </a:rPr>
              <a:t>が</a:t>
            </a:r>
          </a:p>
          <a:p>
            <a:pPr algn="ctr"/>
            <a:r>
              <a:rPr kumimoji="1" lang="ja-JP" altLang="en-US" sz="1400" b="1" dirty="0">
                <a:solidFill>
                  <a:srgbClr val="333333"/>
                </a:solidFill>
                <a:latin typeface="Meiryo UI"/>
                <a:ea typeface="Meiryo UI"/>
              </a:rPr>
              <a:t>沈着した細胞</a:t>
            </a:r>
          </a:p>
        </p:txBody>
      </p:sp>
      <p:sp>
        <p:nvSpPr>
          <p:cNvPr id="22" name="TextBox 22"/>
          <p:cNvSpPr txBox="1"/>
          <p:nvPr/>
        </p:nvSpPr>
        <p:spPr>
          <a:xfrm>
            <a:off x="6853950" y="5907562"/>
            <a:ext cx="1764906" cy="430887"/>
          </a:xfrm>
          <a:prstGeom prst="rect">
            <a:avLst/>
          </a:prstGeom>
          <a:solidFill>
            <a:srgbClr val="FFFFFF"/>
          </a:solidFill>
        </p:spPr>
        <p:txBody>
          <a:bodyPr wrap="none" lIns="0" tIns="0" rIns="0" bIns="0" anchor="ctr">
            <a:spAutoFit/>
          </a:bodyPr>
          <a:lstStyle/>
          <a:p>
            <a:pPr algn="ctr"/>
            <a:r>
              <a:rPr kumimoji="1" lang="ja-JP" altLang="en-US" sz="1400" b="1" dirty="0">
                <a:solidFill>
                  <a:srgbClr val="333333"/>
                </a:solidFill>
                <a:latin typeface="Meiryo UI"/>
                <a:ea typeface="Meiryo UI"/>
              </a:rPr>
              <a:t>アミロイド</a:t>
            </a:r>
            <a:r>
              <a:rPr kumimoji="1" lang="en-US" altLang="ja-JP" sz="1400" b="1" dirty="0">
                <a:solidFill>
                  <a:srgbClr val="333333"/>
                </a:solidFill>
                <a:latin typeface="Meiryo UI"/>
                <a:ea typeface="Meiryo UI"/>
              </a:rPr>
              <a:t>β</a:t>
            </a:r>
            <a:r>
              <a:rPr kumimoji="1" lang="ja-JP" altLang="en-US" sz="1400" b="1" dirty="0">
                <a:solidFill>
                  <a:srgbClr val="333333"/>
                </a:solidFill>
                <a:latin typeface="Meiryo UI"/>
                <a:ea typeface="Meiryo UI"/>
              </a:rPr>
              <a:t>が沈着して</a:t>
            </a:r>
            <a:endParaRPr kumimoji="1" lang="en-US" altLang="ja-JP" sz="1400" b="1" dirty="0">
              <a:solidFill>
                <a:srgbClr val="333333"/>
              </a:solidFill>
              <a:latin typeface="Meiryo UI"/>
              <a:ea typeface="Meiryo UI"/>
            </a:endParaRPr>
          </a:p>
          <a:p>
            <a:pPr algn="ctr"/>
            <a:r>
              <a:rPr kumimoji="1" lang="ja-JP" altLang="en-US" sz="1400" b="1" dirty="0">
                <a:solidFill>
                  <a:srgbClr val="333333"/>
                </a:solidFill>
                <a:latin typeface="Meiryo UI"/>
                <a:ea typeface="Meiryo UI"/>
              </a:rPr>
              <a:t>死んでしまった神経細胞</a:t>
            </a:r>
          </a:p>
        </p:txBody>
      </p:sp>
      <p:sp>
        <p:nvSpPr>
          <p:cNvPr id="23" name="TextBox 23"/>
          <p:cNvSpPr txBox="1"/>
          <p:nvPr/>
        </p:nvSpPr>
        <p:spPr>
          <a:xfrm>
            <a:off x="2132183" y="1987362"/>
            <a:ext cx="4431269" cy="344128"/>
          </a:xfrm>
          <a:prstGeom prst="rect">
            <a:avLst/>
          </a:prstGeom>
          <a:noFill/>
        </p:spPr>
        <p:txBody>
          <a:bodyPr wrap="none" lIns="36000" tIns="18000" rIns="36000" bIns="18000" anchor="ctr">
            <a:spAutoFit/>
          </a:bodyPr>
          <a:lstStyle/>
          <a:p>
            <a:pPr algn="ctr"/>
            <a:r>
              <a:rPr kumimoji="1" lang="ja-JP" altLang="en-US" sz="2000" b="1" dirty="0">
                <a:solidFill>
                  <a:srgbClr val="333333"/>
                </a:solidFill>
                <a:latin typeface="Meiryo UI"/>
                <a:ea typeface="Meiryo UI"/>
              </a:rPr>
              <a:t>アミロイドβ：脳細胞にたまっていく老廃物</a:t>
            </a:r>
          </a:p>
        </p:txBody>
      </p:sp>
      <p:pic>
        <p:nvPicPr>
          <p:cNvPr id="5" name="図 4">
            <a:extLst>
              <a:ext uri="{FF2B5EF4-FFF2-40B4-BE49-F238E27FC236}">
                <a16:creationId xmlns:a16="http://schemas.microsoft.com/office/drawing/2014/main" id="{0156E7AD-3DDA-0A4C-2304-568B5A5392D7}"/>
              </a:ext>
            </a:extLst>
          </p:cNvPr>
          <p:cNvPicPr>
            <a:picLocks noChangeAspect="1"/>
          </p:cNvPicPr>
          <p:nvPr/>
        </p:nvPicPr>
        <p:blipFill>
          <a:blip r:embed="rId2">
            <a:extLst>
              <a:ext uri="{28A0092B-C50C-407E-A947-70E740481C1C}">
                <a14:useLocalDpi xmlns:a14="http://schemas.microsoft.com/office/drawing/2010/main" val="0"/>
              </a:ext>
            </a:extLst>
          </a:blip>
          <a:srcRect r="71948" b="12302"/>
          <a:stretch>
            <a:fillRect/>
          </a:stretch>
        </p:blipFill>
        <p:spPr>
          <a:xfrm flipH="1">
            <a:off x="449113" y="1896424"/>
            <a:ext cx="1952383" cy="4066137"/>
          </a:xfrm>
          <a:prstGeom prst="rect">
            <a:avLst/>
          </a:prstGeom>
        </p:spPr>
      </p:pic>
      <p:sp>
        <p:nvSpPr>
          <p:cNvPr id="8" name="タイトル 1">
            <a:extLst>
              <a:ext uri="{FF2B5EF4-FFF2-40B4-BE49-F238E27FC236}">
                <a16:creationId xmlns:a16="http://schemas.microsoft.com/office/drawing/2014/main" id="{39A7B8D4-CF52-4833-17DC-994F8799669B}"/>
              </a:ext>
            </a:extLst>
          </p:cNvPr>
          <p:cNvSpPr>
            <a:spLocks noGrp="1"/>
          </p:cNvSpPr>
          <p:nvPr>
            <p:ph type="title"/>
          </p:nvPr>
        </p:nvSpPr>
        <p:spPr>
          <a:xfrm>
            <a:off x="534336" y="312698"/>
            <a:ext cx="7886700" cy="1325563"/>
          </a:xfrm>
        </p:spPr>
        <p:txBody>
          <a:bodyPr>
            <a:normAutofit/>
          </a:bodyPr>
          <a:lstStyle/>
          <a:p>
            <a:pPr algn="ctr"/>
            <a:r>
              <a:rPr kumimoji="1" lang="ja-JP" altLang="en-US" sz="2800" dirty="0">
                <a:latin typeface="ＭＳ Ｐゴシック" panose="020B0600070205080204" pitchFamily="50" charset="-128"/>
                <a:ea typeface="ＭＳ Ｐゴシック" panose="020B0600070205080204" pitchFamily="50" charset="-128"/>
              </a:rPr>
              <a:t>アミロイドβの沈着と</a:t>
            </a:r>
            <a:r>
              <a:rPr lang="ja-JP" altLang="en-US" sz="2800" dirty="0">
                <a:latin typeface="ＭＳ Ｐゴシック" panose="020B0600070205080204" pitchFamily="50" charset="-128"/>
                <a:ea typeface="ＭＳ Ｐゴシック" panose="020B0600070205080204" pitchFamily="50" charset="-128"/>
              </a:rPr>
              <a:t>アルツハイマー型認知症</a:t>
            </a:r>
            <a:endParaRPr kumimoji="1" lang="ja-JP" altLang="en-US" sz="2800" dirty="0">
              <a:latin typeface="ＭＳ Ｐゴシック" panose="020B0600070205080204" pitchFamily="50" charset="-128"/>
              <a:ea typeface="ＭＳ Ｐゴシック" panose="020B0600070205080204" pitchFamily="50" charset="-128"/>
            </a:endParaRPr>
          </a:p>
        </p:txBody>
      </p:sp>
      <p:cxnSp>
        <p:nvCxnSpPr>
          <p:cNvPr id="10" name="直線矢印コネクタ 9">
            <a:extLst>
              <a:ext uri="{FF2B5EF4-FFF2-40B4-BE49-F238E27FC236}">
                <a16:creationId xmlns:a16="http://schemas.microsoft.com/office/drawing/2014/main" id="{024BC8B5-102F-8941-6AF1-A84715E25E9B}"/>
              </a:ext>
            </a:extLst>
          </p:cNvPr>
          <p:cNvCxnSpPr>
            <a:cxnSpLocks/>
          </p:cNvCxnSpPr>
          <p:nvPr/>
        </p:nvCxnSpPr>
        <p:spPr>
          <a:xfrm>
            <a:off x="2865788" y="2376365"/>
            <a:ext cx="1331865" cy="6005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2" name="矢印: 右 11">
            <a:extLst>
              <a:ext uri="{FF2B5EF4-FFF2-40B4-BE49-F238E27FC236}">
                <a16:creationId xmlns:a16="http://schemas.microsoft.com/office/drawing/2014/main" id="{30555D4A-93DE-9BF8-3248-CB2171F4A20C}"/>
              </a:ext>
            </a:extLst>
          </p:cNvPr>
          <p:cNvSpPr/>
          <p:nvPr/>
        </p:nvSpPr>
        <p:spPr>
          <a:xfrm>
            <a:off x="2648505" y="4143029"/>
            <a:ext cx="434566" cy="3528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矢印: 右 12">
            <a:extLst>
              <a:ext uri="{FF2B5EF4-FFF2-40B4-BE49-F238E27FC236}">
                <a16:creationId xmlns:a16="http://schemas.microsoft.com/office/drawing/2014/main" id="{FAE514A1-9240-A6D8-CCBE-6037780E7DE5}"/>
              </a:ext>
            </a:extLst>
          </p:cNvPr>
          <p:cNvSpPr/>
          <p:nvPr/>
        </p:nvSpPr>
        <p:spPr>
          <a:xfrm>
            <a:off x="5985505" y="4199319"/>
            <a:ext cx="786481" cy="3528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 name="図 13">
            <a:extLst>
              <a:ext uri="{FF2B5EF4-FFF2-40B4-BE49-F238E27FC236}">
                <a16:creationId xmlns:a16="http://schemas.microsoft.com/office/drawing/2014/main" id="{8E215CB7-F4C9-603A-1378-6744F029A704}"/>
              </a:ext>
            </a:extLst>
          </p:cNvPr>
          <p:cNvPicPr>
            <a:picLocks noChangeAspect="1"/>
          </p:cNvPicPr>
          <p:nvPr/>
        </p:nvPicPr>
        <p:blipFill>
          <a:blip r:embed="rId2">
            <a:extLst>
              <a:ext uri="{28A0092B-C50C-407E-A947-70E740481C1C}">
                <a14:useLocalDpi xmlns:a14="http://schemas.microsoft.com/office/drawing/2010/main" val="0"/>
              </a:ext>
            </a:extLst>
          </a:blip>
          <a:srcRect l="68265" b="14486"/>
          <a:stretch>
            <a:fillRect/>
          </a:stretch>
        </p:blipFill>
        <p:spPr>
          <a:xfrm>
            <a:off x="6736194" y="1729752"/>
            <a:ext cx="2208712" cy="3964878"/>
          </a:xfrm>
          <a:prstGeom prst="rect">
            <a:avLst/>
          </a:prstGeom>
        </p:spPr>
      </p:pic>
      <p:sp>
        <p:nvSpPr>
          <p:cNvPr id="15" name="TextBox 20">
            <a:extLst>
              <a:ext uri="{FF2B5EF4-FFF2-40B4-BE49-F238E27FC236}">
                <a16:creationId xmlns:a16="http://schemas.microsoft.com/office/drawing/2014/main" id="{331BF542-92AF-A650-7C52-2C7AA84B7935}"/>
              </a:ext>
            </a:extLst>
          </p:cNvPr>
          <p:cNvSpPr txBox="1"/>
          <p:nvPr/>
        </p:nvSpPr>
        <p:spPr>
          <a:xfrm>
            <a:off x="1873412" y="4606087"/>
            <a:ext cx="1814599" cy="430887"/>
          </a:xfrm>
          <a:prstGeom prst="rect">
            <a:avLst/>
          </a:prstGeom>
          <a:solidFill>
            <a:srgbClr val="FFFFFF"/>
          </a:solidFill>
        </p:spPr>
        <p:txBody>
          <a:bodyPr wrap="none" lIns="0" tIns="0" rIns="0" bIns="0" anchor="ctr">
            <a:spAutoFit/>
          </a:bodyPr>
          <a:lstStyle/>
          <a:p>
            <a:pPr algn="ctr"/>
            <a:r>
              <a:rPr kumimoji="1" lang="ja-JP" altLang="en-US" sz="1400" b="1" dirty="0">
                <a:solidFill>
                  <a:srgbClr val="333333"/>
                </a:solidFill>
                <a:latin typeface="Meiryo UI"/>
                <a:ea typeface="Meiryo UI"/>
              </a:rPr>
              <a:t>年齢とともに</a:t>
            </a:r>
            <a:endParaRPr kumimoji="1" lang="en-US" altLang="ja-JP" sz="1400" b="1" dirty="0">
              <a:solidFill>
                <a:srgbClr val="333333"/>
              </a:solidFill>
              <a:latin typeface="Meiryo UI"/>
              <a:ea typeface="Meiryo UI"/>
            </a:endParaRPr>
          </a:p>
          <a:p>
            <a:pPr algn="ctr"/>
            <a:r>
              <a:rPr kumimoji="1" lang="ja-JP" altLang="en-US" sz="1400" b="1" dirty="0">
                <a:solidFill>
                  <a:srgbClr val="333333"/>
                </a:solidFill>
                <a:latin typeface="Meiryo UI"/>
                <a:ea typeface="Meiryo UI"/>
              </a:rPr>
              <a:t>アミロイド</a:t>
            </a:r>
            <a:r>
              <a:rPr kumimoji="1" lang="en-US" altLang="ja-JP" sz="1400" b="1" dirty="0">
                <a:solidFill>
                  <a:srgbClr val="333333"/>
                </a:solidFill>
                <a:latin typeface="Meiryo UI"/>
                <a:ea typeface="Meiryo UI"/>
              </a:rPr>
              <a:t>β</a:t>
            </a:r>
            <a:r>
              <a:rPr kumimoji="1" lang="ja-JP" altLang="en-US" sz="1400" b="1" dirty="0">
                <a:solidFill>
                  <a:srgbClr val="333333"/>
                </a:solidFill>
                <a:latin typeface="Meiryo UI"/>
                <a:ea typeface="Meiryo UI"/>
              </a:rPr>
              <a:t>がたまっていく</a:t>
            </a:r>
          </a:p>
        </p:txBody>
      </p:sp>
      <p:sp>
        <p:nvSpPr>
          <p:cNvPr id="18" name="TextBox 20">
            <a:extLst>
              <a:ext uri="{FF2B5EF4-FFF2-40B4-BE49-F238E27FC236}">
                <a16:creationId xmlns:a16="http://schemas.microsoft.com/office/drawing/2014/main" id="{D52950F2-0ADF-5B39-C059-FC75B0EE406A}"/>
              </a:ext>
            </a:extLst>
          </p:cNvPr>
          <p:cNvSpPr txBox="1"/>
          <p:nvPr/>
        </p:nvSpPr>
        <p:spPr>
          <a:xfrm>
            <a:off x="5484675" y="4643673"/>
            <a:ext cx="1707574" cy="430887"/>
          </a:xfrm>
          <a:prstGeom prst="rect">
            <a:avLst/>
          </a:prstGeom>
          <a:solidFill>
            <a:srgbClr val="FFFFFF"/>
          </a:solidFill>
        </p:spPr>
        <p:txBody>
          <a:bodyPr wrap="square" lIns="0" tIns="0" rIns="0" bIns="0" anchor="ctr">
            <a:spAutoFit/>
          </a:bodyPr>
          <a:lstStyle/>
          <a:p>
            <a:pPr algn="ctr"/>
            <a:r>
              <a:rPr kumimoji="1" lang="ja-JP" altLang="en-US" sz="1400" b="1" dirty="0">
                <a:solidFill>
                  <a:srgbClr val="333333"/>
                </a:solidFill>
                <a:latin typeface="Meiryo UI"/>
                <a:ea typeface="Meiryo UI"/>
              </a:rPr>
              <a:t>アミロイド</a:t>
            </a:r>
            <a:r>
              <a:rPr kumimoji="1" lang="en-US" altLang="ja-JP" sz="1400" b="1" dirty="0">
                <a:solidFill>
                  <a:srgbClr val="333333"/>
                </a:solidFill>
                <a:latin typeface="Meiryo UI"/>
                <a:ea typeface="Meiryo UI"/>
              </a:rPr>
              <a:t>β</a:t>
            </a:r>
            <a:r>
              <a:rPr kumimoji="1" lang="ja-JP" altLang="en-US" sz="1400" b="1" dirty="0">
                <a:solidFill>
                  <a:srgbClr val="333333"/>
                </a:solidFill>
                <a:latin typeface="Meiryo UI"/>
                <a:ea typeface="Meiryo UI"/>
              </a:rPr>
              <a:t>により細胞が破壊されてしまう</a:t>
            </a:r>
          </a:p>
        </p:txBody>
      </p:sp>
      <p:pic>
        <p:nvPicPr>
          <p:cNvPr id="3" name="図 2">
            <a:extLst>
              <a:ext uri="{FF2B5EF4-FFF2-40B4-BE49-F238E27FC236}">
                <a16:creationId xmlns:a16="http://schemas.microsoft.com/office/drawing/2014/main" id="{1413C74C-BA2E-AEF5-2BEF-E5B661FCE911}"/>
              </a:ext>
            </a:extLst>
          </p:cNvPr>
          <p:cNvPicPr>
            <a:picLocks noChangeAspect="1"/>
          </p:cNvPicPr>
          <p:nvPr/>
        </p:nvPicPr>
        <p:blipFill>
          <a:blip r:embed="rId3"/>
          <a:srcRect t="16486" b="15503"/>
          <a:stretch>
            <a:fillRect/>
          </a:stretch>
        </p:blipFill>
        <p:spPr>
          <a:xfrm>
            <a:off x="3197176" y="2807252"/>
            <a:ext cx="2493480" cy="3155309"/>
          </a:xfrm>
          <a:prstGeom prst="rect">
            <a:avLst/>
          </a:prstGeom>
        </p:spPr>
      </p:pic>
    </p:spTree>
    <p:extLst>
      <p:ext uri="{BB962C8B-B14F-4D97-AF65-F5344CB8AC3E}">
        <p14:creationId xmlns:p14="http://schemas.microsoft.com/office/powerpoint/2010/main" val="1885368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616CE4E-644F-734C-FE33-A1E03CCFCFD1}"/>
              </a:ext>
            </a:extLst>
          </p:cNvPr>
          <p:cNvSpPr>
            <a:spLocks noGrp="1"/>
          </p:cNvSpPr>
          <p:nvPr>
            <p:ph type="title"/>
          </p:nvPr>
        </p:nvSpPr>
        <p:spPr/>
        <p:txBody>
          <a:bodyPr>
            <a:normAutofit/>
          </a:bodyPr>
          <a:lstStyle/>
          <a:p>
            <a:pPr algn="ctr"/>
            <a:r>
              <a:rPr kumimoji="1" lang="ja-JP" altLang="en-US" sz="2800" dirty="0">
                <a:latin typeface="ＭＳ Ｐゴシック" panose="020B0600070205080204" pitchFamily="50" charset="-128"/>
                <a:ea typeface="ＭＳ Ｐゴシック" panose="020B0600070205080204" pitchFamily="50" charset="-128"/>
              </a:rPr>
              <a:t>アミロイドβの沈着と</a:t>
            </a:r>
            <a:r>
              <a:rPr lang="ja-JP" altLang="en-US" sz="2800" dirty="0">
                <a:latin typeface="ＭＳ Ｐゴシック" panose="020B0600070205080204" pitchFamily="50" charset="-128"/>
                <a:ea typeface="ＭＳ Ｐゴシック" panose="020B0600070205080204" pitchFamily="50" charset="-128"/>
              </a:rPr>
              <a:t>アルツハイマー型認知症</a:t>
            </a:r>
            <a:endParaRPr kumimoji="1" lang="ja-JP" altLang="en-US" sz="2800" dirty="0">
              <a:latin typeface="ＭＳ Ｐゴシック" panose="020B0600070205080204" pitchFamily="50" charset="-128"/>
              <a:ea typeface="ＭＳ Ｐゴシック" panose="020B0600070205080204" pitchFamily="50" charset="-128"/>
            </a:endParaRPr>
          </a:p>
        </p:txBody>
      </p:sp>
      <p:sp>
        <p:nvSpPr>
          <p:cNvPr id="6" name="テキスト ボックス 5">
            <a:extLst>
              <a:ext uri="{FF2B5EF4-FFF2-40B4-BE49-F238E27FC236}">
                <a16:creationId xmlns:a16="http://schemas.microsoft.com/office/drawing/2014/main" id="{DB3DFA2B-533E-DF2B-960B-459CFBC3C750}"/>
              </a:ext>
            </a:extLst>
          </p:cNvPr>
          <p:cNvSpPr txBox="1"/>
          <p:nvPr/>
        </p:nvSpPr>
        <p:spPr>
          <a:xfrm>
            <a:off x="166985" y="1690689"/>
            <a:ext cx="461665" cy="3917805"/>
          </a:xfrm>
          <a:prstGeom prst="rect">
            <a:avLst/>
          </a:prstGeom>
          <a:noFill/>
        </p:spPr>
        <p:txBody>
          <a:bodyPr vert="eaVert" wrap="square" rtlCol="0">
            <a:spAutoFit/>
          </a:bodyPr>
          <a:lstStyle/>
          <a:p>
            <a:r>
              <a:rPr kumimoji="1" lang="ja-JP" altLang="en-US" b="1" dirty="0"/>
              <a:t>アルツハイマー病の進行イメージ</a:t>
            </a:r>
          </a:p>
        </p:txBody>
      </p:sp>
      <p:sp>
        <p:nvSpPr>
          <p:cNvPr id="3" name="テキスト ボックス 2">
            <a:extLst>
              <a:ext uri="{FF2B5EF4-FFF2-40B4-BE49-F238E27FC236}">
                <a16:creationId xmlns:a16="http://schemas.microsoft.com/office/drawing/2014/main" id="{97AB7C95-F9A3-AE6A-0B45-8078F9D9AF16}"/>
              </a:ext>
            </a:extLst>
          </p:cNvPr>
          <p:cNvSpPr txBox="1"/>
          <p:nvPr/>
        </p:nvSpPr>
        <p:spPr>
          <a:xfrm>
            <a:off x="1474839" y="5969654"/>
            <a:ext cx="1268296" cy="523220"/>
          </a:xfrm>
          <a:prstGeom prst="rect">
            <a:avLst/>
          </a:prstGeom>
          <a:noFill/>
        </p:spPr>
        <p:txBody>
          <a:bodyPr wrap="none" rtlCol="0">
            <a:spAutoFit/>
          </a:bodyPr>
          <a:lstStyle/>
          <a:p>
            <a:r>
              <a:rPr kumimoji="1" lang="en-US" altLang="ja-JP" sz="2800" b="1" dirty="0"/>
              <a:t>40</a:t>
            </a:r>
            <a:r>
              <a:rPr kumimoji="1" lang="ja-JP" altLang="en-US" sz="2800" b="1" dirty="0"/>
              <a:t>代～</a:t>
            </a:r>
          </a:p>
        </p:txBody>
      </p:sp>
      <p:pic>
        <p:nvPicPr>
          <p:cNvPr id="8" name="図 7">
            <a:extLst>
              <a:ext uri="{FF2B5EF4-FFF2-40B4-BE49-F238E27FC236}">
                <a16:creationId xmlns:a16="http://schemas.microsoft.com/office/drawing/2014/main" id="{1CBC17DC-B1A7-5EB6-BF31-D1EC2657518D}"/>
              </a:ext>
            </a:extLst>
          </p:cNvPr>
          <p:cNvPicPr>
            <a:picLocks noChangeAspect="1"/>
          </p:cNvPicPr>
          <p:nvPr/>
        </p:nvPicPr>
        <p:blipFill>
          <a:blip r:embed="rId2"/>
          <a:stretch>
            <a:fillRect/>
          </a:stretch>
        </p:blipFill>
        <p:spPr>
          <a:xfrm>
            <a:off x="816077" y="1424005"/>
            <a:ext cx="7770323" cy="4652330"/>
          </a:xfrm>
          <a:prstGeom prst="rect">
            <a:avLst/>
          </a:prstGeom>
        </p:spPr>
      </p:pic>
    </p:spTree>
    <p:extLst>
      <p:ext uri="{BB962C8B-B14F-4D97-AF65-F5344CB8AC3E}">
        <p14:creationId xmlns:p14="http://schemas.microsoft.com/office/powerpoint/2010/main" val="2102018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pPr algn="ctr"/>
            <a:r>
              <a:rPr kumimoji="1" lang="ja-JP" altLang="en-US" dirty="0">
                <a:latin typeface="ＭＳ Ｐゴシック" panose="020B0600070205080204" pitchFamily="50" charset="-128"/>
                <a:ea typeface="ＭＳ Ｐゴシック" panose="020B0600070205080204" pitchFamily="50" charset="-128"/>
              </a:rPr>
              <a:t>認知症</a:t>
            </a:r>
            <a:r>
              <a:rPr kumimoji="1" lang="ja-JP" altLang="en-US">
                <a:latin typeface="ＭＳ Ｐゴシック" panose="020B0600070205080204" pitchFamily="50" charset="-128"/>
                <a:ea typeface="ＭＳ Ｐゴシック" panose="020B0600070205080204" pitchFamily="50" charset="-128"/>
              </a:rPr>
              <a:t>の</a:t>
            </a:r>
            <a:r>
              <a:rPr kumimoji="1" lang="ja-JP" altLang="en-US" dirty="0">
                <a:latin typeface="ＭＳ Ｐゴシック" panose="020B0600070205080204" pitchFamily="50" charset="-128"/>
                <a:ea typeface="ＭＳ Ｐゴシック" panose="020B0600070205080204" pitchFamily="50" charset="-128"/>
              </a:rPr>
              <a:t>有病率</a:t>
            </a:r>
            <a:endParaRPr kumimoji="1" lang="ja-JP" altLang="en-US" sz="2000" dirty="0">
              <a:latin typeface="ＭＳ Ｐゴシック" panose="020B0600070205080204" pitchFamily="50" charset="-128"/>
              <a:ea typeface="ＭＳ Ｐゴシック" panose="020B0600070205080204" pitchFamily="50" charset="-128"/>
            </a:endParaRPr>
          </a:p>
        </p:txBody>
      </p:sp>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2385246435"/>
              </p:ext>
            </p:extLst>
          </p:nvPr>
        </p:nvGraphicFramePr>
        <p:xfrm>
          <a:off x="497942" y="1731569"/>
          <a:ext cx="8199202"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3" name="テキスト ボックス 2"/>
          <p:cNvSpPr txBox="1"/>
          <p:nvPr/>
        </p:nvSpPr>
        <p:spPr>
          <a:xfrm>
            <a:off x="7492276" y="5951485"/>
            <a:ext cx="646331" cy="369332"/>
          </a:xfrm>
          <a:prstGeom prst="rect">
            <a:avLst/>
          </a:prstGeom>
          <a:noFill/>
        </p:spPr>
        <p:txBody>
          <a:bodyPr wrap="none" rtlCol="0">
            <a:spAutoFit/>
          </a:bodyPr>
          <a:lstStyle/>
          <a:p>
            <a:r>
              <a:rPr kumimoji="1" lang="ja-JP" altLang="en-US" dirty="0">
                <a:latin typeface="ＭＳ Ｐゴシック" panose="020B0600070205080204" pitchFamily="50" charset="-128"/>
                <a:ea typeface="ＭＳ Ｐゴシック" panose="020B0600070205080204" pitchFamily="50" charset="-128"/>
              </a:rPr>
              <a:t>年齢</a:t>
            </a:r>
          </a:p>
        </p:txBody>
      </p:sp>
    </p:spTree>
    <p:extLst>
      <p:ext uri="{BB962C8B-B14F-4D97-AF65-F5344CB8AC3E}">
        <p14:creationId xmlns:p14="http://schemas.microsoft.com/office/powerpoint/2010/main" val="230538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5B10AA2-B166-7474-E208-4EEF46D3DC84}"/>
              </a:ext>
            </a:extLst>
          </p:cNvPr>
          <p:cNvSpPr>
            <a:spLocks noGrp="1"/>
          </p:cNvSpPr>
          <p:nvPr>
            <p:ph type="title"/>
          </p:nvPr>
        </p:nvSpPr>
        <p:spPr/>
        <p:txBody>
          <a:bodyPr/>
          <a:lstStyle/>
          <a:p>
            <a:pPr algn="ctr"/>
            <a:r>
              <a:rPr kumimoji="1" lang="ja-JP" altLang="en-US" dirty="0">
                <a:latin typeface="ＭＳ Ｐゴシック" panose="020B0600070205080204" pitchFamily="50" charset="-128"/>
                <a:ea typeface="ＭＳ Ｐゴシック" panose="020B0600070205080204" pitchFamily="50" charset="-128"/>
              </a:rPr>
              <a:t>若年性認知症の有病率</a:t>
            </a:r>
          </a:p>
        </p:txBody>
      </p:sp>
      <p:graphicFrame>
        <p:nvGraphicFramePr>
          <p:cNvPr id="7" name="グラフ 6">
            <a:extLst>
              <a:ext uri="{FF2B5EF4-FFF2-40B4-BE49-F238E27FC236}">
                <a16:creationId xmlns:a16="http://schemas.microsoft.com/office/drawing/2014/main" id="{B14044DA-ED9A-5674-D258-EE4605754799}"/>
              </a:ext>
            </a:extLst>
          </p:cNvPr>
          <p:cNvGraphicFramePr/>
          <p:nvPr/>
        </p:nvGraphicFramePr>
        <p:xfrm>
          <a:off x="628650" y="1527725"/>
          <a:ext cx="8080784" cy="5226159"/>
        </p:xfrm>
        <a:graphic>
          <a:graphicData uri="http://schemas.openxmlformats.org/drawingml/2006/chart">
            <c:chart xmlns:c="http://schemas.openxmlformats.org/drawingml/2006/chart" xmlns:r="http://schemas.openxmlformats.org/officeDocument/2006/relationships" r:id="rId2"/>
          </a:graphicData>
        </a:graphic>
      </p:graphicFrame>
      <p:sp>
        <p:nvSpPr>
          <p:cNvPr id="4" name="テキスト ボックス 3">
            <a:extLst>
              <a:ext uri="{FF2B5EF4-FFF2-40B4-BE49-F238E27FC236}">
                <a16:creationId xmlns:a16="http://schemas.microsoft.com/office/drawing/2014/main" id="{6ECF6363-FA07-48BC-EC26-AC1EA6FC9B21}"/>
              </a:ext>
            </a:extLst>
          </p:cNvPr>
          <p:cNvSpPr txBox="1"/>
          <p:nvPr/>
        </p:nvSpPr>
        <p:spPr>
          <a:xfrm>
            <a:off x="166985" y="1690689"/>
            <a:ext cx="461665" cy="3920151"/>
          </a:xfrm>
          <a:prstGeom prst="rect">
            <a:avLst/>
          </a:prstGeom>
          <a:noFill/>
        </p:spPr>
        <p:txBody>
          <a:bodyPr vert="wordArtVertRtl" wrap="square">
            <a:spAutoFit/>
          </a:bodyPr>
          <a:lstStyle/>
          <a:p>
            <a:pPr algn="ctr" fontAlgn="ctr"/>
            <a:r>
              <a:rPr lang="ja-JP" altLang="en-US" sz="1800" b="1" dirty="0">
                <a:effectLst/>
                <a:latin typeface="ＭＳ Ｐゴシック" panose="020B0600070205080204" pitchFamily="50" charset="-128"/>
                <a:ea typeface="ＭＳ Ｐゴシック" panose="020B0600070205080204" pitchFamily="50" charset="-128"/>
              </a:rPr>
              <a:t>人口</a:t>
            </a:r>
            <a:r>
              <a:rPr lang="en-US" altLang="ja-JP" sz="1800" b="1" dirty="0">
                <a:effectLst/>
                <a:latin typeface="ＭＳ Ｐゴシック" panose="020B0600070205080204" pitchFamily="50" charset="-128"/>
                <a:ea typeface="ＭＳ Ｐゴシック" panose="020B0600070205080204" pitchFamily="50" charset="-128"/>
              </a:rPr>
              <a:t>10</a:t>
            </a:r>
            <a:r>
              <a:rPr lang="ja-JP" altLang="en-US" sz="1800" b="1" dirty="0">
                <a:effectLst/>
                <a:latin typeface="ＭＳ Ｐゴシック" panose="020B0600070205080204" pitchFamily="50" charset="-128"/>
                <a:ea typeface="ＭＳ Ｐゴシック" panose="020B0600070205080204" pitchFamily="50" charset="-128"/>
              </a:rPr>
              <a:t>万人当たり有病率（人）</a:t>
            </a:r>
          </a:p>
        </p:txBody>
      </p:sp>
      <p:sp>
        <p:nvSpPr>
          <p:cNvPr id="6" name="テキスト ボックス 5">
            <a:extLst>
              <a:ext uri="{FF2B5EF4-FFF2-40B4-BE49-F238E27FC236}">
                <a16:creationId xmlns:a16="http://schemas.microsoft.com/office/drawing/2014/main" id="{72A19DCA-159D-2F5F-D0DB-9017BAA3D2C5}"/>
              </a:ext>
            </a:extLst>
          </p:cNvPr>
          <p:cNvSpPr txBox="1"/>
          <p:nvPr/>
        </p:nvSpPr>
        <p:spPr>
          <a:xfrm>
            <a:off x="1948476" y="1690689"/>
            <a:ext cx="4572000" cy="646331"/>
          </a:xfrm>
          <a:prstGeom prst="rect">
            <a:avLst/>
          </a:prstGeom>
          <a:noFill/>
        </p:spPr>
        <p:txBody>
          <a:bodyPr wrap="square">
            <a:spAutoFit/>
          </a:bodyPr>
          <a:lstStyle/>
          <a:p>
            <a:pPr algn="ctr"/>
            <a:r>
              <a:rPr lang="en-US" altLang="ja-JP" dirty="0">
                <a:latin typeface="ＭＳ Ｐゴシック" panose="020B0600070205080204" pitchFamily="50" charset="-128"/>
                <a:ea typeface="ＭＳ Ｐゴシック" panose="020B0600070205080204" pitchFamily="50" charset="-128"/>
              </a:rPr>
              <a:t>65</a:t>
            </a:r>
            <a:r>
              <a:rPr lang="ja-JP" altLang="en-US" dirty="0">
                <a:latin typeface="ＭＳ Ｐゴシック" panose="020B0600070205080204" pitchFamily="50" charset="-128"/>
                <a:ea typeface="ＭＳ Ｐゴシック" panose="020B0600070205080204" pitchFamily="50" charset="-128"/>
              </a:rPr>
              <a:t>歳未満で発症する若年性認知症</a:t>
            </a:r>
            <a:endParaRPr lang="en-US" altLang="ja-JP" dirty="0">
              <a:latin typeface="ＭＳ Ｐゴシック" panose="020B0600070205080204" pitchFamily="50" charset="-128"/>
              <a:ea typeface="ＭＳ Ｐゴシック" panose="020B0600070205080204" pitchFamily="50" charset="-128"/>
            </a:endParaRPr>
          </a:p>
          <a:p>
            <a:pPr algn="ctr"/>
            <a:r>
              <a:rPr lang="ja-JP" altLang="en-US" dirty="0">
                <a:latin typeface="ＭＳ Ｐゴシック" panose="020B0600070205080204" pitchFamily="50" charset="-128"/>
                <a:ea typeface="ＭＳ Ｐゴシック" panose="020B0600070205080204" pitchFamily="50" charset="-128"/>
              </a:rPr>
              <a:t> 全国で</a:t>
            </a:r>
            <a:r>
              <a:rPr lang="en-US" altLang="ja-JP" dirty="0">
                <a:latin typeface="ＭＳ Ｐゴシック" panose="020B0600070205080204" pitchFamily="50" charset="-128"/>
                <a:ea typeface="ＭＳ Ｐゴシック" panose="020B0600070205080204" pitchFamily="50" charset="-128"/>
              </a:rPr>
              <a:t>4</a:t>
            </a:r>
            <a:r>
              <a:rPr lang="ja-JP" altLang="en-US" dirty="0">
                <a:latin typeface="ＭＳ Ｐゴシック" panose="020B0600070205080204" pitchFamily="50" charset="-128"/>
                <a:ea typeface="ＭＳ Ｐゴシック" panose="020B0600070205080204" pitchFamily="50" charset="-128"/>
              </a:rPr>
              <a:t>万人</a:t>
            </a:r>
          </a:p>
        </p:txBody>
      </p:sp>
      <p:sp>
        <p:nvSpPr>
          <p:cNvPr id="3" name="テキスト ボックス 2">
            <a:extLst>
              <a:ext uri="{FF2B5EF4-FFF2-40B4-BE49-F238E27FC236}">
                <a16:creationId xmlns:a16="http://schemas.microsoft.com/office/drawing/2014/main" id="{E6B1590F-9510-E11E-EBCA-A85055CF23F3}"/>
              </a:ext>
            </a:extLst>
          </p:cNvPr>
          <p:cNvSpPr txBox="1"/>
          <p:nvPr/>
        </p:nvSpPr>
        <p:spPr>
          <a:xfrm>
            <a:off x="7869019" y="5934957"/>
            <a:ext cx="646331" cy="369332"/>
          </a:xfrm>
          <a:prstGeom prst="rect">
            <a:avLst/>
          </a:prstGeom>
          <a:noFill/>
        </p:spPr>
        <p:txBody>
          <a:bodyPr wrap="none" rtlCol="0">
            <a:spAutoFit/>
          </a:bodyPr>
          <a:lstStyle/>
          <a:p>
            <a:r>
              <a:rPr kumimoji="1" lang="ja-JP" altLang="en-US" dirty="0">
                <a:latin typeface="ＭＳ Ｐゴシック" panose="020B0600070205080204" pitchFamily="50" charset="-128"/>
                <a:ea typeface="ＭＳ Ｐゴシック" panose="020B0600070205080204" pitchFamily="50" charset="-128"/>
              </a:rPr>
              <a:t>年齢</a:t>
            </a:r>
          </a:p>
        </p:txBody>
      </p:sp>
    </p:spTree>
    <p:extLst>
      <p:ext uri="{BB962C8B-B14F-4D97-AF65-F5344CB8AC3E}">
        <p14:creationId xmlns:p14="http://schemas.microsoft.com/office/powerpoint/2010/main" val="1098744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236EB04-7FFD-E72B-6530-0AB82B7D9CE4}"/>
              </a:ext>
            </a:extLst>
          </p:cNvPr>
          <p:cNvSpPr>
            <a:spLocks noGrp="1"/>
          </p:cNvSpPr>
          <p:nvPr>
            <p:ph type="title"/>
          </p:nvPr>
        </p:nvSpPr>
        <p:spPr/>
        <p:txBody>
          <a:bodyPr>
            <a:normAutofit/>
          </a:bodyPr>
          <a:lstStyle/>
          <a:p>
            <a:pPr algn="ctr"/>
            <a:r>
              <a:rPr lang="ja-JP" altLang="en-US" sz="4000" dirty="0">
                <a:latin typeface="ＭＳ Ｐゴシック" panose="020B0600070205080204" pitchFamily="50" charset="-128"/>
                <a:ea typeface="ＭＳ Ｐゴシック" panose="020B0600070205080204" pitchFamily="50" charset="-128"/>
              </a:rPr>
              <a:t>軽度</a:t>
            </a:r>
            <a:r>
              <a:rPr kumimoji="1" lang="ja-JP" altLang="en-US" sz="4000" dirty="0">
                <a:latin typeface="ＭＳ Ｐゴシック" panose="020B0600070205080204" pitchFamily="50" charset="-128"/>
                <a:ea typeface="ＭＳ Ｐゴシック" panose="020B0600070205080204" pitchFamily="50" charset="-128"/>
              </a:rPr>
              <a:t>認知障害から重度認知症</a:t>
            </a:r>
            <a:r>
              <a:rPr lang="ja-JP" altLang="en-US" sz="4000" dirty="0">
                <a:latin typeface="ＭＳ Ｐゴシック" panose="020B0600070205080204" pitchFamily="50" charset="-128"/>
                <a:ea typeface="ＭＳ Ｐゴシック" panose="020B0600070205080204" pitchFamily="50" charset="-128"/>
              </a:rPr>
              <a:t>へ</a:t>
            </a:r>
            <a:endParaRPr kumimoji="1" lang="ja-JP" altLang="en-US" sz="4000" dirty="0">
              <a:latin typeface="ＭＳ Ｐゴシック" panose="020B0600070205080204" pitchFamily="50" charset="-128"/>
              <a:ea typeface="ＭＳ Ｐゴシック" panose="020B0600070205080204" pitchFamily="50" charset="-128"/>
            </a:endParaRPr>
          </a:p>
        </p:txBody>
      </p:sp>
      <p:sp>
        <p:nvSpPr>
          <p:cNvPr id="3" name="正方形/長方形 2">
            <a:extLst>
              <a:ext uri="{FF2B5EF4-FFF2-40B4-BE49-F238E27FC236}">
                <a16:creationId xmlns:a16="http://schemas.microsoft.com/office/drawing/2014/main" id="{44F20974-D2EE-D6CE-483A-2E484C2362F8}"/>
              </a:ext>
            </a:extLst>
          </p:cNvPr>
          <p:cNvSpPr/>
          <p:nvPr/>
        </p:nvSpPr>
        <p:spPr>
          <a:xfrm>
            <a:off x="422343" y="2679994"/>
            <a:ext cx="1158843" cy="175184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kumimoji="1" lang="ja-JP" altLang="en-US" b="1" dirty="0">
                <a:solidFill>
                  <a:schemeClr val="tx1"/>
                </a:solidFill>
              </a:rPr>
              <a:t>正常・老化</a:t>
            </a:r>
          </a:p>
        </p:txBody>
      </p:sp>
      <p:sp>
        <p:nvSpPr>
          <p:cNvPr id="4" name="矢印: 五方向 3">
            <a:extLst>
              <a:ext uri="{FF2B5EF4-FFF2-40B4-BE49-F238E27FC236}">
                <a16:creationId xmlns:a16="http://schemas.microsoft.com/office/drawing/2014/main" id="{3671A8CB-349F-F35E-9A24-122AA827B42A}"/>
              </a:ext>
            </a:extLst>
          </p:cNvPr>
          <p:cNvSpPr/>
          <p:nvPr/>
        </p:nvSpPr>
        <p:spPr>
          <a:xfrm>
            <a:off x="1856979" y="2279177"/>
            <a:ext cx="2103894" cy="2403080"/>
          </a:xfrm>
          <a:prstGeom prst="homePlate">
            <a:avLst>
              <a:gd name="adj" fmla="val 32357"/>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2800" b="1" dirty="0">
                <a:solidFill>
                  <a:schemeClr val="tx1"/>
                </a:solidFill>
              </a:rPr>
              <a:t>軽度</a:t>
            </a:r>
            <a:endParaRPr kumimoji="1" lang="en-US" altLang="ja-JP" sz="2800" b="1" dirty="0">
              <a:solidFill>
                <a:schemeClr val="tx1"/>
              </a:solidFill>
            </a:endParaRPr>
          </a:p>
          <a:p>
            <a:pPr algn="ctr"/>
            <a:r>
              <a:rPr kumimoji="1" lang="ja-JP" altLang="en-US" sz="2800" b="1" dirty="0">
                <a:solidFill>
                  <a:schemeClr val="tx1"/>
                </a:solidFill>
              </a:rPr>
              <a:t>認知障害</a:t>
            </a:r>
          </a:p>
        </p:txBody>
      </p:sp>
      <p:sp>
        <p:nvSpPr>
          <p:cNvPr id="6" name="矢印: 山形 5">
            <a:extLst>
              <a:ext uri="{FF2B5EF4-FFF2-40B4-BE49-F238E27FC236}">
                <a16:creationId xmlns:a16="http://schemas.microsoft.com/office/drawing/2014/main" id="{6D857D8D-ED32-5120-321B-7638B91337E9}"/>
              </a:ext>
            </a:extLst>
          </p:cNvPr>
          <p:cNvSpPr/>
          <p:nvPr/>
        </p:nvSpPr>
        <p:spPr>
          <a:xfrm>
            <a:off x="3603969" y="2679994"/>
            <a:ext cx="2205262" cy="1751849"/>
          </a:xfrm>
          <a:prstGeom prst="chevron">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72000" tIns="72000" bIns="0" rtlCol="0" anchor="ctr"/>
          <a:lstStyle/>
          <a:p>
            <a:pPr algn="ctr"/>
            <a:r>
              <a:rPr kumimoji="1" lang="ja-JP" altLang="en-US" sz="1800" b="1">
                <a:solidFill>
                  <a:schemeClr val="tx1"/>
                </a:solidFill>
                <a:latin typeface="ＭＳ Ｐゴシック" panose="020B0600070205080204" pitchFamily="50" charset="-128"/>
                <a:ea typeface="ＭＳ Ｐゴシック" panose="020B0600070205080204" pitchFamily="50" charset="-128"/>
              </a:rPr>
              <a:t>初期認知症</a:t>
            </a:r>
            <a:endParaRPr kumimoji="1" lang="en-US" altLang="ja-JP" sz="1800" b="1">
              <a:solidFill>
                <a:schemeClr val="tx1"/>
              </a:solidFill>
            </a:endParaRPr>
          </a:p>
        </p:txBody>
      </p:sp>
      <p:sp>
        <p:nvSpPr>
          <p:cNvPr id="7" name="矢印: 山形 6">
            <a:extLst>
              <a:ext uri="{FF2B5EF4-FFF2-40B4-BE49-F238E27FC236}">
                <a16:creationId xmlns:a16="http://schemas.microsoft.com/office/drawing/2014/main" id="{6DFD1224-3831-8EF8-1355-7F03C89D53A1}"/>
              </a:ext>
            </a:extLst>
          </p:cNvPr>
          <p:cNvSpPr/>
          <p:nvPr/>
        </p:nvSpPr>
        <p:spPr>
          <a:xfrm>
            <a:off x="5024491" y="2679994"/>
            <a:ext cx="2205262" cy="1751849"/>
          </a:xfrm>
          <a:prstGeom prst="chevron">
            <a:avLst/>
          </a:prstGeom>
          <a:solidFill>
            <a:srgbClr val="E6AF00"/>
          </a:solidFill>
        </p:spPr>
        <p:style>
          <a:lnRef idx="2">
            <a:schemeClr val="accent1">
              <a:shade val="15000"/>
            </a:schemeClr>
          </a:lnRef>
          <a:fillRef idx="1">
            <a:schemeClr val="accent1"/>
          </a:fillRef>
          <a:effectRef idx="0">
            <a:schemeClr val="accent1"/>
          </a:effectRef>
          <a:fontRef idx="minor">
            <a:schemeClr val="lt1"/>
          </a:fontRef>
        </p:style>
        <p:txBody>
          <a:bodyPr lIns="72000" tIns="72000" bIns="0" rtlCol="0" anchor="ctr"/>
          <a:lstStyle/>
          <a:p>
            <a:pPr algn="ctr"/>
            <a:r>
              <a:rPr kumimoji="1" lang="ja-JP" altLang="en-US" sz="1800" b="1">
                <a:solidFill>
                  <a:schemeClr val="tx1"/>
                </a:solidFill>
                <a:latin typeface="ＭＳ Ｐゴシック" panose="020B0600070205080204" pitchFamily="50" charset="-128"/>
                <a:ea typeface="ＭＳ Ｐゴシック" panose="020B0600070205080204" pitchFamily="50" charset="-128"/>
              </a:rPr>
              <a:t>中期認知症</a:t>
            </a:r>
          </a:p>
        </p:txBody>
      </p:sp>
      <p:sp>
        <p:nvSpPr>
          <p:cNvPr id="8" name="矢印: 山形 7">
            <a:extLst>
              <a:ext uri="{FF2B5EF4-FFF2-40B4-BE49-F238E27FC236}">
                <a16:creationId xmlns:a16="http://schemas.microsoft.com/office/drawing/2014/main" id="{B939491B-7E04-A542-E391-FD0A831F38AA}"/>
              </a:ext>
            </a:extLst>
          </p:cNvPr>
          <p:cNvSpPr/>
          <p:nvPr/>
        </p:nvSpPr>
        <p:spPr>
          <a:xfrm>
            <a:off x="6445012" y="2679993"/>
            <a:ext cx="2205262" cy="1751849"/>
          </a:xfrm>
          <a:prstGeom prst="chevron">
            <a:avLst/>
          </a:prstGeom>
          <a:solidFill>
            <a:srgbClr val="EE661A"/>
          </a:solidFill>
        </p:spPr>
        <p:style>
          <a:lnRef idx="2">
            <a:schemeClr val="accent1">
              <a:shade val="15000"/>
            </a:schemeClr>
          </a:lnRef>
          <a:fillRef idx="1">
            <a:schemeClr val="accent1"/>
          </a:fillRef>
          <a:effectRef idx="0">
            <a:schemeClr val="accent1"/>
          </a:effectRef>
          <a:fontRef idx="minor">
            <a:schemeClr val="lt1"/>
          </a:fontRef>
        </p:style>
        <p:txBody>
          <a:bodyPr lIns="72000" tIns="72000" bIns="0" rtlCol="0" anchor="ctr"/>
          <a:lstStyle/>
          <a:p>
            <a:pPr algn="ctr"/>
            <a:r>
              <a:rPr kumimoji="1" lang="ja-JP" altLang="en-US" sz="1800" b="1">
                <a:solidFill>
                  <a:schemeClr val="tx1"/>
                </a:solidFill>
                <a:latin typeface="ＭＳ Ｐゴシック" panose="020B0600070205080204" pitchFamily="50" charset="-128"/>
                <a:ea typeface="ＭＳ Ｐゴシック" panose="020B0600070205080204" pitchFamily="50" charset="-128"/>
              </a:rPr>
              <a:t>重度認知症</a:t>
            </a:r>
          </a:p>
        </p:txBody>
      </p:sp>
      <p:sp>
        <p:nvSpPr>
          <p:cNvPr id="9" name="矢印: 上 8">
            <a:extLst>
              <a:ext uri="{FF2B5EF4-FFF2-40B4-BE49-F238E27FC236}">
                <a16:creationId xmlns:a16="http://schemas.microsoft.com/office/drawing/2014/main" id="{6CC74347-8D2F-A99F-5988-A542504DE493}"/>
              </a:ext>
            </a:extLst>
          </p:cNvPr>
          <p:cNvSpPr/>
          <p:nvPr/>
        </p:nvSpPr>
        <p:spPr>
          <a:xfrm>
            <a:off x="4159141" y="4563114"/>
            <a:ext cx="1755254" cy="715223"/>
          </a:xfrm>
          <a:custGeom>
            <a:avLst/>
            <a:gdLst>
              <a:gd name="csX0" fmla="*/ 0 w 1755254"/>
              <a:gd name="csY0" fmla="*/ 357612 h 715223"/>
              <a:gd name="csX1" fmla="*/ 430037 w 1755254"/>
              <a:gd name="csY1" fmla="*/ 182382 h 715223"/>
              <a:gd name="csX2" fmla="*/ 877627 w 1755254"/>
              <a:gd name="csY2" fmla="*/ 0 h 715223"/>
              <a:gd name="csX3" fmla="*/ 1333993 w 1755254"/>
              <a:gd name="csY3" fmla="*/ 185958 h 715223"/>
              <a:gd name="csX4" fmla="*/ 1755254 w 1755254"/>
              <a:gd name="csY4" fmla="*/ 357612 h 715223"/>
              <a:gd name="csX5" fmla="*/ 1316441 w 1755254"/>
              <a:gd name="csY5" fmla="*/ 357612 h 715223"/>
              <a:gd name="csX6" fmla="*/ 1316441 w 1755254"/>
              <a:gd name="csY6" fmla="*/ 715223 h 715223"/>
              <a:gd name="csX7" fmla="*/ 860075 w 1755254"/>
              <a:gd name="csY7" fmla="*/ 715223 h 715223"/>
              <a:gd name="csX8" fmla="*/ 438814 w 1755254"/>
              <a:gd name="csY8" fmla="*/ 715223 h 715223"/>
              <a:gd name="csX9" fmla="*/ 438814 w 1755254"/>
              <a:gd name="csY9" fmla="*/ 357612 h 715223"/>
              <a:gd name="csX10" fmla="*/ 0 w 1755254"/>
              <a:gd name="csY10" fmla="*/ 357612 h 7152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755254" h="715223" extrusionOk="0">
                <a:moveTo>
                  <a:pt x="0" y="357612"/>
                </a:moveTo>
                <a:cubicBezTo>
                  <a:pt x="164617" y="312720"/>
                  <a:pt x="307890" y="217581"/>
                  <a:pt x="430037" y="182382"/>
                </a:cubicBezTo>
                <a:cubicBezTo>
                  <a:pt x="552184" y="147183"/>
                  <a:pt x="700800" y="93629"/>
                  <a:pt x="877627" y="0"/>
                </a:cubicBezTo>
                <a:cubicBezTo>
                  <a:pt x="1082962" y="81552"/>
                  <a:pt x="1213908" y="124783"/>
                  <a:pt x="1333993" y="185958"/>
                </a:cubicBezTo>
                <a:cubicBezTo>
                  <a:pt x="1454078" y="247133"/>
                  <a:pt x="1650647" y="301766"/>
                  <a:pt x="1755254" y="357612"/>
                </a:cubicBezTo>
                <a:cubicBezTo>
                  <a:pt x="1649041" y="339668"/>
                  <a:pt x="1499943" y="352662"/>
                  <a:pt x="1316441" y="357612"/>
                </a:cubicBezTo>
                <a:cubicBezTo>
                  <a:pt x="1306980" y="490927"/>
                  <a:pt x="1319157" y="568065"/>
                  <a:pt x="1316441" y="715223"/>
                </a:cubicBezTo>
                <a:cubicBezTo>
                  <a:pt x="1118589" y="704092"/>
                  <a:pt x="1041033" y="705633"/>
                  <a:pt x="860075" y="715223"/>
                </a:cubicBezTo>
                <a:cubicBezTo>
                  <a:pt x="679117" y="724813"/>
                  <a:pt x="598140" y="712548"/>
                  <a:pt x="438814" y="715223"/>
                </a:cubicBezTo>
                <a:cubicBezTo>
                  <a:pt x="443469" y="641425"/>
                  <a:pt x="446014" y="527176"/>
                  <a:pt x="438814" y="357612"/>
                </a:cubicBezTo>
                <a:cubicBezTo>
                  <a:pt x="262811" y="379545"/>
                  <a:pt x="159384" y="338731"/>
                  <a:pt x="0" y="357612"/>
                </a:cubicBezTo>
                <a:close/>
              </a:path>
            </a:pathLst>
          </a:custGeom>
          <a:noFill/>
          <a:ln w="34925">
            <a:solidFill>
              <a:srgbClr val="FFC000"/>
            </a:solidFill>
            <a:extLst>
              <a:ext uri="{C807C97D-BFC1-408E-A445-0C87EB9F89A2}">
                <ask:lineSketchStyleProps xmlns:ask="http://schemas.microsoft.com/office/drawing/2018/sketchyshapes" sd="1219033472">
                  <a:prstGeom prst="upArrow">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ln w="22225">
                <a:solidFill>
                  <a:schemeClr val="accent2"/>
                </a:solidFill>
                <a:prstDash val="solid"/>
              </a:ln>
              <a:solidFill>
                <a:schemeClr val="accent2">
                  <a:lumMod val="40000"/>
                  <a:lumOff val="60000"/>
                </a:schemeClr>
              </a:solidFill>
            </a:endParaRPr>
          </a:p>
        </p:txBody>
      </p:sp>
      <p:sp>
        <p:nvSpPr>
          <p:cNvPr id="10" name="テキスト ボックス 9">
            <a:extLst>
              <a:ext uri="{FF2B5EF4-FFF2-40B4-BE49-F238E27FC236}">
                <a16:creationId xmlns:a16="http://schemas.microsoft.com/office/drawing/2014/main" id="{56986250-C8D2-637F-163D-BB7FACCAB891}"/>
              </a:ext>
            </a:extLst>
          </p:cNvPr>
          <p:cNvSpPr txBox="1"/>
          <p:nvPr/>
        </p:nvSpPr>
        <p:spPr>
          <a:xfrm>
            <a:off x="4711439" y="5300171"/>
            <a:ext cx="2852063" cy="584775"/>
          </a:xfrm>
          <a:prstGeom prst="rect">
            <a:avLst/>
          </a:prstGeom>
          <a:noFill/>
        </p:spPr>
        <p:txBody>
          <a:bodyPr wrap="none" rtlCol="0">
            <a:spAutoFit/>
          </a:bodyPr>
          <a:lstStyle/>
          <a:p>
            <a:pPr algn="ctr"/>
            <a:r>
              <a:rPr kumimoji="1" lang="ja-JP" altLang="en-US" sz="1600" b="1">
                <a:latin typeface="ＭＳ Ｐゴシック" panose="020B0600070205080204" pitchFamily="50" charset="-128"/>
                <a:ea typeface="ＭＳ Ｐゴシック" panose="020B0600070205080204" pitchFamily="50" charset="-128"/>
              </a:rPr>
              <a:t>多くの人は</a:t>
            </a:r>
            <a:endParaRPr kumimoji="1" lang="en-US" altLang="ja-JP" sz="1600" b="1" dirty="0"/>
          </a:p>
          <a:p>
            <a:pPr algn="ctr"/>
            <a:r>
              <a:rPr kumimoji="1" lang="ja-JP" altLang="en-US" sz="1600" b="1">
                <a:latin typeface="ＭＳ Ｐゴシック" panose="020B0600070205080204" pitchFamily="50" charset="-128"/>
                <a:ea typeface="ＭＳ Ｐゴシック" panose="020B0600070205080204" pitchFamily="50" charset="-128"/>
              </a:rPr>
              <a:t>初期～中期で診断されている</a:t>
            </a:r>
          </a:p>
        </p:txBody>
      </p:sp>
      <p:sp>
        <p:nvSpPr>
          <p:cNvPr id="11" name="矢印: U ターン 10">
            <a:extLst>
              <a:ext uri="{FF2B5EF4-FFF2-40B4-BE49-F238E27FC236}">
                <a16:creationId xmlns:a16="http://schemas.microsoft.com/office/drawing/2014/main" id="{CB355FBA-21C6-2973-18CB-E9CFB739C8E6}"/>
              </a:ext>
            </a:extLst>
          </p:cNvPr>
          <p:cNvSpPr/>
          <p:nvPr/>
        </p:nvSpPr>
        <p:spPr>
          <a:xfrm flipV="1">
            <a:off x="2670772" y="4739805"/>
            <a:ext cx="1454919" cy="461665"/>
          </a:xfrm>
          <a:custGeom>
            <a:avLst/>
            <a:gdLst>
              <a:gd name="csX0" fmla="*/ 0 w 1454919"/>
              <a:gd name="csY0" fmla="*/ 461665 h 461665"/>
              <a:gd name="csX1" fmla="*/ 0 w 1454919"/>
              <a:gd name="csY1" fmla="*/ 201978 h 461665"/>
              <a:gd name="csX2" fmla="*/ 201978 w 1454919"/>
              <a:gd name="csY2" fmla="*/ 0 h 461665"/>
              <a:gd name="csX3" fmla="*/ 1192802 w 1454919"/>
              <a:gd name="csY3" fmla="*/ 0 h 461665"/>
              <a:gd name="csX4" fmla="*/ 1394780 w 1454919"/>
              <a:gd name="csY4" fmla="*/ 201978 h 461665"/>
              <a:gd name="csX5" fmla="*/ 1394780 w 1454919"/>
              <a:gd name="csY5" fmla="*/ 352093 h 461665"/>
              <a:gd name="csX6" fmla="*/ 1454919 w 1454919"/>
              <a:gd name="csY6" fmla="*/ 352093 h 461665"/>
              <a:gd name="csX7" fmla="*/ 1339503 w 1454919"/>
              <a:gd name="csY7" fmla="*/ 461665 h 461665"/>
              <a:gd name="csX8" fmla="*/ 1224087 w 1454919"/>
              <a:gd name="csY8" fmla="*/ 352093 h 461665"/>
              <a:gd name="csX9" fmla="*/ 1284225 w 1454919"/>
              <a:gd name="csY9" fmla="*/ 352093 h 461665"/>
              <a:gd name="csX10" fmla="*/ 1284225 w 1454919"/>
              <a:gd name="csY10" fmla="*/ 201978 h 461665"/>
              <a:gd name="csX11" fmla="*/ 1192801 w 1454919"/>
              <a:gd name="csY11" fmla="*/ 110554 h 461665"/>
              <a:gd name="csX12" fmla="*/ 201978 w 1454919"/>
              <a:gd name="csY12" fmla="*/ 110555 h 461665"/>
              <a:gd name="csX13" fmla="*/ 110554 w 1454919"/>
              <a:gd name="csY13" fmla="*/ 201979 h 461665"/>
              <a:gd name="csX14" fmla="*/ 110555 w 1454919"/>
              <a:gd name="csY14" fmla="*/ 461665 h 461665"/>
              <a:gd name="csX15" fmla="*/ 0 w 1454919"/>
              <a:gd name="csY15" fmla="*/ 461665 h 4616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454919" h="461665" extrusionOk="0">
                <a:moveTo>
                  <a:pt x="0" y="461665"/>
                </a:moveTo>
                <a:cubicBezTo>
                  <a:pt x="-22185" y="348129"/>
                  <a:pt x="-22627" y="235901"/>
                  <a:pt x="0" y="201978"/>
                </a:cubicBezTo>
                <a:cubicBezTo>
                  <a:pt x="8300" y="87892"/>
                  <a:pt x="88045" y="-5532"/>
                  <a:pt x="201978" y="0"/>
                </a:cubicBezTo>
                <a:cubicBezTo>
                  <a:pt x="429828" y="11056"/>
                  <a:pt x="963860" y="49996"/>
                  <a:pt x="1192802" y="0"/>
                </a:cubicBezTo>
                <a:cubicBezTo>
                  <a:pt x="1308493" y="919"/>
                  <a:pt x="1391837" y="80461"/>
                  <a:pt x="1394780" y="201978"/>
                </a:cubicBezTo>
                <a:cubicBezTo>
                  <a:pt x="1395419" y="275669"/>
                  <a:pt x="1382964" y="278096"/>
                  <a:pt x="1394780" y="352093"/>
                </a:cubicBezTo>
                <a:cubicBezTo>
                  <a:pt x="1413726" y="353604"/>
                  <a:pt x="1427337" y="349949"/>
                  <a:pt x="1454919" y="352093"/>
                </a:cubicBezTo>
                <a:cubicBezTo>
                  <a:pt x="1429448" y="391628"/>
                  <a:pt x="1385480" y="422243"/>
                  <a:pt x="1339503" y="461665"/>
                </a:cubicBezTo>
                <a:cubicBezTo>
                  <a:pt x="1316914" y="458116"/>
                  <a:pt x="1285453" y="400510"/>
                  <a:pt x="1224087" y="352093"/>
                </a:cubicBezTo>
                <a:cubicBezTo>
                  <a:pt x="1234048" y="355557"/>
                  <a:pt x="1262071" y="350954"/>
                  <a:pt x="1284225" y="352093"/>
                </a:cubicBezTo>
                <a:cubicBezTo>
                  <a:pt x="1278666" y="324653"/>
                  <a:pt x="1277341" y="237075"/>
                  <a:pt x="1284225" y="201978"/>
                </a:cubicBezTo>
                <a:cubicBezTo>
                  <a:pt x="1283429" y="150984"/>
                  <a:pt x="1237952" y="105805"/>
                  <a:pt x="1192801" y="110554"/>
                </a:cubicBezTo>
                <a:cubicBezTo>
                  <a:pt x="826414" y="45544"/>
                  <a:pt x="574606" y="158610"/>
                  <a:pt x="201978" y="110555"/>
                </a:cubicBezTo>
                <a:cubicBezTo>
                  <a:pt x="152785" y="110554"/>
                  <a:pt x="112167" y="151088"/>
                  <a:pt x="110554" y="201979"/>
                </a:cubicBezTo>
                <a:cubicBezTo>
                  <a:pt x="111444" y="278101"/>
                  <a:pt x="111044" y="373359"/>
                  <a:pt x="110555" y="461665"/>
                </a:cubicBezTo>
                <a:cubicBezTo>
                  <a:pt x="63386" y="454619"/>
                  <a:pt x="49563" y="456833"/>
                  <a:pt x="0" y="461665"/>
                </a:cubicBezTo>
                <a:close/>
              </a:path>
            </a:pathLst>
          </a:custGeom>
          <a:noFill/>
          <a:ln w="38100">
            <a:solidFill>
              <a:schemeClr val="accent6">
                <a:lumMod val="75000"/>
              </a:schemeClr>
            </a:solidFill>
            <a:extLst>
              <a:ext uri="{C807C97D-BFC1-408E-A445-0C87EB9F89A2}">
                <ask:lineSketchStyleProps xmlns:ask="http://schemas.microsoft.com/office/drawing/2018/sketchyshapes" sd="4020231731">
                  <a:prstGeom prst="uturnArrow">
                    <a:avLst>
                      <a:gd name="adj1" fmla="val 23947"/>
                      <a:gd name="adj2" fmla="val 25000"/>
                      <a:gd name="adj3" fmla="val 23734"/>
                      <a:gd name="adj4" fmla="val 43750"/>
                      <a:gd name="adj5" fmla="val 100000"/>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2" name="矢印: U ターン 11">
            <a:extLst>
              <a:ext uri="{FF2B5EF4-FFF2-40B4-BE49-F238E27FC236}">
                <a16:creationId xmlns:a16="http://schemas.microsoft.com/office/drawing/2014/main" id="{6E301B7B-AF47-30E1-F439-A0A7E1199666}"/>
              </a:ext>
            </a:extLst>
          </p:cNvPr>
          <p:cNvSpPr/>
          <p:nvPr/>
        </p:nvSpPr>
        <p:spPr>
          <a:xfrm flipH="1" flipV="1">
            <a:off x="1116807" y="4723038"/>
            <a:ext cx="928757" cy="537759"/>
          </a:xfrm>
          <a:custGeom>
            <a:avLst/>
            <a:gdLst>
              <a:gd name="csX0" fmla="*/ 0 w 928757"/>
              <a:gd name="csY0" fmla="*/ 537759 h 537759"/>
              <a:gd name="csX1" fmla="*/ 0 w 928757"/>
              <a:gd name="csY1" fmla="*/ 235270 h 537759"/>
              <a:gd name="csX2" fmla="*/ 235270 w 928757"/>
              <a:gd name="csY2" fmla="*/ 0 h 537759"/>
              <a:gd name="csX3" fmla="*/ 623436 w 928757"/>
              <a:gd name="csY3" fmla="*/ 0 h 537759"/>
              <a:gd name="csX4" fmla="*/ 858706 w 928757"/>
              <a:gd name="csY4" fmla="*/ 235270 h 537759"/>
              <a:gd name="csX5" fmla="*/ 858706 w 928757"/>
              <a:gd name="csY5" fmla="*/ 410127 h 537759"/>
              <a:gd name="csX6" fmla="*/ 928757 w 928757"/>
              <a:gd name="csY6" fmla="*/ 410127 h 537759"/>
              <a:gd name="csX7" fmla="*/ 794317 w 928757"/>
              <a:gd name="csY7" fmla="*/ 537759 h 537759"/>
              <a:gd name="csX8" fmla="*/ 659878 w 928757"/>
              <a:gd name="csY8" fmla="*/ 410127 h 537759"/>
              <a:gd name="csX9" fmla="*/ 729929 w 928757"/>
              <a:gd name="csY9" fmla="*/ 410127 h 537759"/>
              <a:gd name="csX10" fmla="*/ 729929 w 928757"/>
              <a:gd name="csY10" fmla="*/ 235270 h 537759"/>
              <a:gd name="csX11" fmla="*/ 623437 w 928757"/>
              <a:gd name="csY11" fmla="*/ 128778 h 537759"/>
              <a:gd name="csX12" fmla="*/ 235270 w 928757"/>
              <a:gd name="csY12" fmla="*/ 128777 h 537759"/>
              <a:gd name="csX13" fmla="*/ 128778 w 928757"/>
              <a:gd name="csY13" fmla="*/ 235269 h 537759"/>
              <a:gd name="csX14" fmla="*/ 128777 w 928757"/>
              <a:gd name="csY14" fmla="*/ 537759 h 537759"/>
              <a:gd name="csX15" fmla="*/ 0 w 928757"/>
              <a:gd name="csY15" fmla="*/ 537759 h 5377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28757" h="537759" extrusionOk="0">
                <a:moveTo>
                  <a:pt x="0" y="537759"/>
                </a:moveTo>
                <a:cubicBezTo>
                  <a:pt x="-11120" y="399695"/>
                  <a:pt x="-6201" y="304639"/>
                  <a:pt x="0" y="235270"/>
                </a:cubicBezTo>
                <a:cubicBezTo>
                  <a:pt x="21234" y="98843"/>
                  <a:pt x="95678" y="-22411"/>
                  <a:pt x="235270" y="0"/>
                </a:cubicBezTo>
                <a:cubicBezTo>
                  <a:pt x="276981" y="29911"/>
                  <a:pt x="476108" y="-28582"/>
                  <a:pt x="623436" y="0"/>
                </a:cubicBezTo>
                <a:cubicBezTo>
                  <a:pt x="770931" y="3895"/>
                  <a:pt x="857114" y="99942"/>
                  <a:pt x="858706" y="235270"/>
                </a:cubicBezTo>
                <a:cubicBezTo>
                  <a:pt x="865163" y="304394"/>
                  <a:pt x="867652" y="392255"/>
                  <a:pt x="858706" y="410127"/>
                </a:cubicBezTo>
                <a:cubicBezTo>
                  <a:pt x="884092" y="406823"/>
                  <a:pt x="903596" y="413243"/>
                  <a:pt x="928757" y="410127"/>
                </a:cubicBezTo>
                <a:cubicBezTo>
                  <a:pt x="886833" y="427157"/>
                  <a:pt x="822705" y="492125"/>
                  <a:pt x="794317" y="537759"/>
                </a:cubicBezTo>
                <a:cubicBezTo>
                  <a:pt x="765724" y="522784"/>
                  <a:pt x="665822" y="434754"/>
                  <a:pt x="659878" y="410127"/>
                </a:cubicBezTo>
                <a:cubicBezTo>
                  <a:pt x="690436" y="404170"/>
                  <a:pt x="697952" y="408154"/>
                  <a:pt x="729929" y="410127"/>
                </a:cubicBezTo>
                <a:cubicBezTo>
                  <a:pt x="721496" y="343690"/>
                  <a:pt x="719829" y="261002"/>
                  <a:pt x="729929" y="235270"/>
                </a:cubicBezTo>
                <a:cubicBezTo>
                  <a:pt x="729154" y="175967"/>
                  <a:pt x="678530" y="125469"/>
                  <a:pt x="623437" y="128778"/>
                </a:cubicBezTo>
                <a:cubicBezTo>
                  <a:pt x="458714" y="152684"/>
                  <a:pt x="320585" y="137392"/>
                  <a:pt x="235270" y="128777"/>
                </a:cubicBezTo>
                <a:cubicBezTo>
                  <a:pt x="186629" y="128766"/>
                  <a:pt x="138173" y="174134"/>
                  <a:pt x="128778" y="235269"/>
                </a:cubicBezTo>
                <a:cubicBezTo>
                  <a:pt x="130282" y="318451"/>
                  <a:pt x="131558" y="427003"/>
                  <a:pt x="128777" y="537759"/>
                </a:cubicBezTo>
                <a:cubicBezTo>
                  <a:pt x="100415" y="526652"/>
                  <a:pt x="42378" y="528925"/>
                  <a:pt x="0" y="537759"/>
                </a:cubicBezTo>
                <a:close/>
              </a:path>
            </a:pathLst>
          </a:custGeom>
          <a:noFill/>
          <a:ln w="38100">
            <a:solidFill>
              <a:schemeClr val="accent2">
                <a:lumMod val="60000"/>
                <a:lumOff val="40000"/>
              </a:schemeClr>
            </a:solidFill>
            <a:extLst>
              <a:ext uri="{C807C97D-BFC1-408E-A445-0C87EB9F89A2}">
                <ask:lineSketchStyleProps xmlns:ask="http://schemas.microsoft.com/office/drawing/2018/sketchyshapes" sd="4020231731">
                  <a:prstGeom prst="uturnArrow">
                    <a:avLst>
                      <a:gd name="adj1" fmla="val 23947"/>
                      <a:gd name="adj2" fmla="val 25000"/>
                      <a:gd name="adj3" fmla="val 23734"/>
                      <a:gd name="adj4" fmla="val 43750"/>
                      <a:gd name="adj5" fmla="val 100000"/>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3" name="テキスト ボックス 12">
            <a:extLst>
              <a:ext uri="{FF2B5EF4-FFF2-40B4-BE49-F238E27FC236}">
                <a16:creationId xmlns:a16="http://schemas.microsoft.com/office/drawing/2014/main" id="{5D474485-C122-AECD-4BB7-86C8B091F4A8}"/>
              </a:ext>
            </a:extLst>
          </p:cNvPr>
          <p:cNvSpPr txBox="1"/>
          <p:nvPr/>
        </p:nvSpPr>
        <p:spPr>
          <a:xfrm>
            <a:off x="2810695" y="5300171"/>
            <a:ext cx="1435008" cy="584775"/>
          </a:xfrm>
          <a:prstGeom prst="rect">
            <a:avLst/>
          </a:prstGeom>
          <a:noFill/>
        </p:spPr>
        <p:txBody>
          <a:bodyPr wrap="none" rtlCol="0">
            <a:spAutoFit/>
          </a:bodyPr>
          <a:lstStyle/>
          <a:p>
            <a:pPr algn="ctr"/>
            <a:r>
              <a:rPr kumimoji="1" lang="ja-JP" altLang="en-US" sz="1600" b="1">
                <a:latin typeface="ＭＳ Ｐゴシック" panose="020B0600070205080204" pitchFamily="50" charset="-128"/>
                <a:ea typeface="ＭＳ Ｐゴシック" panose="020B0600070205080204" pitchFamily="50" charset="-128"/>
              </a:rPr>
              <a:t>移行率は</a:t>
            </a:r>
            <a:endParaRPr kumimoji="1" lang="en-US" altLang="ja-JP" sz="1600" b="1"/>
          </a:p>
          <a:p>
            <a:pPr algn="ctr"/>
            <a:r>
              <a:rPr kumimoji="1" lang="ja-JP" altLang="en-US" sz="1600" b="1">
                <a:latin typeface="ＭＳ Ｐゴシック" panose="020B0600070205080204" pitchFamily="50" charset="-128"/>
                <a:ea typeface="ＭＳ Ｐゴシック" panose="020B0600070205080204" pitchFamily="50" charset="-128"/>
              </a:rPr>
              <a:t>年間５～１５％</a:t>
            </a:r>
          </a:p>
        </p:txBody>
      </p:sp>
      <p:sp>
        <p:nvSpPr>
          <p:cNvPr id="14" name="テキスト ボックス 13">
            <a:extLst>
              <a:ext uri="{FF2B5EF4-FFF2-40B4-BE49-F238E27FC236}">
                <a16:creationId xmlns:a16="http://schemas.microsoft.com/office/drawing/2014/main" id="{C4257964-9DFA-C975-B933-EB3C7BF29D5C}"/>
              </a:ext>
            </a:extLst>
          </p:cNvPr>
          <p:cNvSpPr txBox="1"/>
          <p:nvPr/>
        </p:nvSpPr>
        <p:spPr>
          <a:xfrm>
            <a:off x="914721" y="5300171"/>
            <a:ext cx="1576072" cy="584775"/>
          </a:xfrm>
          <a:prstGeom prst="rect">
            <a:avLst/>
          </a:prstGeom>
          <a:noFill/>
        </p:spPr>
        <p:txBody>
          <a:bodyPr wrap="none" rtlCol="0">
            <a:spAutoFit/>
          </a:bodyPr>
          <a:lstStyle/>
          <a:p>
            <a:pPr algn="ctr"/>
            <a:r>
              <a:rPr kumimoji="1" lang="ja-JP" altLang="en-US" sz="1600" b="1">
                <a:latin typeface="ＭＳ Ｐゴシック" panose="020B0600070205080204" pitchFamily="50" charset="-128"/>
                <a:ea typeface="ＭＳ Ｐゴシック" panose="020B0600070205080204" pitchFamily="50" charset="-128"/>
              </a:rPr>
              <a:t>回復率は</a:t>
            </a:r>
            <a:endParaRPr kumimoji="1" lang="en-US" altLang="ja-JP" sz="1600" b="1"/>
          </a:p>
          <a:p>
            <a:pPr algn="ctr"/>
            <a:r>
              <a:rPr kumimoji="1" lang="ja-JP" altLang="en-US" sz="1600" b="1">
                <a:latin typeface="ＭＳ Ｐゴシック" panose="020B0600070205080204" pitchFamily="50" charset="-128"/>
                <a:ea typeface="ＭＳ Ｐゴシック" panose="020B0600070205080204" pitchFamily="50" charset="-128"/>
              </a:rPr>
              <a:t>年間１６～４１％</a:t>
            </a:r>
          </a:p>
        </p:txBody>
      </p:sp>
      <p:sp>
        <p:nvSpPr>
          <p:cNvPr id="15" name="左大かっこ 14">
            <a:extLst>
              <a:ext uri="{FF2B5EF4-FFF2-40B4-BE49-F238E27FC236}">
                <a16:creationId xmlns:a16="http://schemas.microsoft.com/office/drawing/2014/main" id="{6D6C6B86-0421-5EEE-53E8-46796A4B5BA1}"/>
              </a:ext>
            </a:extLst>
          </p:cNvPr>
          <p:cNvSpPr/>
          <p:nvPr/>
        </p:nvSpPr>
        <p:spPr>
          <a:xfrm rot="5400000">
            <a:off x="5433731" y="-118616"/>
            <a:ext cx="913068" cy="4463361"/>
          </a:xfrm>
          <a:prstGeom prst="leftBracket">
            <a:avLst/>
          </a:prstGeom>
          <a:ln w="28575">
            <a:extLst>
              <a:ext uri="{C807C97D-BFC1-408E-A445-0C87EB9F89A2}">
                <ask:lineSketchStyleProps xmlns:ask="http://schemas.microsoft.com/office/drawing/2018/sketchyshapes" sd="1219033472">
                  <a:custGeom>
                    <a:avLst/>
                    <a:gdLst>
                      <a:gd name="connsiteX0" fmla="*/ 278344 w 278344"/>
                      <a:gd name="connsiteY0" fmla="*/ 4463361 h 4463361"/>
                      <a:gd name="connsiteX1" fmla="*/ 0 w 278344"/>
                      <a:gd name="connsiteY1" fmla="*/ 4440167 h 4463361"/>
                      <a:gd name="connsiteX2" fmla="*/ 0 w 278344"/>
                      <a:gd name="connsiteY2" fmla="*/ 3720831 h 4463361"/>
                      <a:gd name="connsiteX3" fmla="*/ 0 w 278344"/>
                      <a:gd name="connsiteY3" fmla="*/ 3134005 h 4463361"/>
                      <a:gd name="connsiteX4" fmla="*/ 0 w 278344"/>
                      <a:gd name="connsiteY4" fmla="*/ 2591348 h 4463361"/>
                      <a:gd name="connsiteX5" fmla="*/ 0 w 278344"/>
                      <a:gd name="connsiteY5" fmla="*/ 1916182 h 4463361"/>
                      <a:gd name="connsiteX6" fmla="*/ 0 w 278344"/>
                      <a:gd name="connsiteY6" fmla="*/ 1329356 h 4463361"/>
                      <a:gd name="connsiteX7" fmla="*/ 0 w 278344"/>
                      <a:gd name="connsiteY7" fmla="*/ 610020 h 4463361"/>
                      <a:gd name="connsiteX8" fmla="*/ 0 w 278344"/>
                      <a:gd name="connsiteY8" fmla="*/ 23194 h 4463361"/>
                      <a:gd name="connsiteX9" fmla="*/ 278344 w 278344"/>
                      <a:gd name="connsiteY9" fmla="*/ 0 h 4463361"/>
                      <a:gd name="connsiteX10" fmla="*/ 278344 w 278344"/>
                      <a:gd name="connsiteY10" fmla="*/ 548356 h 4463361"/>
                      <a:gd name="connsiteX11" fmla="*/ 278344 w 278344"/>
                      <a:gd name="connsiteY11" fmla="*/ 1185979 h 4463361"/>
                      <a:gd name="connsiteX12" fmla="*/ 278344 w 278344"/>
                      <a:gd name="connsiteY12" fmla="*/ 1778968 h 4463361"/>
                      <a:gd name="connsiteX13" fmla="*/ 278344 w 278344"/>
                      <a:gd name="connsiteY13" fmla="*/ 2505858 h 4463361"/>
                      <a:gd name="connsiteX14" fmla="*/ 278344 w 278344"/>
                      <a:gd name="connsiteY14" fmla="*/ 3232749 h 4463361"/>
                      <a:gd name="connsiteX15" fmla="*/ 278344 w 278344"/>
                      <a:gd name="connsiteY15" fmla="*/ 3781104 h 4463361"/>
                      <a:gd name="connsiteX16" fmla="*/ 278344 w 278344"/>
                      <a:gd name="connsiteY16" fmla="*/ 4463361 h 4463361"/>
                      <a:gd name="connsiteX0" fmla="*/ 278344 w 278344"/>
                      <a:gd name="connsiteY0" fmla="*/ 4463361 h 4463361"/>
                      <a:gd name="connsiteX1" fmla="*/ 0 w 278344"/>
                      <a:gd name="connsiteY1" fmla="*/ 4440167 h 4463361"/>
                      <a:gd name="connsiteX2" fmla="*/ 0 w 278344"/>
                      <a:gd name="connsiteY2" fmla="*/ 3765001 h 4463361"/>
                      <a:gd name="connsiteX3" fmla="*/ 0 w 278344"/>
                      <a:gd name="connsiteY3" fmla="*/ 3222344 h 4463361"/>
                      <a:gd name="connsiteX4" fmla="*/ 0 w 278344"/>
                      <a:gd name="connsiteY4" fmla="*/ 2503009 h 4463361"/>
                      <a:gd name="connsiteX5" fmla="*/ 0 w 278344"/>
                      <a:gd name="connsiteY5" fmla="*/ 1872013 h 4463361"/>
                      <a:gd name="connsiteX6" fmla="*/ 0 w 278344"/>
                      <a:gd name="connsiteY6" fmla="*/ 1329356 h 4463361"/>
                      <a:gd name="connsiteX7" fmla="*/ 0 w 278344"/>
                      <a:gd name="connsiteY7" fmla="*/ 698360 h 4463361"/>
                      <a:gd name="connsiteX8" fmla="*/ 0 w 278344"/>
                      <a:gd name="connsiteY8" fmla="*/ 23194 h 4463361"/>
                      <a:gd name="connsiteX9" fmla="*/ 278344 w 278344"/>
                      <a:gd name="connsiteY9" fmla="*/ 0 h 4463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8344" h="4463361" stroke="0" extrusionOk="0">
                        <a:moveTo>
                          <a:pt x="278344" y="4463361"/>
                        </a:moveTo>
                        <a:cubicBezTo>
                          <a:pt x="122064" y="4461785"/>
                          <a:pt x="-1831" y="4453664"/>
                          <a:pt x="0" y="4440167"/>
                        </a:cubicBezTo>
                        <a:cubicBezTo>
                          <a:pt x="-1823" y="4101955"/>
                          <a:pt x="22536" y="4002489"/>
                          <a:pt x="0" y="3720831"/>
                        </a:cubicBezTo>
                        <a:cubicBezTo>
                          <a:pt x="-22536" y="3439173"/>
                          <a:pt x="26106" y="3392056"/>
                          <a:pt x="0" y="3134005"/>
                        </a:cubicBezTo>
                        <a:cubicBezTo>
                          <a:pt x="-26106" y="2875954"/>
                          <a:pt x="-9003" y="2754740"/>
                          <a:pt x="0" y="2591348"/>
                        </a:cubicBezTo>
                        <a:cubicBezTo>
                          <a:pt x="9003" y="2427956"/>
                          <a:pt x="-17909" y="2211439"/>
                          <a:pt x="0" y="1916182"/>
                        </a:cubicBezTo>
                        <a:cubicBezTo>
                          <a:pt x="17909" y="1620925"/>
                          <a:pt x="5346" y="1583073"/>
                          <a:pt x="0" y="1329356"/>
                        </a:cubicBezTo>
                        <a:cubicBezTo>
                          <a:pt x="-5346" y="1075639"/>
                          <a:pt x="-22705" y="946383"/>
                          <a:pt x="0" y="610020"/>
                        </a:cubicBezTo>
                        <a:cubicBezTo>
                          <a:pt x="22705" y="273657"/>
                          <a:pt x="7543" y="184673"/>
                          <a:pt x="0" y="23194"/>
                        </a:cubicBezTo>
                        <a:cubicBezTo>
                          <a:pt x="-10885" y="28391"/>
                          <a:pt x="121208" y="-3956"/>
                          <a:pt x="278344" y="0"/>
                        </a:cubicBezTo>
                        <a:cubicBezTo>
                          <a:pt x="272956" y="257336"/>
                          <a:pt x="281407" y="387753"/>
                          <a:pt x="278344" y="548356"/>
                        </a:cubicBezTo>
                        <a:cubicBezTo>
                          <a:pt x="275281" y="708959"/>
                          <a:pt x="268855" y="1013968"/>
                          <a:pt x="278344" y="1185979"/>
                        </a:cubicBezTo>
                        <a:cubicBezTo>
                          <a:pt x="287833" y="1357990"/>
                          <a:pt x="294685" y="1603506"/>
                          <a:pt x="278344" y="1778968"/>
                        </a:cubicBezTo>
                        <a:cubicBezTo>
                          <a:pt x="262003" y="1954430"/>
                          <a:pt x="279943" y="2214314"/>
                          <a:pt x="278344" y="2505858"/>
                        </a:cubicBezTo>
                        <a:cubicBezTo>
                          <a:pt x="276746" y="2797402"/>
                          <a:pt x="298829" y="2983280"/>
                          <a:pt x="278344" y="3232749"/>
                        </a:cubicBezTo>
                        <a:cubicBezTo>
                          <a:pt x="257859" y="3482218"/>
                          <a:pt x="287821" y="3607019"/>
                          <a:pt x="278344" y="3781104"/>
                        </a:cubicBezTo>
                        <a:cubicBezTo>
                          <a:pt x="268867" y="3955189"/>
                          <a:pt x="262867" y="4244104"/>
                          <a:pt x="278344" y="4463361"/>
                        </a:cubicBezTo>
                        <a:close/>
                      </a:path>
                      <a:path w="278344" h="4463361" fill="none" extrusionOk="0">
                        <a:moveTo>
                          <a:pt x="278344" y="4463361"/>
                        </a:moveTo>
                        <a:cubicBezTo>
                          <a:pt x="124163" y="4462431"/>
                          <a:pt x="104" y="4451566"/>
                          <a:pt x="0" y="4440167"/>
                        </a:cubicBezTo>
                        <a:cubicBezTo>
                          <a:pt x="24480" y="4135825"/>
                          <a:pt x="6136" y="3919542"/>
                          <a:pt x="0" y="3765001"/>
                        </a:cubicBezTo>
                        <a:cubicBezTo>
                          <a:pt x="-6136" y="3610460"/>
                          <a:pt x="-18234" y="3375431"/>
                          <a:pt x="0" y="3222344"/>
                        </a:cubicBezTo>
                        <a:cubicBezTo>
                          <a:pt x="18234" y="3069257"/>
                          <a:pt x="32107" y="2729942"/>
                          <a:pt x="0" y="2503009"/>
                        </a:cubicBezTo>
                        <a:cubicBezTo>
                          <a:pt x="-32107" y="2276076"/>
                          <a:pt x="-17655" y="2097590"/>
                          <a:pt x="0" y="1872013"/>
                        </a:cubicBezTo>
                        <a:cubicBezTo>
                          <a:pt x="17655" y="1646436"/>
                          <a:pt x="13003" y="1593702"/>
                          <a:pt x="0" y="1329356"/>
                        </a:cubicBezTo>
                        <a:cubicBezTo>
                          <a:pt x="-13003" y="1065010"/>
                          <a:pt x="-2877" y="905748"/>
                          <a:pt x="0" y="698360"/>
                        </a:cubicBezTo>
                        <a:cubicBezTo>
                          <a:pt x="2877" y="490972"/>
                          <a:pt x="27755" y="322749"/>
                          <a:pt x="0" y="23194"/>
                        </a:cubicBezTo>
                        <a:cubicBezTo>
                          <a:pt x="6051" y="-8227"/>
                          <a:pt x="127819" y="3460"/>
                          <a:pt x="278344" y="0"/>
                        </a:cubicBezTo>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p>
        </p:txBody>
      </p:sp>
      <p:sp>
        <p:nvSpPr>
          <p:cNvPr id="16" name="テキスト ボックス 15">
            <a:extLst>
              <a:ext uri="{FF2B5EF4-FFF2-40B4-BE49-F238E27FC236}">
                <a16:creationId xmlns:a16="http://schemas.microsoft.com/office/drawing/2014/main" id="{77426A74-06E3-F4BF-BAC4-C550CF121979}"/>
              </a:ext>
            </a:extLst>
          </p:cNvPr>
          <p:cNvSpPr txBox="1"/>
          <p:nvPr/>
        </p:nvSpPr>
        <p:spPr>
          <a:xfrm>
            <a:off x="5183128" y="1417804"/>
            <a:ext cx="1261884" cy="523220"/>
          </a:xfrm>
          <a:prstGeom prst="rect">
            <a:avLst/>
          </a:prstGeom>
          <a:solidFill>
            <a:schemeClr val="bg1"/>
          </a:solidFill>
        </p:spPr>
        <p:txBody>
          <a:bodyPr wrap="none" rtlCol="0">
            <a:spAutoFit/>
          </a:bodyPr>
          <a:lstStyle/>
          <a:p>
            <a:r>
              <a:rPr kumimoji="1" lang="ja-JP" altLang="en-US" sz="2800" b="1" dirty="0">
                <a:latin typeface="ＭＳ Ｐゴシック" panose="020B0600070205080204" pitchFamily="50" charset="-128"/>
                <a:ea typeface="ＭＳ Ｐゴシック" panose="020B0600070205080204" pitchFamily="50" charset="-128"/>
              </a:rPr>
              <a:t>認知症</a:t>
            </a:r>
          </a:p>
        </p:txBody>
      </p:sp>
      <p:sp>
        <p:nvSpPr>
          <p:cNvPr id="17" name="テキスト ボックス 16">
            <a:extLst>
              <a:ext uri="{FF2B5EF4-FFF2-40B4-BE49-F238E27FC236}">
                <a16:creationId xmlns:a16="http://schemas.microsoft.com/office/drawing/2014/main" id="{C06CC141-FF87-1118-F827-84516F65C2D1}"/>
              </a:ext>
            </a:extLst>
          </p:cNvPr>
          <p:cNvSpPr txBox="1"/>
          <p:nvPr/>
        </p:nvSpPr>
        <p:spPr>
          <a:xfrm>
            <a:off x="523567" y="5911910"/>
            <a:ext cx="8096865" cy="707886"/>
          </a:xfrm>
          <a:prstGeom prst="rect">
            <a:avLst/>
          </a:prstGeom>
          <a:noFill/>
        </p:spPr>
        <p:txBody>
          <a:bodyPr wrap="square">
            <a:spAutoFit/>
          </a:bodyPr>
          <a:lstStyle/>
          <a:p>
            <a:pPr algn="ctr"/>
            <a:r>
              <a:rPr lang="ja-JP" altLang="en-US" sz="2000" b="1" dirty="0">
                <a:latin typeface="ＭＳ Ｐゴシック" panose="020B0600070205080204" pitchFamily="50" charset="-128"/>
                <a:ea typeface="ＭＳ Ｐゴシック" panose="020B0600070205080204" pitchFamily="50" charset="-128"/>
              </a:rPr>
              <a:t>軽度認知障害とは・・・</a:t>
            </a:r>
            <a:endParaRPr lang="en-US" altLang="ja-JP" sz="2000" dirty="0">
              <a:latin typeface="ＭＳ Ｐゴシック" panose="020B0600070205080204" pitchFamily="50" charset="-128"/>
              <a:ea typeface="ＭＳ Ｐゴシック" panose="020B0600070205080204" pitchFamily="50" charset="-128"/>
            </a:endParaRPr>
          </a:p>
          <a:p>
            <a:pPr algn="ctr"/>
            <a:r>
              <a:rPr lang="ja-JP" altLang="en-US" sz="2000" dirty="0">
                <a:latin typeface="ＭＳ Ｐゴシック" panose="020B0600070205080204" pitchFamily="50" charset="-128"/>
                <a:ea typeface="ＭＳ Ｐゴシック" panose="020B0600070205080204" pitchFamily="50" charset="-128"/>
              </a:rPr>
              <a:t>認知機能に問題があるが、日常生活には支障がない状態</a:t>
            </a:r>
          </a:p>
        </p:txBody>
      </p:sp>
      <p:sp>
        <p:nvSpPr>
          <p:cNvPr id="19" name="吹き出し: 円形 18">
            <a:extLst>
              <a:ext uri="{FF2B5EF4-FFF2-40B4-BE49-F238E27FC236}">
                <a16:creationId xmlns:a16="http://schemas.microsoft.com/office/drawing/2014/main" id="{FDE0A981-B0AE-AA9D-DBB5-D9D51C3FCC30}"/>
              </a:ext>
            </a:extLst>
          </p:cNvPr>
          <p:cNvSpPr/>
          <p:nvPr/>
        </p:nvSpPr>
        <p:spPr>
          <a:xfrm>
            <a:off x="793361" y="1737655"/>
            <a:ext cx="2602662" cy="648000"/>
          </a:xfrm>
          <a:prstGeom prst="wedgeEllipseCallout">
            <a:avLst>
              <a:gd name="adj1" fmla="val 8670"/>
              <a:gd name="adj2" fmla="val 67585"/>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latin typeface="ＭＳ Ｐゴシック" panose="020B0600070205080204" pitchFamily="50" charset="-128"/>
                <a:ea typeface="ＭＳ Ｐゴシック" panose="020B0600070205080204" pitchFamily="50" charset="-128"/>
              </a:rPr>
              <a:t>本人が違和感を覚える</a:t>
            </a:r>
          </a:p>
        </p:txBody>
      </p:sp>
      <p:sp>
        <p:nvSpPr>
          <p:cNvPr id="20" name="吹き出し: 円形 19">
            <a:extLst>
              <a:ext uri="{FF2B5EF4-FFF2-40B4-BE49-F238E27FC236}">
                <a16:creationId xmlns:a16="http://schemas.microsoft.com/office/drawing/2014/main" id="{AF2FB458-563E-0061-5BDF-6DBF414FCA32}"/>
              </a:ext>
            </a:extLst>
          </p:cNvPr>
          <p:cNvSpPr/>
          <p:nvPr/>
        </p:nvSpPr>
        <p:spPr>
          <a:xfrm>
            <a:off x="3712803" y="2042447"/>
            <a:ext cx="1512000" cy="648000"/>
          </a:xfrm>
          <a:prstGeom prst="wedgeEllipseCallout">
            <a:avLst>
              <a:gd name="adj1" fmla="val -4666"/>
              <a:gd name="adj2" fmla="val 59706"/>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noAutofit/>
          </a:bodyPr>
          <a:lstStyle/>
          <a:p>
            <a:pPr algn="ctr"/>
            <a:r>
              <a:rPr kumimoji="1" lang="ja-JP" altLang="en-US" sz="1200" b="1">
                <a:solidFill>
                  <a:schemeClr val="tx1"/>
                </a:solidFill>
                <a:latin typeface="ＭＳ Ｐゴシック" panose="020B0600070205080204" pitchFamily="50" charset="-128"/>
                <a:ea typeface="ＭＳ Ｐゴシック" panose="020B0600070205080204" pitchFamily="50" charset="-128"/>
              </a:rPr>
              <a:t>本人が不安になる</a:t>
            </a:r>
          </a:p>
        </p:txBody>
      </p:sp>
      <p:sp>
        <p:nvSpPr>
          <p:cNvPr id="21" name="吹き出し: 円形 20">
            <a:extLst>
              <a:ext uri="{FF2B5EF4-FFF2-40B4-BE49-F238E27FC236}">
                <a16:creationId xmlns:a16="http://schemas.microsoft.com/office/drawing/2014/main" id="{010E1E49-F37D-EBE8-A2AE-B391DA1E6633}"/>
              </a:ext>
            </a:extLst>
          </p:cNvPr>
          <p:cNvSpPr/>
          <p:nvPr/>
        </p:nvSpPr>
        <p:spPr>
          <a:xfrm>
            <a:off x="5314488" y="2042447"/>
            <a:ext cx="1851893" cy="64800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ja-JP" altLang="en-US" sz="1200" b="1">
                <a:solidFill>
                  <a:schemeClr val="tx1"/>
                </a:solidFill>
                <a:latin typeface="ＭＳ Ｐゴシック" panose="020B0600070205080204" pitchFamily="50" charset="-128"/>
                <a:ea typeface="ＭＳ Ｐゴシック" panose="020B0600070205080204" pitchFamily="50" charset="-128"/>
              </a:rPr>
              <a:t>家族が異変に気づく</a:t>
            </a:r>
            <a:endParaRPr kumimoji="1" lang="ja-JP" altLang="en-US" sz="1200" b="1">
              <a:solidFill>
                <a:schemeClr val="tx1"/>
              </a:solidFill>
            </a:endParaRPr>
          </a:p>
        </p:txBody>
      </p:sp>
      <p:sp>
        <p:nvSpPr>
          <p:cNvPr id="24" name="吹き出し: 円形 23">
            <a:extLst>
              <a:ext uri="{FF2B5EF4-FFF2-40B4-BE49-F238E27FC236}">
                <a16:creationId xmlns:a16="http://schemas.microsoft.com/office/drawing/2014/main" id="{A6F4BE6C-20B7-B3ED-07B1-95CFF20736CC}"/>
              </a:ext>
            </a:extLst>
          </p:cNvPr>
          <p:cNvSpPr/>
          <p:nvPr/>
        </p:nvSpPr>
        <p:spPr>
          <a:xfrm>
            <a:off x="7200000" y="2042447"/>
            <a:ext cx="1717858" cy="64800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ja-JP" altLang="en-US" sz="1100" b="1" dirty="0">
                <a:solidFill>
                  <a:schemeClr val="tx1"/>
                </a:solidFill>
                <a:latin typeface="ＭＳ Ｐゴシック" panose="020B0600070205080204" pitchFamily="50" charset="-128"/>
                <a:ea typeface="ＭＳ Ｐゴシック" panose="020B0600070205080204" pitchFamily="50" charset="-128"/>
              </a:rPr>
              <a:t>家族が明確に認識（介護が必要）</a:t>
            </a:r>
          </a:p>
        </p:txBody>
      </p:sp>
    </p:spTree>
    <p:extLst>
      <p:ext uri="{BB962C8B-B14F-4D97-AF65-F5344CB8AC3E}">
        <p14:creationId xmlns:p14="http://schemas.microsoft.com/office/powerpoint/2010/main" val="1006608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gn="ctr"/>
            <a:r>
              <a:rPr kumimoji="1" lang="ja-JP" altLang="en-US">
                <a:latin typeface="ＭＳ Ｐゴシック" panose="020B0600070205080204" pitchFamily="50" charset="-128"/>
                <a:ea typeface="ＭＳ Ｐゴシック" panose="020B0600070205080204" pitchFamily="50" charset="-128"/>
              </a:rPr>
              <a:t>認知症の症状</a:t>
            </a:r>
          </a:p>
        </p:txBody>
      </p:sp>
      <p:sp>
        <p:nvSpPr>
          <p:cNvPr id="7" name="吹き出し左"/>
          <p:cNvSpPr/>
          <p:nvPr/>
        </p:nvSpPr>
        <p:spPr>
          <a:xfrm>
            <a:off x="500000" y="1550000"/>
            <a:ext cx="3800000" cy="650000"/>
          </a:xfrm>
          <a:prstGeom prst="roundRect">
            <a:avLst>
              <a:gd name="adj" fmla="val 16667"/>
            </a:avLst>
          </a:prstGeom>
          <a:solidFill>
            <a:srgbClr val="E8F4FD"/>
          </a:solidFill>
          <a:ln w="19050">
            <a:solidFill>
              <a:srgbClr val="5B9BD5"/>
            </a:solidFill>
          </a:ln>
        </p:spPr>
        <p:txBody>
          <a:bodyPr rtlCol="0" anchor="ctr"/>
          <a:lstStyle/>
          <a:p>
            <a:pPr algn="ctr"/>
            <a:r>
              <a:rPr kumimoji="1" lang="ja-JP" altLang="en-US" sz="2400" b="1">
                <a:solidFill>
                  <a:srgbClr val="2E4057"/>
                </a:solidFill>
                <a:latin typeface="ＭＳ Ｐゴシック" panose="020B0600070205080204" pitchFamily="50" charset="-128"/>
                <a:ea typeface="ＭＳ Ｐゴシック" panose="020B0600070205080204" pitchFamily="50" charset="-128"/>
              </a:rPr>
              <a:t>本人が違和感を覚える</a:t>
            </a:r>
          </a:p>
        </p:txBody>
      </p:sp>
      <p:sp>
        <p:nvSpPr>
          <p:cNvPr id="8" name="吹き出し右"/>
          <p:cNvSpPr/>
          <p:nvPr/>
        </p:nvSpPr>
        <p:spPr>
          <a:xfrm>
            <a:off x="4844000" y="1550000"/>
            <a:ext cx="3800000" cy="650000"/>
          </a:xfrm>
          <a:prstGeom prst="roundRect">
            <a:avLst>
              <a:gd name="adj" fmla="val 16667"/>
            </a:avLst>
          </a:prstGeom>
          <a:solidFill>
            <a:srgbClr val="FDE8E8"/>
          </a:solidFill>
          <a:ln w="19050">
            <a:solidFill>
              <a:srgbClr val="E07070"/>
            </a:solidFill>
          </a:ln>
        </p:spPr>
        <p:txBody>
          <a:bodyPr rtlCol="0" anchor="ctr"/>
          <a:lstStyle/>
          <a:p>
            <a:pPr algn="ctr"/>
            <a:r>
              <a:rPr lang="ja-JP" altLang="en-US" sz="2400" b="1">
                <a:solidFill>
                  <a:srgbClr val="2E4057"/>
                </a:solidFill>
                <a:latin typeface="ＭＳ Ｐゴシック" panose="020B0600070205080204" pitchFamily="50" charset="-128"/>
                <a:ea typeface="ＭＳ Ｐゴシック" panose="020B0600070205080204" pitchFamily="50" charset="-128"/>
              </a:rPr>
              <a:t>家族が異変に気づく</a:t>
            </a:r>
          </a:p>
        </p:txBody>
      </p:sp>
      <p:sp>
        <p:nvSpPr>
          <p:cNvPr id="3" name="テキスト左"/>
          <p:cNvSpPr txBox="1"/>
          <p:nvPr/>
        </p:nvSpPr>
        <p:spPr>
          <a:xfrm>
            <a:off x="499999" y="2400000"/>
            <a:ext cx="3913707" cy="1953667"/>
          </a:xfrm>
          <a:prstGeom prst="rect">
            <a:avLst/>
          </a:prstGeom>
          <a:noFill/>
        </p:spPr>
        <p:txBody>
          <a:bodyPr wrap="square" lIns="72000" tIns="36000" rIns="72000" bIns="36000">
            <a:spAutoFit/>
          </a:bodyPr>
          <a:lstStyle/>
          <a:p>
            <a:pPr marL="285750" indent="-285750">
              <a:lnSpc>
                <a:spcPct val="140000"/>
              </a:lnSpc>
              <a:buFont typeface="Arial" panose="020B0604020202020204" pitchFamily="34" charset="0"/>
              <a:buChar char="•"/>
            </a:pPr>
            <a:r>
              <a:rPr kumimoji="1" lang="ja-JP" altLang="en-US" sz="1800" b="1" dirty="0">
                <a:solidFill>
                  <a:srgbClr val="333333"/>
                </a:solidFill>
                <a:latin typeface="ＭＳ Ｐゴシック" panose="020B0600070205080204" pitchFamily="50" charset="-128"/>
                <a:ea typeface="ＭＳ Ｐゴシック" panose="020B0600070205080204" pitchFamily="50" charset="-128"/>
              </a:rPr>
              <a:t>物の名前が出なくなった</a:t>
            </a:r>
          </a:p>
          <a:p>
            <a:pPr marL="285750" indent="-285750">
              <a:lnSpc>
                <a:spcPct val="140000"/>
              </a:lnSpc>
              <a:buFont typeface="Arial" panose="020B0604020202020204" pitchFamily="34" charset="0"/>
              <a:buChar char="•"/>
            </a:pPr>
            <a:r>
              <a:rPr kumimoji="1" lang="ja-JP" altLang="en-US" sz="1800" b="1" dirty="0">
                <a:solidFill>
                  <a:srgbClr val="333333"/>
                </a:solidFill>
                <a:latin typeface="ＭＳ Ｐゴシック" panose="020B0600070205080204" pitchFamily="50" charset="-128"/>
                <a:ea typeface="ＭＳ Ｐゴシック" panose="020B0600070205080204" pitchFamily="50" charset="-128"/>
              </a:rPr>
              <a:t>話の途中で何を言おうとしたか飛ぶ</a:t>
            </a:r>
          </a:p>
          <a:p>
            <a:pPr marL="285750" indent="-285750">
              <a:lnSpc>
                <a:spcPct val="140000"/>
              </a:lnSpc>
              <a:buFont typeface="Arial" panose="020B0604020202020204" pitchFamily="34" charset="0"/>
              <a:buChar char="•"/>
            </a:pPr>
            <a:r>
              <a:rPr kumimoji="1" lang="ja-JP" altLang="en-US" sz="1800" b="1" dirty="0">
                <a:solidFill>
                  <a:srgbClr val="333333"/>
                </a:solidFill>
                <a:latin typeface="ＭＳ Ｐゴシック" panose="020B0600070205080204" pitchFamily="50" charset="-128"/>
                <a:ea typeface="ＭＳ Ｐゴシック" panose="020B0600070205080204" pitchFamily="50" charset="-128"/>
              </a:rPr>
              <a:t>物を探し回ることが増えた</a:t>
            </a:r>
          </a:p>
          <a:p>
            <a:pPr marL="285750" indent="-285750">
              <a:lnSpc>
                <a:spcPct val="140000"/>
              </a:lnSpc>
              <a:buFont typeface="Arial" panose="020B0604020202020204" pitchFamily="34" charset="0"/>
              <a:buChar char="•"/>
            </a:pPr>
            <a:r>
              <a:rPr kumimoji="1" lang="ja-JP" altLang="en-US" sz="1800" b="1" dirty="0">
                <a:solidFill>
                  <a:srgbClr val="333333"/>
                </a:solidFill>
                <a:latin typeface="ＭＳ Ｐゴシック" panose="020B0600070205080204" pitchFamily="50" charset="-128"/>
                <a:ea typeface="ＭＳ Ｐゴシック" panose="020B0600070205080204" pitchFamily="50" charset="-128"/>
              </a:rPr>
              <a:t>約束を忘れることが増えた</a:t>
            </a:r>
          </a:p>
          <a:p>
            <a:pPr marL="285750" indent="-285750">
              <a:lnSpc>
                <a:spcPct val="140000"/>
              </a:lnSpc>
              <a:buFont typeface="Arial" panose="020B0604020202020204" pitchFamily="34" charset="0"/>
              <a:buChar char="•"/>
            </a:pPr>
            <a:r>
              <a:rPr kumimoji="1" lang="ja-JP" altLang="en-US" sz="1800" b="1" dirty="0">
                <a:solidFill>
                  <a:srgbClr val="333333"/>
                </a:solidFill>
                <a:latin typeface="ＭＳ Ｐゴシック" panose="020B0600070205080204" pitchFamily="50" charset="-128"/>
                <a:ea typeface="ＭＳ Ｐゴシック" panose="020B0600070205080204" pitchFamily="50" charset="-128"/>
              </a:rPr>
              <a:t>突然、道に迷うことがあった</a:t>
            </a:r>
          </a:p>
        </p:txBody>
      </p:sp>
      <p:sp>
        <p:nvSpPr>
          <p:cNvPr id="4" name="テキスト右"/>
          <p:cNvSpPr txBox="1"/>
          <p:nvPr/>
        </p:nvSpPr>
        <p:spPr>
          <a:xfrm>
            <a:off x="4843999" y="2400000"/>
            <a:ext cx="3913707" cy="2341466"/>
          </a:xfrm>
          <a:prstGeom prst="rect">
            <a:avLst/>
          </a:prstGeom>
          <a:noFill/>
        </p:spPr>
        <p:txBody>
          <a:bodyPr wrap="square" lIns="72000" tIns="36000" rIns="72000" bIns="36000">
            <a:spAutoFit/>
          </a:bodyPr>
          <a:lstStyle/>
          <a:p>
            <a:pPr marL="285750" indent="-285750">
              <a:lnSpc>
                <a:spcPct val="140000"/>
              </a:lnSpc>
              <a:buFont typeface="Wingdings" panose="05000000000000000000" pitchFamily="2" charset="2"/>
              <a:buChar char="ü"/>
            </a:pPr>
            <a:r>
              <a:rPr kumimoji="1" lang="ja-JP" altLang="en-US" sz="1800" b="1">
                <a:solidFill>
                  <a:srgbClr val="333333"/>
                </a:solidFill>
                <a:latin typeface="ＭＳ Ｐゴシック" panose="020B0600070205080204" pitchFamily="50" charset="-128"/>
                <a:ea typeface="ＭＳ Ｐゴシック" panose="020B0600070205080204" pitchFamily="50" charset="-128"/>
              </a:rPr>
              <a:t>性格が変わった</a:t>
            </a:r>
          </a:p>
          <a:p>
            <a:pPr marL="285750" indent="-285750">
              <a:lnSpc>
                <a:spcPct val="140000"/>
              </a:lnSpc>
              <a:buFont typeface="Wingdings" panose="05000000000000000000" pitchFamily="2" charset="2"/>
              <a:buChar char="ü"/>
            </a:pPr>
            <a:r>
              <a:rPr kumimoji="1" lang="ja-JP" altLang="en-US" sz="1800" b="1">
                <a:solidFill>
                  <a:srgbClr val="333333"/>
                </a:solidFill>
                <a:latin typeface="ＭＳ Ｐゴシック" panose="020B0600070205080204" pitchFamily="50" charset="-128"/>
                <a:ea typeface="ＭＳ Ｐゴシック" panose="020B0600070205080204" pitchFamily="50" charset="-128"/>
              </a:rPr>
              <a:t>何度も同じ話をする</a:t>
            </a:r>
          </a:p>
          <a:p>
            <a:pPr marL="285750" indent="-285750">
              <a:lnSpc>
                <a:spcPct val="140000"/>
              </a:lnSpc>
              <a:buFont typeface="Wingdings" panose="05000000000000000000" pitchFamily="2" charset="2"/>
              <a:buChar char="ü"/>
            </a:pPr>
            <a:r>
              <a:rPr kumimoji="1" lang="ja-JP" altLang="en-US" sz="1800" b="1">
                <a:solidFill>
                  <a:srgbClr val="333333"/>
                </a:solidFill>
                <a:latin typeface="ＭＳ Ｐゴシック" panose="020B0600070205080204" pitchFamily="50" charset="-128"/>
                <a:ea typeface="ＭＳ Ｐゴシック" panose="020B0600070205080204" pitchFamily="50" charset="-128"/>
              </a:rPr>
              <a:t>趣味や外出に消極的になった</a:t>
            </a:r>
          </a:p>
          <a:p>
            <a:pPr marL="285750" indent="-285750">
              <a:lnSpc>
                <a:spcPct val="140000"/>
              </a:lnSpc>
              <a:buFont typeface="Wingdings" panose="05000000000000000000" pitchFamily="2" charset="2"/>
              <a:buChar char="ü"/>
            </a:pPr>
            <a:r>
              <a:rPr kumimoji="1" lang="ja-JP" altLang="en-US" sz="1800" b="1">
                <a:solidFill>
                  <a:srgbClr val="333333"/>
                </a:solidFill>
                <a:latin typeface="ＭＳ Ｐゴシック" panose="020B0600070205080204" pitchFamily="50" charset="-128"/>
                <a:ea typeface="ＭＳ Ｐゴシック" panose="020B0600070205080204" pitchFamily="50" charset="-128"/>
              </a:rPr>
              <a:t>部屋がちらかるようになった</a:t>
            </a:r>
          </a:p>
          <a:p>
            <a:pPr marL="285750" indent="-285750">
              <a:lnSpc>
                <a:spcPct val="140000"/>
              </a:lnSpc>
              <a:buFont typeface="Wingdings" panose="05000000000000000000" pitchFamily="2" charset="2"/>
              <a:buChar char="ü"/>
            </a:pPr>
            <a:r>
              <a:rPr kumimoji="1" lang="ja-JP" altLang="en-US" sz="1800" b="1">
                <a:solidFill>
                  <a:srgbClr val="333333"/>
                </a:solidFill>
                <a:latin typeface="ＭＳ Ｐゴシック" panose="020B0600070205080204" pitchFamily="50" charset="-128"/>
                <a:ea typeface="ＭＳ Ｐゴシック" panose="020B0600070205080204" pitchFamily="50" charset="-128"/>
              </a:rPr>
              <a:t>料理の味付けが変わった</a:t>
            </a:r>
          </a:p>
          <a:p>
            <a:pPr marL="285750" indent="-285750">
              <a:lnSpc>
                <a:spcPct val="140000"/>
              </a:lnSpc>
              <a:buFont typeface="Wingdings" panose="05000000000000000000" pitchFamily="2" charset="2"/>
              <a:buChar char="ü"/>
            </a:pPr>
            <a:r>
              <a:rPr kumimoji="1" lang="ja-JP" altLang="en-US" sz="1800" b="1">
                <a:solidFill>
                  <a:srgbClr val="333333"/>
                </a:solidFill>
                <a:latin typeface="ＭＳ Ｐゴシック" panose="020B0600070205080204" pitchFamily="50" charset="-128"/>
                <a:ea typeface="ＭＳ Ｐゴシック" panose="020B0600070205080204" pitchFamily="50" charset="-128"/>
              </a:rPr>
              <a:t>賞味期限切れが増えた</a:t>
            </a:r>
          </a:p>
        </p:txBody>
      </p:sp>
      <p:pic>
        <p:nvPicPr>
          <p:cNvPr id="5" name="図 4"/>
          <p:cNvPicPr>
            <a:picLocks noChangeAspect="1"/>
          </p:cNvPicPr>
          <p:nvPr/>
        </p:nvPicPr>
        <p:blipFill>
          <a:blip r:embed="rId2"/>
          <a:stretch>
            <a:fillRect/>
          </a:stretch>
        </p:blipFill>
        <p:spPr>
          <a:xfrm>
            <a:off x="1200000" y="5300000"/>
            <a:ext cx="900000" cy="1180000"/>
          </a:xfrm>
          <a:prstGeom prst="rect">
            <a:avLst/>
          </a:prstGeom>
        </p:spPr>
      </p:pic>
      <p:sp>
        <p:nvSpPr>
          <p:cNvPr id="9" name="吹き出し: 円形 8">
            <a:extLst>
              <a:ext uri="{FF2B5EF4-FFF2-40B4-BE49-F238E27FC236}">
                <a16:creationId xmlns:a16="http://schemas.microsoft.com/office/drawing/2014/main" id="{D2DAA650-0E7F-4627-7514-54CA0C77D345}"/>
              </a:ext>
            </a:extLst>
          </p:cNvPr>
          <p:cNvSpPr/>
          <p:nvPr/>
        </p:nvSpPr>
        <p:spPr>
          <a:xfrm>
            <a:off x="2100000" y="5000000"/>
            <a:ext cx="1498606" cy="860026"/>
          </a:xfrm>
          <a:prstGeom prst="wedgeEllipseCallou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物忘れ</a:t>
            </a:r>
          </a:p>
        </p:txBody>
      </p:sp>
      <p:pic>
        <p:nvPicPr>
          <p:cNvPr id="11" name="図 10">
            <a:extLst>
              <a:ext uri="{FF2B5EF4-FFF2-40B4-BE49-F238E27FC236}">
                <a16:creationId xmlns:a16="http://schemas.microsoft.com/office/drawing/2014/main" id="{6843CB95-61D6-395F-D72B-AF8BEF76A946}"/>
              </a:ext>
            </a:extLst>
          </p:cNvPr>
          <p:cNvPicPr>
            <a:picLocks noChangeAspect="1"/>
          </p:cNvPicPr>
          <p:nvPr/>
        </p:nvPicPr>
        <p:blipFill>
          <a:blip r:embed="rId3"/>
          <a:stretch>
            <a:fillRect/>
          </a:stretch>
        </p:blipFill>
        <p:spPr>
          <a:xfrm>
            <a:off x="4788223" y="5000000"/>
            <a:ext cx="1690504" cy="1587885"/>
          </a:xfrm>
          <a:prstGeom prst="rect">
            <a:avLst/>
          </a:prstGeom>
        </p:spPr>
      </p:pic>
      <p:sp>
        <p:nvSpPr>
          <p:cNvPr id="12" name="吹き出し: 円形 11">
            <a:extLst>
              <a:ext uri="{FF2B5EF4-FFF2-40B4-BE49-F238E27FC236}">
                <a16:creationId xmlns:a16="http://schemas.microsoft.com/office/drawing/2014/main" id="{32B191D9-DF78-84DF-0DC1-129950F3C566}"/>
              </a:ext>
            </a:extLst>
          </p:cNvPr>
          <p:cNvSpPr/>
          <p:nvPr/>
        </p:nvSpPr>
        <p:spPr>
          <a:xfrm>
            <a:off x="6578981" y="4869987"/>
            <a:ext cx="2178726" cy="860026"/>
          </a:xfrm>
          <a:prstGeom prst="wedgeEllipseCallou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怒りっぽくなった</a:t>
            </a:r>
          </a:p>
        </p:txBody>
      </p:sp>
    </p:spTree>
    <p:extLst>
      <p:ext uri="{BB962C8B-B14F-4D97-AF65-F5344CB8AC3E}">
        <p14:creationId xmlns:p14="http://schemas.microsoft.com/office/powerpoint/2010/main" val="112375794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10044</TotalTime>
  <Words>623</Words>
  <Application>Microsoft Office PowerPoint</Application>
  <PresentationFormat>画面に合わせる (4:3)</PresentationFormat>
  <Paragraphs>89</Paragraphs>
  <Slides>12</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12</vt:i4>
      </vt:variant>
    </vt:vector>
  </HeadingPairs>
  <TitlesOfParts>
    <vt:vector size="19" baseType="lpstr">
      <vt:lpstr>Meiryo UI</vt:lpstr>
      <vt:lpstr>ＭＳ Ｐゴシック</vt:lpstr>
      <vt:lpstr>Arial</vt:lpstr>
      <vt:lpstr>Calibri</vt:lpstr>
      <vt:lpstr>Calibri Light</vt:lpstr>
      <vt:lpstr>Wingdings</vt:lpstr>
      <vt:lpstr>Office テーマ</vt:lpstr>
      <vt:lpstr>認知症</vt:lpstr>
      <vt:lpstr>最もなりたくない病気</vt:lpstr>
      <vt:lpstr>認知症とは</vt:lpstr>
      <vt:lpstr>アミロイドβの沈着とアルツハイマー型認知症</vt:lpstr>
      <vt:lpstr>アミロイドβの沈着とアルツハイマー型認知症</vt:lpstr>
      <vt:lpstr>認知症の有病率</vt:lpstr>
      <vt:lpstr>若年性認知症の有病率</vt:lpstr>
      <vt:lpstr>軽度認知障害から重度認知症へ</vt:lpstr>
      <vt:lpstr>認知症の症状</vt:lpstr>
      <vt:lpstr>認知症状の改善のために①</vt:lpstr>
      <vt:lpstr>認知症状の改善のために②</vt:lpstr>
      <vt:lpstr>アミロイドβの凶暴化</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腱鞘炎</dc:title>
  <dc:creator>ワタナベマサヒロ</dc:creator>
  <cp:lastModifiedBy>obata</cp:lastModifiedBy>
  <cp:revision>483</cp:revision>
  <cp:lastPrinted>2024-03-28T23:16:13Z</cp:lastPrinted>
  <dcterms:created xsi:type="dcterms:W3CDTF">2023-03-01T00:34:21Z</dcterms:created>
  <dcterms:modified xsi:type="dcterms:W3CDTF">2026-06-23T00:12:03Z</dcterms:modified>
</cp:coreProperties>
</file>