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57" r:id="rId3"/>
    <p:sldId id="288" r:id="rId4"/>
    <p:sldId id="267" r:id="rId5"/>
    <p:sldId id="289" r:id="rId6"/>
    <p:sldId id="283" r:id="rId7"/>
    <p:sldId id="285" r:id="rId8"/>
    <p:sldId id="284" r:id="rId9"/>
    <p:sldId id="276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D9"/>
    <a:srgbClr val="FBE5C4"/>
    <a:srgbClr val="FEFAF2"/>
    <a:srgbClr val="E5EBEE"/>
    <a:srgbClr val="E5EAED"/>
    <a:srgbClr val="D8E3B3"/>
    <a:srgbClr val="D6E3B1"/>
    <a:srgbClr val="1D8849"/>
    <a:srgbClr val="FDD19F"/>
    <a:srgbClr val="CF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800C-D345-47B7-B0E5-C9A64D908ED8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5D2B3-66F8-4D13-82A4-76590F809F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9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11135-3A86-85C5-1332-3F0546FC3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５０肩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05916D-A2AC-B979-604E-8B4D01F0F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4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062268-8328-2B56-AA70-CD3617C2AA6D}"/>
              </a:ext>
            </a:extLst>
          </p:cNvPr>
          <p:cNvSpPr txBox="1"/>
          <p:nvPr/>
        </p:nvSpPr>
        <p:spPr>
          <a:xfrm>
            <a:off x="1560945" y="5015345"/>
            <a:ext cx="655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動かす・温める・無理はしない</a:t>
            </a:r>
          </a:p>
        </p:txBody>
      </p:sp>
      <p:sp>
        <p:nvSpPr>
          <p:cNvPr id="3" name="タイトル 3">
            <a:extLst>
              <a:ext uri="{FF2B5EF4-FFF2-40B4-BE49-F238E27FC236}">
                <a16:creationId xmlns:a16="http://schemas.microsoft.com/office/drawing/2014/main" id="{D23A1AB7-7251-16BF-E77C-D9EAF66D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7425"/>
            <a:ext cx="8229600" cy="1143000"/>
          </a:xfrm>
        </p:spPr>
        <p:txBody>
          <a:bodyPr/>
          <a:lstStyle/>
          <a:p>
            <a:r>
              <a:rPr lang="ja-JP" altLang="en-US" dirty="0"/>
              <a:t>５０肩の予防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084288-2B70-EBC8-DA3F-A3EAEC02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49" y="2092601"/>
            <a:ext cx="7529645" cy="25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５０肩とは？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54" y="1600200"/>
            <a:ext cx="5461819" cy="642257"/>
          </a:xfrm>
        </p:spPr>
        <p:txBody>
          <a:bodyPr/>
          <a:lstStyle/>
          <a:p>
            <a:r>
              <a:rPr dirty="0" err="1"/>
              <a:t>正式名称：肩関節周囲炎</a:t>
            </a:r>
            <a:endParaRPr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B6465E-CD5F-0890-0F1B-BD703D7739F7}"/>
              </a:ext>
            </a:extLst>
          </p:cNvPr>
          <p:cNvSpPr txBox="1"/>
          <p:nvPr/>
        </p:nvSpPr>
        <p:spPr>
          <a:xfrm>
            <a:off x="1958854" y="5445123"/>
            <a:ext cx="5629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40〜60</a:t>
            </a:r>
            <a:r>
              <a:rPr lang="ja-JP" altLang="en-US" sz="2800" dirty="0"/>
              <a:t>代に多い</a:t>
            </a:r>
            <a:br>
              <a:rPr lang="ja-JP" altLang="en-US" sz="2800" dirty="0"/>
            </a:br>
            <a:r>
              <a:rPr lang="ja-JP" altLang="en-US" sz="2800" dirty="0"/>
              <a:t>・肩の痛み・可動域制限・夜間痛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01EC6E-7F6A-276F-0B3C-574D2D17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080" y="2055234"/>
            <a:ext cx="2686091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4A636-510A-ABBC-69DF-053A6DB9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５０肩の疫学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122CB5-3D36-745A-7FFF-CB3E5817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85" t="49496" r="19117" b="8191"/>
          <a:stretch>
            <a:fillRect/>
          </a:stretch>
        </p:blipFill>
        <p:spPr>
          <a:xfrm>
            <a:off x="1942218" y="3822290"/>
            <a:ext cx="5676483" cy="262087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6748D1-DF50-09BF-3003-80530B3A0B71}"/>
              </a:ext>
            </a:extLst>
          </p:cNvPr>
          <p:cNvSpPr txBox="1"/>
          <p:nvPr/>
        </p:nvSpPr>
        <p:spPr>
          <a:xfrm>
            <a:off x="2161798" y="1712023"/>
            <a:ext cx="545690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/>
              <a:t>生涯での罹患率　約</a:t>
            </a:r>
            <a:r>
              <a:rPr lang="en-US" altLang="ja-JP" sz="2800" dirty="0"/>
              <a:t>5〜10</a:t>
            </a:r>
            <a:r>
              <a:rPr lang="ja-JP" altLang="en-US" sz="2800" dirty="0"/>
              <a:t>％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ja-JP" altLang="en-US" sz="2800" dirty="0"/>
              <a:t>➡</a:t>
            </a:r>
            <a:r>
              <a:rPr lang="en-US" altLang="ja-JP" sz="2800" dirty="0"/>
              <a:t>10〜20</a:t>
            </a:r>
            <a:r>
              <a:rPr lang="ja-JP" altLang="en-US" sz="2800" dirty="0"/>
              <a:t>人に</a:t>
            </a:r>
            <a:r>
              <a:rPr lang="en-US" altLang="ja-JP" sz="2800" dirty="0"/>
              <a:t>1</a:t>
            </a:r>
            <a:r>
              <a:rPr lang="ja-JP" altLang="en-US" sz="2800" dirty="0"/>
              <a:t>人が経験</a:t>
            </a:r>
            <a:endParaRPr lang="en-US" altLang="ja-JP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800" dirty="0"/>
              <a:t>男女比　男性：女性＝</a:t>
            </a:r>
            <a:r>
              <a:rPr lang="en-US" altLang="ja-JP" sz="2800" dirty="0"/>
              <a:t>1</a:t>
            </a:r>
            <a:r>
              <a:rPr lang="ja-JP" altLang="en-US" sz="2800" dirty="0"/>
              <a:t>：</a:t>
            </a:r>
            <a:r>
              <a:rPr lang="en-US" altLang="ja-JP" sz="2800" dirty="0"/>
              <a:t>1.4</a:t>
            </a:r>
            <a:br>
              <a:rPr lang="en-US" altLang="ja-JP" sz="2800" dirty="0"/>
            </a:br>
            <a:r>
              <a:rPr lang="en-US" altLang="ja-JP" sz="2800" dirty="0"/>
              <a:t>	</a:t>
            </a:r>
            <a:r>
              <a:rPr lang="ja-JP" altLang="en-US" sz="2800" dirty="0"/>
              <a:t>➡女性に多い</a:t>
            </a:r>
          </a:p>
        </p:txBody>
      </p:sp>
    </p:spTree>
    <p:extLst>
      <p:ext uri="{BB962C8B-B14F-4D97-AF65-F5344CB8AC3E}">
        <p14:creationId xmlns:p14="http://schemas.microsoft.com/office/powerpoint/2010/main" val="8450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33125-6187-DD62-099C-14AC81F8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５０肩　とは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6F2D77-A572-E333-49BA-165EAB5EBFE6}"/>
              </a:ext>
            </a:extLst>
          </p:cNvPr>
          <p:cNvSpPr txBox="1"/>
          <p:nvPr/>
        </p:nvSpPr>
        <p:spPr>
          <a:xfrm>
            <a:off x="934064" y="5847296"/>
            <a:ext cx="746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動かすと痛い・痛みで眠れない・肩が動かせない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9DE8DE-819C-88CB-32A7-5284AFD3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25" y="1685393"/>
            <a:ext cx="4127350" cy="348721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E3FB60-E0EF-79B3-1D96-D2EBC971A7A1}"/>
              </a:ext>
            </a:extLst>
          </p:cNvPr>
          <p:cNvSpPr txBox="1"/>
          <p:nvPr/>
        </p:nvSpPr>
        <p:spPr>
          <a:xfrm>
            <a:off x="4876800" y="22168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鎖骨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D23F98-8A2B-AD94-A518-291CC3B81FE6}"/>
              </a:ext>
            </a:extLst>
          </p:cNvPr>
          <p:cNvSpPr txBox="1"/>
          <p:nvPr/>
        </p:nvSpPr>
        <p:spPr>
          <a:xfrm>
            <a:off x="4250531" y="3429000"/>
            <a:ext cx="461665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/>
              <a:t>上腕骨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0DD858-4A84-9DC8-3778-03ABAFA33D4E}"/>
              </a:ext>
            </a:extLst>
          </p:cNvPr>
          <p:cNvSpPr txBox="1"/>
          <p:nvPr/>
        </p:nvSpPr>
        <p:spPr>
          <a:xfrm>
            <a:off x="6040640" y="404455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肩甲骨</a:t>
            </a:r>
          </a:p>
        </p:txBody>
      </p:sp>
    </p:spTree>
    <p:extLst>
      <p:ext uri="{BB962C8B-B14F-4D97-AF65-F5344CB8AC3E}">
        <p14:creationId xmlns:p14="http://schemas.microsoft.com/office/powerpoint/2010/main" val="263652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rd1"/>
          <p:cNvSpPr/>
          <p:nvPr/>
        </p:nvSpPr>
        <p:spPr>
          <a:xfrm>
            <a:off x="517000" y="1601445"/>
            <a:ext cx="2570000" cy="2200000"/>
          </a:xfrm>
          <a:prstGeom prst="roundRect">
            <a:avLst>
              <a:gd name="adj" fmla="val 6000"/>
            </a:avLst>
          </a:prstGeom>
          <a:solidFill>
            <a:srgbClr val="D6E6F5"/>
          </a:solidFill>
          <a:ln w="0">
            <a:noFill/>
          </a:ln>
        </p:spPr>
        <p:txBody>
          <a:bodyPr wrap="square" lIns="180000" tIns="144000" rIns="180000" bIns="108000" anchor="ctr"/>
          <a:lstStyle/>
          <a:p>
            <a:pPr algn="l">
              <a:spcAft>
                <a:spcPts val="500"/>
              </a:spcAft>
              <a:buNone/>
            </a:pPr>
            <a:r>
              <a:rPr lang="ja-JP" altLang="en-US" sz="3200" b="1" dirty="0">
                <a:solidFill>
                  <a:srgbClr val="2E6299"/>
                </a:solidFill>
                <a:latin typeface="Meiryo UI"/>
                <a:ea typeface="Meiryo UI"/>
              </a:rPr>
              <a:t>① 加齢</a:t>
            </a:r>
          </a:p>
          <a:p>
            <a:pPr algn="l">
              <a:spcAft>
                <a:spcPts val="200"/>
              </a:spcAft>
              <a:buNone/>
            </a:pPr>
            <a:r>
              <a:rPr lang="ja-JP" altLang="en-US" sz="1300" dirty="0">
                <a:solidFill>
                  <a:srgbClr val="333333"/>
                </a:solidFill>
                <a:latin typeface="Meiryo UI"/>
                <a:ea typeface="Meiryo UI"/>
              </a:rPr>
              <a:t>関節包が硬くなり、腱がもろくなる</a:t>
            </a:r>
          </a:p>
          <a:p>
            <a:pPr algn="l">
              <a:buNone/>
            </a:pPr>
            <a:r>
              <a:rPr lang="ja-JP" altLang="en-US" sz="1300" dirty="0">
                <a:solidFill>
                  <a:srgbClr val="555555"/>
                </a:solidFill>
                <a:latin typeface="Meiryo UI"/>
                <a:ea typeface="Meiryo UI"/>
              </a:rPr>
              <a:t>→ 傷ついて炎症が起きやすい</a:t>
            </a:r>
          </a:p>
        </p:txBody>
      </p:sp>
      <p:sp>
        <p:nvSpPr>
          <p:cNvPr id="11" name="Card2"/>
          <p:cNvSpPr/>
          <p:nvPr/>
        </p:nvSpPr>
        <p:spPr>
          <a:xfrm>
            <a:off x="3287000" y="1601445"/>
            <a:ext cx="2651982" cy="2200000"/>
          </a:xfrm>
          <a:prstGeom prst="roundRect">
            <a:avLst>
              <a:gd name="adj" fmla="val 6000"/>
            </a:avLst>
          </a:prstGeom>
          <a:solidFill>
            <a:srgbClr val="F2DCDB"/>
          </a:solidFill>
          <a:ln w="0">
            <a:noFill/>
          </a:ln>
        </p:spPr>
        <p:txBody>
          <a:bodyPr wrap="square" lIns="180000" tIns="144000" rIns="180000" bIns="108000" anchor="ctr"/>
          <a:lstStyle/>
          <a:p>
            <a:pPr algn="l">
              <a:spcAft>
                <a:spcPts val="500"/>
              </a:spcAft>
              <a:buNone/>
            </a:pPr>
            <a:r>
              <a:rPr lang="ja-JP" altLang="en-US" sz="3200" b="1" dirty="0">
                <a:solidFill>
                  <a:srgbClr val="A33D3A"/>
                </a:solidFill>
                <a:latin typeface="Meiryo UI"/>
                <a:ea typeface="Meiryo UI"/>
              </a:rPr>
              <a:t>② 血行不良</a:t>
            </a:r>
          </a:p>
          <a:p>
            <a:pPr algn="l">
              <a:spcAft>
                <a:spcPts val="200"/>
              </a:spcAft>
              <a:buNone/>
            </a:pPr>
            <a:r>
              <a:rPr lang="ja-JP" altLang="en-US" sz="1300" dirty="0">
                <a:solidFill>
                  <a:srgbClr val="333333"/>
                </a:solidFill>
                <a:latin typeface="Meiryo UI"/>
                <a:ea typeface="Meiryo UI"/>
              </a:rPr>
              <a:t>血流量が低下、回復力が下がる</a:t>
            </a:r>
          </a:p>
          <a:p>
            <a:pPr algn="l">
              <a:buNone/>
            </a:pPr>
            <a:r>
              <a:rPr lang="ja-JP" altLang="en-US" sz="1300" dirty="0">
                <a:solidFill>
                  <a:srgbClr val="555555"/>
                </a:solidFill>
                <a:latin typeface="Meiryo UI"/>
                <a:ea typeface="Meiryo UI"/>
              </a:rPr>
              <a:t>→ 血の巡りが悪いと治りにくい</a:t>
            </a:r>
          </a:p>
        </p:txBody>
      </p:sp>
      <p:sp>
        <p:nvSpPr>
          <p:cNvPr id="12" name="Card3"/>
          <p:cNvSpPr/>
          <p:nvPr/>
        </p:nvSpPr>
        <p:spPr>
          <a:xfrm>
            <a:off x="6057000" y="1601445"/>
            <a:ext cx="2736018" cy="2200000"/>
          </a:xfrm>
          <a:prstGeom prst="roundRect">
            <a:avLst>
              <a:gd name="adj" fmla="val 6000"/>
            </a:avLst>
          </a:prstGeom>
          <a:solidFill>
            <a:srgbClr val="E6EFD4"/>
          </a:solidFill>
          <a:ln w="0">
            <a:noFill/>
          </a:ln>
        </p:spPr>
        <p:txBody>
          <a:bodyPr wrap="square" lIns="180000" tIns="144000" rIns="180000" bIns="108000" anchor="ctr"/>
          <a:lstStyle/>
          <a:p>
            <a:pPr algn="l">
              <a:spcAft>
                <a:spcPts val="500"/>
              </a:spcAft>
              <a:buNone/>
            </a:pPr>
            <a:r>
              <a:rPr lang="ja-JP" altLang="en-US" sz="2400" b="1" dirty="0">
                <a:solidFill>
                  <a:srgbClr val="3D6B1E"/>
                </a:solidFill>
                <a:latin typeface="Meiryo UI"/>
                <a:ea typeface="Meiryo UI"/>
              </a:rPr>
              <a:t>③ ホルモンの変化</a:t>
            </a:r>
          </a:p>
          <a:p>
            <a:pPr algn="l">
              <a:buNone/>
            </a:pPr>
            <a:r>
              <a:rPr lang="ja-JP" altLang="en-US" sz="1300" dirty="0">
                <a:solidFill>
                  <a:srgbClr val="333333"/>
                </a:solidFill>
                <a:latin typeface="Meiryo UI"/>
                <a:ea typeface="Meiryo UI"/>
              </a:rPr>
              <a:t>更年期の女性はリスクが上がる</a:t>
            </a:r>
          </a:p>
        </p:txBody>
      </p:sp>
      <p:sp>
        <p:nvSpPr>
          <p:cNvPr id="13" name="Card4"/>
          <p:cNvSpPr/>
          <p:nvPr/>
        </p:nvSpPr>
        <p:spPr>
          <a:xfrm>
            <a:off x="1902000" y="4001445"/>
            <a:ext cx="2570000" cy="2200000"/>
          </a:xfrm>
          <a:prstGeom prst="roundRect">
            <a:avLst>
              <a:gd name="adj" fmla="val 6000"/>
            </a:avLst>
          </a:prstGeom>
          <a:solidFill>
            <a:srgbClr val="E0D8EB"/>
          </a:solidFill>
          <a:ln w="0">
            <a:noFill/>
          </a:ln>
        </p:spPr>
        <p:txBody>
          <a:bodyPr wrap="square" lIns="180000" tIns="144000" rIns="180000" bIns="108000" anchor="ctr"/>
          <a:lstStyle/>
          <a:p>
            <a:pPr algn="l">
              <a:spcAft>
                <a:spcPts val="500"/>
              </a:spcAft>
              <a:buNone/>
            </a:pPr>
            <a:r>
              <a:rPr lang="ja-JP" altLang="en-US" sz="2800" b="1" dirty="0">
                <a:solidFill>
                  <a:srgbClr val="604985"/>
                </a:solidFill>
                <a:latin typeface="Meiryo UI"/>
                <a:ea typeface="Meiryo UI"/>
              </a:rPr>
              <a:t>④ 筋力低下</a:t>
            </a:r>
          </a:p>
          <a:p>
            <a:pPr algn="l">
              <a:buNone/>
            </a:pPr>
            <a:r>
              <a:rPr lang="ja-JP" altLang="en-US" sz="1300" dirty="0">
                <a:solidFill>
                  <a:srgbClr val="333333"/>
                </a:solidFill>
                <a:latin typeface="Meiryo UI"/>
                <a:ea typeface="Meiryo UI"/>
              </a:rPr>
              <a:t>肩の筋肉が弱くなり、不安定になって傷つきやすくなる</a:t>
            </a:r>
          </a:p>
        </p:txBody>
      </p:sp>
      <p:sp>
        <p:nvSpPr>
          <p:cNvPr id="14" name="Card5"/>
          <p:cNvSpPr/>
          <p:nvPr/>
        </p:nvSpPr>
        <p:spPr>
          <a:xfrm>
            <a:off x="5133817" y="3985252"/>
            <a:ext cx="2736017" cy="2200000"/>
          </a:xfrm>
          <a:prstGeom prst="roundRect">
            <a:avLst>
              <a:gd name="adj" fmla="val 6000"/>
            </a:avLst>
          </a:prstGeom>
          <a:solidFill>
            <a:srgbClr val="D5ECF2"/>
          </a:solidFill>
          <a:ln w="0">
            <a:noFill/>
          </a:ln>
        </p:spPr>
        <p:txBody>
          <a:bodyPr wrap="square" lIns="180000" tIns="144000" rIns="180000" bIns="108000" anchor="ctr"/>
          <a:lstStyle/>
          <a:p>
            <a:pPr algn="l">
              <a:spcAft>
                <a:spcPts val="500"/>
              </a:spcAft>
              <a:buNone/>
            </a:pPr>
            <a:r>
              <a:rPr lang="ja-JP" altLang="en-US" sz="2400" b="1" dirty="0">
                <a:solidFill>
                  <a:srgbClr val="2E7D9E"/>
                </a:solidFill>
                <a:latin typeface="Meiryo UI"/>
                <a:ea typeface="Meiryo UI"/>
              </a:rPr>
              <a:t>⑤ 使い過ぎやケガ</a:t>
            </a:r>
          </a:p>
          <a:p>
            <a:pPr algn="l">
              <a:buNone/>
            </a:pPr>
            <a:r>
              <a:rPr lang="ja-JP" altLang="en-US" sz="1300" dirty="0">
                <a:solidFill>
                  <a:srgbClr val="333333"/>
                </a:solidFill>
                <a:latin typeface="Meiryo UI"/>
                <a:ea typeface="Meiryo UI"/>
              </a:rPr>
              <a:t>同じ動作のくりかえしやケガが原因になる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28EF13B-32CC-2399-5009-B03C5929D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５０肩の原因</a:t>
            </a:r>
          </a:p>
        </p:txBody>
      </p:sp>
    </p:spTree>
    <p:extLst>
      <p:ext uri="{BB962C8B-B14F-4D97-AF65-F5344CB8AC3E}">
        <p14:creationId xmlns:p14="http://schemas.microsoft.com/office/powerpoint/2010/main" val="417536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4B6E07-C8BF-5C03-B3DD-C231D3B87C49}"/>
              </a:ext>
            </a:extLst>
          </p:cNvPr>
          <p:cNvSpPr txBox="1"/>
          <p:nvPr/>
        </p:nvSpPr>
        <p:spPr>
          <a:xfrm>
            <a:off x="359936" y="1620646"/>
            <a:ext cx="22605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炎症期（はじめ）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5199E5-9F9E-F456-4C82-818118E34F55}"/>
              </a:ext>
            </a:extLst>
          </p:cNvPr>
          <p:cNvSpPr txBox="1"/>
          <p:nvPr/>
        </p:nvSpPr>
        <p:spPr>
          <a:xfrm>
            <a:off x="3262159" y="1620646"/>
            <a:ext cx="25474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拘縮期（かたまる）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8593F7-9A05-D825-0471-BC21645F41B8}"/>
              </a:ext>
            </a:extLst>
          </p:cNvPr>
          <p:cNvSpPr txBox="1"/>
          <p:nvPr/>
        </p:nvSpPr>
        <p:spPr>
          <a:xfrm>
            <a:off x="6452622" y="1620646"/>
            <a:ext cx="22509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回復期（なおる）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FD4424-C58C-523B-ED6C-7940E8F41521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５０肩の経過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8FBC22D-2AD2-D96B-5C92-6EAD1F88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27" y="2132919"/>
            <a:ext cx="8096346" cy="434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87B1F2-A3F7-4274-F131-DD03A81DF969}"/>
              </a:ext>
            </a:extLst>
          </p:cNvPr>
          <p:cNvSpPr txBox="1"/>
          <p:nvPr/>
        </p:nvSpPr>
        <p:spPr>
          <a:xfrm>
            <a:off x="386634" y="1738125"/>
            <a:ext cx="2530029" cy="892552"/>
          </a:xfrm>
          <a:prstGeom prst="rect">
            <a:avLst/>
          </a:prstGeom>
          <a:solidFill>
            <a:srgbClr val="FCE4E4"/>
          </a:solidFill>
          <a:ln w="25400">
            <a:solidFill>
              <a:srgbClr val="C7505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  <a:t>炎症期</a:t>
            </a:r>
            <a:b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</a:br>
            <a:r>
              <a:rPr lang="ja-JP" altLang="en-US" sz="2000" b="1" dirty="0">
                <a:solidFill>
                  <a:srgbClr val="111111"/>
                </a:solidFill>
                <a:latin typeface="メイリオ"/>
                <a:ea typeface="メイリオ"/>
              </a:rPr>
              <a:t>（痛みが強い）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CF9BFE3-9086-74E1-370E-510ACA6AC5E3}"/>
              </a:ext>
            </a:extLst>
          </p:cNvPr>
          <p:cNvSpPr txBox="1"/>
          <p:nvPr/>
        </p:nvSpPr>
        <p:spPr>
          <a:xfrm>
            <a:off x="3256280" y="1738125"/>
            <a:ext cx="2530029" cy="892552"/>
          </a:xfrm>
          <a:prstGeom prst="rect">
            <a:avLst/>
          </a:prstGeom>
          <a:solidFill>
            <a:srgbClr val="FFF3E0"/>
          </a:solidFill>
          <a:ln w="25400">
            <a:solidFill>
              <a:srgbClr val="D4923A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  <a:t>拘縮期</a:t>
            </a:r>
            <a:b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</a:br>
            <a:r>
              <a:rPr lang="ja-JP" altLang="en-US" sz="2000" b="1" dirty="0">
                <a:solidFill>
                  <a:srgbClr val="111111"/>
                </a:solidFill>
                <a:latin typeface="メイリオ"/>
                <a:ea typeface="メイリオ"/>
              </a:rPr>
              <a:t>（動きが硬い）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43454B-253F-979A-C38D-63BAFCAF35A1}"/>
              </a:ext>
            </a:extLst>
          </p:cNvPr>
          <p:cNvSpPr txBox="1"/>
          <p:nvPr/>
        </p:nvSpPr>
        <p:spPr>
          <a:xfrm>
            <a:off x="6002618" y="1738125"/>
            <a:ext cx="2869630" cy="892552"/>
          </a:xfrm>
          <a:prstGeom prst="rect">
            <a:avLst/>
          </a:prstGeom>
          <a:solidFill>
            <a:srgbClr val="E0F5E8"/>
          </a:solidFill>
          <a:ln w="25400">
            <a:solidFill>
              <a:srgbClr val="3A9B6D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  <a:t>回復期</a:t>
            </a:r>
            <a:br>
              <a:rPr lang="ja-JP" altLang="en-US" sz="3200" b="1" dirty="0">
                <a:solidFill>
                  <a:srgbClr val="111111"/>
                </a:solidFill>
                <a:latin typeface="メイリオ"/>
                <a:ea typeface="メイリオ"/>
              </a:rPr>
            </a:br>
            <a:r>
              <a:rPr lang="ja-JP" altLang="en-US" sz="2000" b="1" dirty="0">
                <a:solidFill>
                  <a:srgbClr val="111111"/>
                </a:solidFill>
                <a:latin typeface="メイリオ"/>
                <a:ea typeface="メイリオ"/>
              </a:rPr>
              <a:t>（改善していく）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E87259-8BE1-7281-762F-AE0C2EAA363C}"/>
              </a:ext>
            </a:extLst>
          </p:cNvPr>
          <p:cNvSpPr txBox="1"/>
          <p:nvPr/>
        </p:nvSpPr>
        <p:spPr>
          <a:xfrm>
            <a:off x="337648" y="5389642"/>
            <a:ext cx="2628000" cy="646331"/>
          </a:xfrm>
          <a:prstGeom prst="rect">
            <a:avLst/>
          </a:prstGeom>
          <a:solidFill>
            <a:srgbClr val="FCE4E4"/>
          </a:solidFill>
          <a:ln w="19050">
            <a:solidFill>
              <a:srgbClr val="C75050"/>
            </a:solidFill>
          </a:ln>
        </p:spPr>
        <p:txBody>
          <a:bodyPr wrap="non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111111"/>
                </a:solidFill>
                <a:latin typeface="メイリオ"/>
                <a:ea typeface="メイリオ"/>
              </a:rPr>
              <a:t>安静にする</a:t>
            </a:r>
            <a:endParaRPr kumimoji="1" lang="en-US" altLang="ja-JP" dirty="0">
              <a:solidFill>
                <a:srgbClr val="111111"/>
              </a:solidFill>
              <a:latin typeface="メイリオ"/>
              <a:ea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solidFill>
                  <a:srgbClr val="111111"/>
                </a:solidFill>
                <a:latin typeface="メイリオ"/>
                <a:ea typeface="メイリオ"/>
              </a:rPr>
              <a:t>痛み止め（注射・薬）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E1BABA-5A9D-6241-9FEE-1EA021E87528}"/>
              </a:ext>
            </a:extLst>
          </p:cNvPr>
          <p:cNvSpPr txBox="1"/>
          <p:nvPr/>
        </p:nvSpPr>
        <p:spPr>
          <a:xfrm>
            <a:off x="3207294" y="5389642"/>
            <a:ext cx="2628000" cy="646331"/>
          </a:xfrm>
          <a:prstGeom prst="rect">
            <a:avLst/>
          </a:prstGeom>
          <a:solidFill>
            <a:srgbClr val="FFF3E0"/>
          </a:solidFill>
          <a:ln w="19050">
            <a:solidFill>
              <a:srgbClr val="D4923A"/>
            </a:solidFill>
          </a:ln>
        </p:spPr>
        <p:txBody>
          <a:bodyPr wrap="non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111111"/>
                </a:solidFill>
                <a:latin typeface="メイリオ"/>
                <a:ea typeface="メイリオ"/>
              </a:rPr>
              <a:t>少しずつ動かす</a:t>
            </a:r>
            <a:endParaRPr kumimoji="1" lang="en-US" altLang="ja-JP">
              <a:solidFill>
                <a:srgbClr val="111111"/>
              </a:solidFill>
              <a:latin typeface="メイリオ"/>
              <a:ea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111111"/>
                </a:solidFill>
                <a:latin typeface="メイリオ"/>
                <a:ea typeface="メイリオ"/>
              </a:rPr>
              <a:t>痛みを出さない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BFFBD2-4F82-9C84-D4AE-1D8F9287E7E6}"/>
              </a:ext>
            </a:extLst>
          </p:cNvPr>
          <p:cNvSpPr txBox="1"/>
          <p:nvPr/>
        </p:nvSpPr>
        <p:spPr>
          <a:xfrm>
            <a:off x="6123433" y="5389642"/>
            <a:ext cx="2628000" cy="646331"/>
          </a:xfrm>
          <a:prstGeom prst="rect">
            <a:avLst/>
          </a:prstGeom>
          <a:solidFill>
            <a:srgbClr val="E0F5E8"/>
          </a:solidFill>
          <a:ln w="19050">
            <a:solidFill>
              <a:srgbClr val="3A9B6D"/>
            </a:solidFill>
          </a:ln>
        </p:spPr>
        <p:txBody>
          <a:bodyPr wrap="non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111111"/>
                </a:solidFill>
                <a:latin typeface="メイリオ"/>
                <a:ea typeface="メイリオ"/>
              </a:rPr>
              <a:t>運動量を増やす</a:t>
            </a:r>
            <a:endParaRPr kumimoji="1" lang="en-US" altLang="ja-JP">
              <a:solidFill>
                <a:srgbClr val="111111"/>
              </a:solidFill>
              <a:latin typeface="メイリオ"/>
              <a:ea typeface="メイリオ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>
                <a:solidFill>
                  <a:srgbClr val="111111"/>
                </a:solidFill>
                <a:latin typeface="メイリオ"/>
                <a:ea typeface="メイリオ"/>
              </a:rPr>
              <a:t>筋力を回復させる</a:t>
            </a:r>
          </a:p>
        </p:txBody>
      </p:sp>
      <p:sp>
        <p:nvSpPr>
          <p:cNvPr id="16" name="フローチャート: 代替処理 15">
            <a:extLst>
              <a:ext uri="{FF2B5EF4-FFF2-40B4-BE49-F238E27FC236}">
                <a16:creationId xmlns:a16="http://schemas.microsoft.com/office/drawing/2014/main" id="{F2C373D1-B5A5-E079-FA7D-9D79C0D09998}"/>
              </a:ext>
            </a:extLst>
          </p:cNvPr>
          <p:cNvSpPr/>
          <p:nvPr/>
        </p:nvSpPr>
        <p:spPr>
          <a:xfrm>
            <a:off x="468663" y="3204179"/>
            <a:ext cx="2448000" cy="1008000"/>
          </a:xfrm>
          <a:prstGeom prst="flowChartAlternateProcess">
            <a:avLst/>
          </a:prstGeom>
          <a:solidFill>
            <a:srgbClr val="FCE4E4"/>
          </a:solidFill>
          <a:ln w="19050" cap="flat" cmpd="sng" algn="ctr">
            <a:solidFill>
              <a:srgbClr val="C7505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111111"/>
                </a:solidFill>
                <a:latin typeface="メイリオ"/>
                <a:ea typeface="メイリオ"/>
              </a:rPr>
              <a:t>➡まず痛みをとる</a:t>
            </a:r>
          </a:p>
        </p:txBody>
      </p:sp>
      <p:sp>
        <p:nvSpPr>
          <p:cNvPr id="17" name="フローチャート: 代替処理 16">
            <a:extLst>
              <a:ext uri="{FF2B5EF4-FFF2-40B4-BE49-F238E27FC236}">
                <a16:creationId xmlns:a16="http://schemas.microsoft.com/office/drawing/2014/main" id="{EA7D8219-E1AE-56EC-8408-993AD6D2045B}"/>
              </a:ext>
            </a:extLst>
          </p:cNvPr>
          <p:cNvSpPr/>
          <p:nvPr/>
        </p:nvSpPr>
        <p:spPr>
          <a:xfrm>
            <a:off x="3338309" y="3204179"/>
            <a:ext cx="2448000" cy="1008000"/>
          </a:xfrm>
          <a:prstGeom prst="flowChartAlternateProcess">
            <a:avLst/>
          </a:prstGeom>
          <a:solidFill>
            <a:srgbClr val="FFF3E0"/>
          </a:solidFill>
          <a:ln w="19050" cap="flat" cmpd="sng" algn="ctr">
            <a:solidFill>
              <a:srgbClr val="D4923A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111111"/>
                </a:solidFill>
                <a:latin typeface="メイリオ"/>
                <a:ea typeface="メイリオ"/>
              </a:rPr>
              <a:t>➡リハビリで動かす</a:t>
            </a:r>
          </a:p>
        </p:txBody>
      </p:sp>
      <p:sp>
        <p:nvSpPr>
          <p:cNvPr id="18" name="フローチャート: 代替処理 17">
            <a:extLst>
              <a:ext uri="{FF2B5EF4-FFF2-40B4-BE49-F238E27FC236}">
                <a16:creationId xmlns:a16="http://schemas.microsoft.com/office/drawing/2014/main" id="{FF791308-C012-0046-F2CE-F1F65DB79617}"/>
              </a:ext>
            </a:extLst>
          </p:cNvPr>
          <p:cNvSpPr/>
          <p:nvPr/>
        </p:nvSpPr>
        <p:spPr>
          <a:xfrm>
            <a:off x="6254448" y="3204179"/>
            <a:ext cx="2448000" cy="1008000"/>
          </a:xfrm>
          <a:prstGeom prst="flowChartAlternateProcess">
            <a:avLst/>
          </a:prstGeom>
          <a:solidFill>
            <a:srgbClr val="E0F5E8"/>
          </a:solidFill>
          <a:ln w="19050" cap="flat" cmpd="sng" algn="ctr">
            <a:solidFill>
              <a:srgbClr val="3A9B6D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2800" b="1">
                <a:solidFill>
                  <a:srgbClr val="111111"/>
                </a:solidFill>
                <a:latin typeface="メイリオ"/>
                <a:ea typeface="メイリオ"/>
              </a:rPr>
              <a:t>➡リハビリで回復・予防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083A5-7046-CC80-339C-20E949EFBBB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５０肩の治療</a:t>
            </a:r>
          </a:p>
        </p:txBody>
      </p:sp>
    </p:spTree>
    <p:extLst>
      <p:ext uri="{BB962C8B-B14F-4D97-AF65-F5344CB8AC3E}">
        <p14:creationId xmlns:p14="http://schemas.microsoft.com/office/powerpoint/2010/main" val="336390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6A8E4F-A9C3-5C01-3C2D-D62C673E0FE7}"/>
              </a:ext>
            </a:extLst>
          </p:cNvPr>
          <p:cNvSpPr txBox="1"/>
          <p:nvPr/>
        </p:nvSpPr>
        <p:spPr>
          <a:xfrm>
            <a:off x="2458814" y="1743550"/>
            <a:ext cx="17588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dirty="0"/>
              <a:t>① 痛みが長引く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0012E8-677D-1F99-BFAE-BE5C01AAB467}"/>
              </a:ext>
            </a:extLst>
          </p:cNvPr>
          <p:cNvSpPr txBox="1"/>
          <p:nvPr/>
        </p:nvSpPr>
        <p:spPr>
          <a:xfrm>
            <a:off x="2369382" y="4886632"/>
            <a:ext cx="217078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夜も眠れない </a:t>
            </a:r>
          </a:p>
          <a:p>
            <a:pPr>
              <a:buNone/>
            </a:pPr>
            <a:r>
              <a:rPr lang="ja-JP" altLang="en-US" dirty="0"/>
              <a:t>👉 生活の質が低下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E9FABC-2FD8-39E1-9927-22D086D72E7C}"/>
              </a:ext>
            </a:extLst>
          </p:cNvPr>
          <p:cNvSpPr txBox="1"/>
          <p:nvPr/>
        </p:nvSpPr>
        <p:spPr>
          <a:xfrm>
            <a:off x="4946222" y="4886632"/>
            <a:ext cx="25619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腕が上がらない 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👉 着替え・作業に支障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0E535D5-D4DE-3504-9548-6858E2662707}"/>
              </a:ext>
            </a:extLst>
          </p:cNvPr>
          <p:cNvSpPr txBox="1"/>
          <p:nvPr/>
        </p:nvSpPr>
        <p:spPr>
          <a:xfrm>
            <a:off x="5201704" y="1743550"/>
            <a:ext cx="227337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ja-JP" altLang="en-US" b="1" dirty="0"/>
              <a:t>② 肩が固まる（拘縮）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E515A9A-44D8-756C-DFA8-5D0A6536E624}"/>
              </a:ext>
            </a:extLst>
          </p:cNvPr>
          <p:cNvSpPr txBox="1"/>
          <p:nvPr/>
        </p:nvSpPr>
        <p:spPr>
          <a:xfrm>
            <a:off x="2493628" y="5921525"/>
            <a:ext cx="5014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治るまで長期間 かかる➡👉 後遺症が残ることも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23EECC4-90F8-3CB0-E3D6-BAA0290785F1}"/>
              </a:ext>
            </a:extLst>
          </p:cNvPr>
          <p:cNvSpPr txBox="1"/>
          <p:nvPr/>
        </p:nvSpPr>
        <p:spPr>
          <a:xfrm>
            <a:off x="1416324" y="494775"/>
            <a:ext cx="65838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spcBef>
                <a:spcPts val="1275"/>
              </a:spcBef>
              <a:spcAft>
                <a:spcPts val="1725"/>
              </a:spcAft>
              <a:buNone/>
            </a:pPr>
            <a:r>
              <a:rPr lang="ja-JP" altLang="en-US" sz="4000" b="0" i="0" dirty="0">
                <a:solidFill>
                  <a:srgbClr val="424242"/>
                </a:solidFill>
                <a:effectLst/>
                <a:latin typeface="+mn-ea"/>
              </a:rPr>
              <a:t>５０肩を放置すると起こる問題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135C6F-F224-020D-6124-F4A638F6E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459" b="14315"/>
          <a:stretch>
            <a:fillRect/>
          </a:stretch>
        </p:blipFill>
        <p:spPr>
          <a:xfrm>
            <a:off x="2369382" y="2446735"/>
            <a:ext cx="5053185" cy="22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3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39A6FE-37D2-46F6-4E84-B6835E475A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51" b="8533"/>
          <a:stretch>
            <a:fillRect/>
          </a:stretch>
        </p:blipFill>
        <p:spPr>
          <a:xfrm>
            <a:off x="235974" y="2048281"/>
            <a:ext cx="8672052" cy="331030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08512168-F093-2009-3C2C-BED78628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7425"/>
            <a:ext cx="8229600" cy="1143000"/>
          </a:xfrm>
        </p:spPr>
        <p:txBody>
          <a:bodyPr/>
          <a:lstStyle/>
          <a:p>
            <a:r>
              <a:rPr lang="ja-JP" altLang="en-US" dirty="0"/>
              <a:t>５０肩を悪化させる仕事</a:t>
            </a:r>
          </a:p>
        </p:txBody>
      </p:sp>
    </p:spTree>
    <p:extLst>
      <p:ext uri="{BB962C8B-B14F-4D97-AF65-F5344CB8AC3E}">
        <p14:creationId xmlns:p14="http://schemas.microsoft.com/office/powerpoint/2010/main" val="121342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3573</TotalTime>
  <Words>303</Words>
  <Application>Microsoft Office PowerPoint</Application>
  <PresentationFormat>画面に合わせる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Meiryo UI</vt:lpstr>
      <vt:lpstr>メイリオ</vt:lpstr>
      <vt:lpstr>游ゴシック</vt:lpstr>
      <vt:lpstr>Arial</vt:lpstr>
      <vt:lpstr>Calibri</vt:lpstr>
      <vt:lpstr>Wingdings</vt:lpstr>
      <vt:lpstr>Office Theme</vt:lpstr>
      <vt:lpstr>５０肩</vt:lpstr>
      <vt:lpstr>５０肩とは？</vt:lpstr>
      <vt:lpstr>５０肩の疫学</vt:lpstr>
      <vt:lpstr>５０肩　とは</vt:lpstr>
      <vt:lpstr>５０肩の原因</vt:lpstr>
      <vt:lpstr>PowerPoint プレゼンテーション</vt:lpstr>
      <vt:lpstr>PowerPoint プレゼンテーション</vt:lpstr>
      <vt:lpstr>PowerPoint プレゼンテーション</vt:lpstr>
      <vt:lpstr>５０肩を悪化させる仕事</vt:lpstr>
      <vt:lpstr>５０肩の予防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hiros</dc:creator>
  <cp:keywords/>
  <dc:description>generated using python-pptx</dc:description>
  <cp:lastModifiedBy>obata</cp:lastModifiedBy>
  <cp:revision>49</cp:revision>
  <dcterms:created xsi:type="dcterms:W3CDTF">2013-01-27T09:14:16Z</dcterms:created>
  <dcterms:modified xsi:type="dcterms:W3CDTF">2026-05-26T01:23:43Z</dcterms:modified>
  <cp:category/>
</cp:coreProperties>
</file>