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2" r:id="rId3"/>
    <p:sldId id="279" r:id="rId4"/>
    <p:sldId id="295" r:id="rId5"/>
    <p:sldId id="280" r:id="rId6"/>
    <p:sldId id="286" r:id="rId7"/>
    <p:sldId id="264" r:id="rId8"/>
    <p:sldId id="300" r:id="rId9"/>
    <p:sldId id="30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A22"/>
    <a:srgbClr val="81AA8E"/>
    <a:srgbClr val="EFE9E3"/>
    <a:srgbClr val="E1ECF1"/>
    <a:srgbClr val="EDEFF2"/>
    <a:srgbClr val="F6E3D9"/>
    <a:srgbClr val="FE690D"/>
    <a:srgbClr val="2162BD"/>
    <a:srgbClr val="5A9C32"/>
    <a:srgbClr val="E5E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7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816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2403"/>
            <a:ext cx="8229600" cy="1143000"/>
          </a:xfrm>
        </p:spPr>
        <p:txBody>
          <a:bodyPr/>
          <a:lstStyle/>
          <a:p>
            <a:r>
              <a:rPr dirty="0" err="1"/>
              <a:t>熱中症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032C9-932A-B91F-251E-50F9C0818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806A84A-033F-E461-4490-30886C8D7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17" y="133826"/>
            <a:ext cx="8839966" cy="659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1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7C396C-3B05-A931-BA53-5D41AE0CA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職場における熱中症死者数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1F45FB2-8E55-AFF9-AE13-16315283C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3" y="1515893"/>
            <a:ext cx="8477275" cy="506746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8DE6D6-BA16-9DD0-900B-17743EBEEA06}"/>
              </a:ext>
            </a:extLst>
          </p:cNvPr>
          <p:cNvSpPr txBox="1"/>
          <p:nvPr/>
        </p:nvSpPr>
        <p:spPr>
          <a:xfrm>
            <a:off x="6897757" y="194807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過去最多</a:t>
            </a:r>
          </a:p>
        </p:txBody>
      </p:sp>
    </p:spTree>
    <p:extLst>
      <p:ext uri="{BB962C8B-B14F-4D97-AF65-F5344CB8AC3E}">
        <p14:creationId xmlns:p14="http://schemas.microsoft.com/office/powerpoint/2010/main" val="404624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ABB4738-FC2B-F534-8AF3-3B9E7ADFB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06" y="648983"/>
            <a:ext cx="8449788" cy="55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B284350-7157-1B9F-2C81-80871CF32F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62" t="14516" r="1889" b="4445"/>
          <a:stretch>
            <a:fillRect/>
          </a:stretch>
        </p:blipFill>
        <p:spPr>
          <a:xfrm>
            <a:off x="318051" y="2389047"/>
            <a:ext cx="8537713" cy="4419596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3481B495-7816-3842-1F34-B2982FAE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熱中症　時間帯別死傷者数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8C71B71-42E3-64F2-22DA-69AD96F20128}"/>
              </a:ext>
            </a:extLst>
          </p:cNvPr>
          <p:cNvSpPr txBox="1"/>
          <p:nvPr/>
        </p:nvSpPr>
        <p:spPr>
          <a:xfrm>
            <a:off x="698110" y="1365261"/>
            <a:ext cx="2438488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1400" b="1" dirty="0">
                <a:solidFill>
                  <a:srgbClr val="FF0000"/>
                </a:solidFill>
                <a:latin typeface="+mj-ea"/>
                <a:ea typeface="+mj-ea"/>
              </a:rPr>
              <a:t>① 朝（</a:t>
            </a:r>
            <a:r>
              <a:rPr lang="en-US" altLang="ja-JP" sz="1400" b="1" dirty="0">
                <a:solidFill>
                  <a:srgbClr val="FF0000"/>
                </a:solidFill>
                <a:latin typeface="+mj-ea"/>
                <a:ea typeface="+mj-ea"/>
              </a:rPr>
              <a:t>6</a:t>
            </a:r>
            <a:r>
              <a:rPr lang="ja-JP" altLang="en-US" sz="1400" b="1" dirty="0">
                <a:solidFill>
                  <a:srgbClr val="FF0000"/>
                </a:solidFill>
                <a:latin typeface="+mj-ea"/>
                <a:ea typeface="+mj-ea"/>
              </a:rPr>
              <a:t>～</a:t>
            </a:r>
            <a:r>
              <a:rPr lang="en-US" altLang="ja-JP" sz="1400" b="1" dirty="0">
                <a:solidFill>
                  <a:srgbClr val="FF0000"/>
                </a:solidFill>
                <a:latin typeface="+mj-ea"/>
                <a:ea typeface="+mj-ea"/>
              </a:rPr>
              <a:t>9</a:t>
            </a:r>
            <a:r>
              <a:rPr lang="ja-JP" altLang="en-US" sz="1400" b="1" dirty="0">
                <a:solidFill>
                  <a:srgbClr val="FF0000"/>
                </a:solidFill>
                <a:latin typeface="+mj-ea"/>
                <a:ea typeface="+mj-ea"/>
              </a:rPr>
              <a:t>時）☀️</a:t>
            </a:r>
            <a:endParaRPr lang="en-US" altLang="ja-JP" sz="1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1400" b="1" dirty="0">
                <a:latin typeface="+mj-ea"/>
                <a:ea typeface="+mj-ea"/>
              </a:rPr>
              <a:t>➡ 新人・体調不良で発症</a:t>
            </a:r>
            <a:endParaRPr lang="en-US" altLang="ja-JP" sz="1400" b="1" dirty="0">
              <a:latin typeface="+mj-ea"/>
              <a:ea typeface="+mj-ea"/>
            </a:endParaRPr>
          </a:p>
          <a:p>
            <a:r>
              <a:rPr lang="ja-JP" altLang="en-US" sz="1400" dirty="0">
                <a:latin typeface="+mj-ea"/>
                <a:ea typeface="+mj-ea"/>
              </a:rPr>
              <a:t>睡眠不足</a:t>
            </a:r>
          </a:p>
          <a:p>
            <a:r>
              <a:rPr lang="ja-JP" altLang="en-US" sz="1400" dirty="0">
                <a:latin typeface="+mj-ea"/>
                <a:ea typeface="+mj-ea"/>
              </a:rPr>
              <a:t>朝食を食べていない脱水状態</a:t>
            </a:r>
            <a:endParaRPr lang="en-US" altLang="ja-JP" sz="1400" dirty="0">
              <a:latin typeface="+mj-ea"/>
              <a:ea typeface="+mj-ea"/>
            </a:endParaRPr>
          </a:p>
          <a:p>
            <a:r>
              <a:rPr lang="ja-JP" altLang="en-US" sz="1400" dirty="0">
                <a:latin typeface="+mj-ea"/>
                <a:ea typeface="+mj-ea"/>
              </a:rPr>
              <a:t>暑さに体が慣れていない</a:t>
            </a:r>
            <a:endParaRPr lang="en-US" altLang="ja-JP" sz="1400" dirty="0">
              <a:latin typeface="+mj-ea"/>
              <a:ea typeface="+mj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D8C10EE-131D-4C28-23B5-B8AB463B2608}"/>
              </a:ext>
            </a:extLst>
          </p:cNvPr>
          <p:cNvSpPr txBox="1"/>
          <p:nvPr/>
        </p:nvSpPr>
        <p:spPr>
          <a:xfrm>
            <a:off x="3612956" y="1365261"/>
            <a:ext cx="3265638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1400" b="1" dirty="0">
                <a:solidFill>
                  <a:srgbClr val="FF0000"/>
                </a:solidFill>
                <a:latin typeface="+mj-ea"/>
                <a:ea typeface="+mj-ea"/>
              </a:rPr>
              <a:t>② 昼休み後（</a:t>
            </a:r>
            <a:r>
              <a:rPr lang="en-US" altLang="ja-JP" sz="1400" b="1" dirty="0">
                <a:solidFill>
                  <a:srgbClr val="FF0000"/>
                </a:solidFill>
                <a:latin typeface="+mj-ea"/>
                <a:ea typeface="+mj-ea"/>
              </a:rPr>
              <a:t>13</a:t>
            </a:r>
            <a:r>
              <a:rPr lang="ja-JP" altLang="en-US" sz="1400" b="1" dirty="0">
                <a:solidFill>
                  <a:srgbClr val="FF0000"/>
                </a:solidFill>
                <a:latin typeface="+mj-ea"/>
                <a:ea typeface="+mj-ea"/>
              </a:rPr>
              <a:t>～</a:t>
            </a:r>
            <a:r>
              <a:rPr lang="en-US" altLang="ja-JP" sz="1400" b="1" dirty="0">
                <a:solidFill>
                  <a:srgbClr val="FF0000"/>
                </a:solidFill>
                <a:latin typeface="+mj-ea"/>
                <a:ea typeface="+mj-ea"/>
              </a:rPr>
              <a:t>15</a:t>
            </a:r>
            <a:r>
              <a:rPr lang="ja-JP" altLang="en-US" sz="1400" b="1" dirty="0">
                <a:solidFill>
                  <a:srgbClr val="FF0000"/>
                </a:solidFill>
                <a:latin typeface="+mj-ea"/>
                <a:ea typeface="+mj-ea"/>
              </a:rPr>
              <a:t>時）☀️</a:t>
            </a:r>
            <a:endParaRPr lang="en-US" altLang="ja-JP" sz="1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1400" b="1" dirty="0">
                <a:latin typeface="+mj-ea"/>
                <a:ea typeface="+mj-ea"/>
              </a:rPr>
              <a:t>➡ 食後体温上昇</a:t>
            </a:r>
            <a:endParaRPr lang="en-US" altLang="ja-JP" sz="1400" b="1" dirty="0">
              <a:latin typeface="+mj-ea"/>
              <a:ea typeface="+mj-ea"/>
            </a:endParaRPr>
          </a:p>
          <a:p>
            <a:r>
              <a:rPr lang="ja-JP" altLang="en-US" sz="1400" dirty="0">
                <a:latin typeface="+mj-ea"/>
                <a:ea typeface="+mj-ea"/>
              </a:rPr>
              <a:t>消化管に血液が流れ体温が下がりにくい</a:t>
            </a:r>
            <a:endParaRPr lang="en-US" altLang="ja-JP" sz="1400" dirty="0">
              <a:latin typeface="+mj-ea"/>
              <a:ea typeface="+mj-ea"/>
            </a:endParaRPr>
          </a:p>
          <a:p>
            <a:r>
              <a:rPr lang="ja-JP" altLang="en-US" sz="1400" dirty="0">
                <a:latin typeface="+mj-ea"/>
                <a:ea typeface="+mj-ea"/>
              </a:rPr>
              <a:t>作業再開➡ 午後の事故が多い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0B4035A-B25F-10E7-C240-A4DA5C111E86}"/>
              </a:ext>
            </a:extLst>
          </p:cNvPr>
          <p:cNvSpPr txBox="1"/>
          <p:nvPr/>
        </p:nvSpPr>
        <p:spPr>
          <a:xfrm>
            <a:off x="7007087" y="1365261"/>
            <a:ext cx="1854995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1400" b="1" dirty="0">
                <a:solidFill>
                  <a:srgbClr val="FF0000"/>
                </a:solidFill>
                <a:latin typeface="+mj-ea"/>
                <a:ea typeface="+mj-ea"/>
              </a:rPr>
              <a:t>③夕方（</a:t>
            </a:r>
            <a:r>
              <a:rPr lang="en-US" altLang="ja-JP" sz="1400" b="1" dirty="0">
                <a:solidFill>
                  <a:srgbClr val="FF0000"/>
                </a:solidFill>
                <a:latin typeface="+mj-ea"/>
                <a:ea typeface="+mj-ea"/>
              </a:rPr>
              <a:t>16</a:t>
            </a:r>
            <a:r>
              <a:rPr lang="ja-JP" altLang="en-US" sz="1400" b="1" dirty="0">
                <a:solidFill>
                  <a:srgbClr val="FF0000"/>
                </a:solidFill>
                <a:latin typeface="+mj-ea"/>
                <a:ea typeface="+mj-ea"/>
              </a:rPr>
              <a:t>～</a:t>
            </a:r>
            <a:r>
              <a:rPr lang="en-US" altLang="ja-JP" sz="1400" b="1" dirty="0">
                <a:solidFill>
                  <a:srgbClr val="FF0000"/>
                </a:solidFill>
                <a:latin typeface="+mj-ea"/>
                <a:ea typeface="+mj-ea"/>
              </a:rPr>
              <a:t>18</a:t>
            </a:r>
            <a:r>
              <a:rPr lang="ja-JP" altLang="en-US" sz="1400" b="1" dirty="0">
                <a:solidFill>
                  <a:srgbClr val="FF0000"/>
                </a:solidFill>
                <a:latin typeface="+mj-ea"/>
                <a:ea typeface="+mj-ea"/>
              </a:rPr>
              <a:t>時）☀️</a:t>
            </a:r>
            <a:r>
              <a:rPr lang="ja-JP" altLang="en-US" sz="1400" b="1" dirty="0">
                <a:latin typeface="+mj-ea"/>
                <a:ea typeface="+mj-ea"/>
              </a:rPr>
              <a:t> </a:t>
            </a:r>
            <a:endParaRPr lang="en-US" altLang="ja-JP" sz="1400" b="1" dirty="0">
              <a:latin typeface="+mj-ea"/>
              <a:ea typeface="+mj-ea"/>
            </a:endParaRPr>
          </a:p>
          <a:p>
            <a:r>
              <a:rPr lang="ja-JP" altLang="en-US" sz="1400" b="1" dirty="0">
                <a:latin typeface="+mj-ea"/>
                <a:ea typeface="+mj-ea"/>
              </a:rPr>
              <a:t>➡疲労＋脱水</a:t>
            </a:r>
            <a:endParaRPr lang="en-US" altLang="ja-JP" sz="1400" b="1" dirty="0">
              <a:latin typeface="+mj-ea"/>
              <a:ea typeface="+mj-ea"/>
            </a:endParaRPr>
          </a:p>
          <a:p>
            <a:r>
              <a:rPr lang="ja-JP" altLang="en-US" sz="1400" dirty="0">
                <a:latin typeface="+mj-ea"/>
                <a:ea typeface="+mj-ea"/>
              </a:rPr>
              <a:t>注意力低下で発症</a:t>
            </a:r>
          </a:p>
        </p:txBody>
      </p:sp>
    </p:spTree>
    <p:extLst>
      <p:ext uri="{BB962C8B-B14F-4D97-AF65-F5344CB8AC3E}">
        <p14:creationId xmlns:p14="http://schemas.microsoft.com/office/powerpoint/2010/main" val="277114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A4B024-F8D0-E3C9-2124-02921B4EA70C}"/>
              </a:ext>
            </a:extLst>
          </p:cNvPr>
          <p:cNvSpPr txBox="1"/>
          <p:nvPr/>
        </p:nvSpPr>
        <p:spPr>
          <a:xfrm>
            <a:off x="715617" y="5062260"/>
            <a:ext cx="816002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/>
              <a:t>イライラは “重症化のサイン”として非常に重要です。</a:t>
            </a:r>
          </a:p>
          <a:p>
            <a:r>
              <a:rPr lang="en-US" altLang="ja-JP" dirty="0"/>
              <a:t>Mayo Clinic </a:t>
            </a:r>
            <a:r>
              <a:rPr lang="ja-JP" altLang="en-US" dirty="0"/>
              <a:t>では 熱中症の症状として</a:t>
            </a:r>
          </a:p>
          <a:p>
            <a:r>
              <a:rPr lang="en-US" altLang="ja-JP" dirty="0"/>
              <a:t>confusion</a:t>
            </a:r>
            <a:r>
              <a:rPr lang="ja-JP" altLang="en-US" dirty="0"/>
              <a:t>（混乱）・</a:t>
            </a:r>
            <a:r>
              <a:rPr lang="en-US" altLang="ja-JP" dirty="0"/>
              <a:t>agitation</a:t>
            </a:r>
            <a:r>
              <a:rPr lang="ja-JP" altLang="en-US" dirty="0"/>
              <a:t>（興奮）・</a:t>
            </a:r>
            <a:r>
              <a:rPr lang="en-US" altLang="ja-JP" dirty="0"/>
              <a:t>irritability</a:t>
            </a:r>
            <a:r>
              <a:rPr lang="ja-JP" altLang="en-US" dirty="0"/>
              <a:t>（イライラ） を列挙しています。</a:t>
            </a:r>
          </a:p>
          <a:p>
            <a:r>
              <a:rPr lang="ja-JP" altLang="en-US" dirty="0"/>
              <a:t>つまり、イライラ＝脳がダメージを受け始めている可能性があるということです。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9D70498-B7A9-A150-A327-8E3EE204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054"/>
            <a:ext cx="9144000" cy="46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31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5C99326-2835-E29D-15AC-3ADA8019D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12" y="722141"/>
            <a:ext cx="8120576" cy="54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7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F2E908E4-1718-4388-37AF-04F8AA5FF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50" y="316722"/>
            <a:ext cx="8077900" cy="622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08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697597-DA7E-06CF-41C1-280772083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E09D3CF-9774-3D93-20AB-B8D628A73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26ED32-7693-77E2-12CA-C7716CCAC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28" y="5029199"/>
            <a:ext cx="9171095" cy="1828800"/>
            <a:chOff x="-305" y="2987478"/>
            <a:chExt cx="12188952" cy="18288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B049A2F-CB6E-13DA-FAAA-DA9470BA6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40279B-2B9B-2A0E-3F4A-53F3F8725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D9A46A9-2319-D5DA-F4F6-8C41A84C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8" name="Freeform: Shape 17">
              <a:extLst>
                <a:ext uri="{FF2B5EF4-FFF2-40B4-BE49-F238E27FC236}">
                  <a16:creationId xmlns:a16="http://schemas.microsoft.com/office/drawing/2014/main" id="{8A2B7505-318D-E896-2846-33A3C7A85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D02E109D-72AE-4F07-3FA4-CD02497E6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30" y="353301"/>
            <a:ext cx="8711939" cy="61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96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148</Words>
  <Application>Microsoft Office PowerPoint</Application>
  <PresentationFormat>画面に合わせる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熱中症</vt:lpstr>
      <vt:lpstr>PowerPoint プレゼンテーション</vt:lpstr>
      <vt:lpstr>職場における熱中症死者数</vt:lpstr>
      <vt:lpstr>PowerPoint プレゼンテーション</vt:lpstr>
      <vt:lpstr>熱中症　時間帯別死傷者数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yahoo渡邉寛</dc:creator>
  <cp:keywords/>
  <dc:description>generated using python-pptx</dc:description>
  <cp:lastModifiedBy>寛 渡邉</cp:lastModifiedBy>
  <cp:revision>35</cp:revision>
  <dcterms:created xsi:type="dcterms:W3CDTF">2013-01-27T09:14:16Z</dcterms:created>
  <dcterms:modified xsi:type="dcterms:W3CDTF">2026-04-16T22:19:56Z</dcterms:modified>
  <cp:category/>
</cp:coreProperties>
</file>