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56" r:id="rId3"/>
    <p:sldId id="257" r:id="rId4"/>
    <p:sldId id="258" r:id="rId5"/>
    <p:sldId id="260" r:id="rId6"/>
    <p:sldId id="266" r:id="rId7"/>
    <p:sldId id="275" r:id="rId8"/>
    <p:sldId id="274" r:id="rId9"/>
    <p:sldId id="269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2034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AE9E2D-8AA2-D9A7-9C09-51DFF44A49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鼻血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DF2F837-BFA1-134B-E366-65150DAAEF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776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予防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加湿・保湿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鼻をいじらない</a:t>
            </a:r>
          </a:p>
          <a:p>
            <a:endParaRPr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A6FD74D-DF4C-5F1D-D1D2-9EDB4E741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454" y="2228671"/>
            <a:ext cx="1302745" cy="148885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C60956A-F156-DE39-32F7-F32F00172CB6}"/>
              </a:ext>
            </a:extLst>
          </p:cNvPr>
          <p:cNvSpPr txBox="1"/>
          <p:nvPr/>
        </p:nvSpPr>
        <p:spPr>
          <a:xfrm>
            <a:off x="3560251" y="4519136"/>
            <a:ext cx="4572000" cy="9233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ja-JP" altLang="en-US" dirty="0"/>
              <a:t>鼻はやさしくかむ･･･片方ずつ、優しく</a:t>
            </a:r>
            <a:endParaRPr lang="en-US" altLang="ja-JP" dirty="0"/>
          </a:p>
          <a:p>
            <a:r>
              <a:rPr lang="ja-JP" altLang="en-US" dirty="0"/>
              <a:t>鼻をほじくらない</a:t>
            </a:r>
            <a:endParaRPr lang="en-US" altLang="ja-JP" dirty="0"/>
          </a:p>
          <a:p>
            <a:r>
              <a:rPr lang="ja-JP" altLang="en-US" dirty="0"/>
              <a:t>運動直後に鼻を触らない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D3E2C29-FD57-EAB2-F03E-0251C1501C6F}"/>
              </a:ext>
            </a:extLst>
          </p:cNvPr>
          <p:cNvSpPr txBox="1"/>
          <p:nvPr/>
        </p:nvSpPr>
        <p:spPr>
          <a:xfrm>
            <a:off x="3560251" y="2228671"/>
            <a:ext cx="4572000" cy="120032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ja-JP" altLang="en-US" dirty="0"/>
              <a:t>鼻が乾燥すると出血が起こりやすくなりますので、その際は軟膏を使用すると効果的です。軟膏は一日に</a:t>
            </a:r>
            <a:r>
              <a:rPr lang="en-US" altLang="ja-JP" dirty="0"/>
              <a:t>2</a:t>
            </a:r>
            <a:r>
              <a:rPr lang="ja-JP" altLang="en-US" dirty="0"/>
              <a:t>回程度塗って下さい。奥まで塗らずに、少量を入り口に塗るようにします。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18B2599-974A-F17E-F9EC-8548BBF08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454" y="4632267"/>
            <a:ext cx="1437737" cy="179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鼻血とは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/>
              <a:t>鼻の血管からの出血</a:t>
            </a:r>
          </a:p>
          <a:p>
            <a:pPr>
              <a:lnSpc>
                <a:spcPct val="120000"/>
              </a:lnSpc>
            </a:pPr>
            <a:r>
              <a:rPr lang="en-US" altLang="ja-JP" dirty="0"/>
              <a:t>60%</a:t>
            </a:r>
            <a:r>
              <a:rPr lang="ja-JP" altLang="en-US" dirty="0"/>
              <a:t>が生涯に一度以上は経験</a:t>
            </a:r>
            <a:endParaRPr lang="en-US" altLang="ja-JP" dirty="0"/>
          </a:p>
          <a:p>
            <a:pPr>
              <a:lnSpc>
                <a:spcPct val="120000"/>
              </a:lnSpc>
            </a:pPr>
            <a:r>
              <a:rPr lang="ja-JP" altLang="en-US" dirty="0"/>
              <a:t>冬季の時期（１２月から２月）が多い</a:t>
            </a:r>
            <a:endParaRPr lang="en-US" altLang="ja-JP" dirty="0"/>
          </a:p>
          <a:p>
            <a:pPr>
              <a:lnSpc>
                <a:spcPct val="120000"/>
              </a:lnSpc>
            </a:pPr>
            <a:r>
              <a:rPr lang="ja-JP" altLang="en-US" dirty="0"/>
              <a:t>小児と高齢者の発生率が高い</a:t>
            </a:r>
            <a:endParaRPr lang="en-US" altLang="ja-JP" dirty="0"/>
          </a:p>
          <a:p>
            <a:pPr>
              <a:lnSpc>
                <a:spcPct val="120000"/>
              </a:lnSpc>
            </a:pPr>
            <a:r>
              <a:rPr lang="ja-JP" altLang="en-US" dirty="0"/>
              <a:t>すべての年齢層で男性が多い</a:t>
            </a:r>
            <a:br>
              <a:rPr lang="en-US" altLang="ja-JP" dirty="0"/>
            </a:br>
            <a:r>
              <a:rPr lang="ja-JP" altLang="en-US" dirty="0"/>
              <a:t>（男性：女性 ≒ </a:t>
            </a:r>
            <a:r>
              <a:rPr lang="en-US" altLang="ja-JP" dirty="0"/>
              <a:t>6</a:t>
            </a:r>
            <a:r>
              <a:rPr lang="ja-JP" altLang="en-US" dirty="0"/>
              <a:t>：</a:t>
            </a:r>
            <a:r>
              <a:rPr lang="en-US" altLang="ja-JP" dirty="0"/>
              <a:t>4 </a:t>
            </a:r>
            <a:r>
              <a:rPr lang="ja-JP" altLang="en-US" dirty="0"/>
              <a:t>～ </a:t>
            </a:r>
            <a:r>
              <a:rPr lang="en-US" altLang="ja-JP" dirty="0"/>
              <a:t>7</a:t>
            </a:r>
            <a:r>
              <a:rPr lang="ja-JP" altLang="en-US" dirty="0"/>
              <a:t>：</a:t>
            </a:r>
            <a:r>
              <a:rPr lang="en-US" altLang="ja-JP" dirty="0"/>
              <a:t>3</a:t>
            </a:r>
            <a:r>
              <a:rPr lang="ja-JP" altLang="en-US" dirty="0"/>
              <a:t>）</a:t>
            </a:r>
          </a:p>
          <a:p>
            <a:pPr>
              <a:lnSpc>
                <a:spcPct val="120000"/>
              </a:lnSpc>
            </a:pPr>
            <a:endParaRPr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B26FBD6-E0D3-7457-512A-F51144FE7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958" y="1600200"/>
            <a:ext cx="1442995" cy="18145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出血しやすい場所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923AC9F-48E3-97B4-8870-75600B84C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764" y="2094390"/>
            <a:ext cx="6477000" cy="274347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A4113E7-4CBF-E2FD-C567-5EF80525B1BD}"/>
              </a:ext>
            </a:extLst>
          </p:cNvPr>
          <p:cNvSpPr txBox="1"/>
          <p:nvPr/>
        </p:nvSpPr>
        <p:spPr>
          <a:xfrm>
            <a:off x="564797" y="3571308"/>
            <a:ext cx="2507418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1400" dirty="0"/>
              <a:t>血管が表面近くに集まっている</a:t>
            </a:r>
            <a:endParaRPr lang="en-US" altLang="ja-JP" sz="1400" dirty="0"/>
          </a:p>
          <a:p>
            <a:r>
              <a:rPr lang="ja-JP" altLang="en-US" sz="1400" dirty="0"/>
              <a:t>乾燥・軽い刺激で切れやすい</a:t>
            </a:r>
            <a:endParaRPr lang="en-US" altLang="ja-JP" sz="1400" dirty="0"/>
          </a:p>
          <a:p>
            <a:r>
              <a:rPr lang="ja-JP" altLang="en-US" sz="1400" dirty="0"/>
              <a:t>鼻血の約</a:t>
            </a:r>
            <a:r>
              <a:rPr lang="en-US" altLang="ja-JP" sz="1400" dirty="0"/>
              <a:t>90</a:t>
            </a:r>
            <a:r>
              <a:rPr lang="ja-JP" altLang="en-US" sz="1400" dirty="0"/>
              <a:t>％がここで起こる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7FC2F8-90FC-D8F5-A370-9BD0E4F8FA10}"/>
              </a:ext>
            </a:extLst>
          </p:cNvPr>
          <p:cNvSpPr txBox="1"/>
          <p:nvPr/>
        </p:nvSpPr>
        <p:spPr>
          <a:xfrm>
            <a:off x="457200" y="2205226"/>
            <a:ext cx="29417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/>
              <a:t>鼻中隔の前方にある複数の動脈が集まる血管叢</a:t>
            </a:r>
          </a:p>
        </p:txBody>
      </p:sp>
      <p:sp>
        <p:nvSpPr>
          <p:cNvPr id="6" name="吹き出し: 円形 5">
            <a:extLst>
              <a:ext uri="{FF2B5EF4-FFF2-40B4-BE49-F238E27FC236}">
                <a16:creationId xmlns:a16="http://schemas.microsoft.com/office/drawing/2014/main" id="{9CE65176-D325-548C-28D1-C692D6457184}"/>
              </a:ext>
            </a:extLst>
          </p:cNvPr>
          <p:cNvSpPr/>
          <p:nvPr/>
        </p:nvSpPr>
        <p:spPr>
          <a:xfrm rot="11115835">
            <a:off x="264590" y="3200101"/>
            <a:ext cx="3107832" cy="1508128"/>
          </a:xfrm>
          <a:prstGeom prst="wedgeEllipseCallout">
            <a:avLst>
              <a:gd name="adj1" fmla="val -23607"/>
              <a:gd name="adj2" fmla="val 67731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鼻血の</a:t>
            </a:r>
            <a:r>
              <a:rPr dirty="0" err="1"/>
              <a:t>主な原因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/>
              <a:t>空気の乾燥：</a:t>
            </a:r>
            <a:br>
              <a:rPr kumimoji="1" lang="en-US" altLang="ja-JP" dirty="0"/>
            </a:br>
            <a:r>
              <a:rPr kumimoji="1" lang="ja-JP" altLang="en-US" sz="2400" dirty="0"/>
              <a:t>乾燥した鼻の粘膜が傷つきやすくなり軽い刺激（鼻をかむ・触る）で出血しやすい</a:t>
            </a:r>
            <a:endParaRPr kumimoji="1" lang="en-US" altLang="ja-JP" sz="2400" dirty="0"/>
          </a:p>
          <a:p>
            <a:r>
              <a:rPr kumimoji="1" lang="ja-JP" altLang="en-US" dirty="0"/>
              <a:t>鼻をかむ・いじる：</a:t>
            </a:r>
            <a:br>
              <a:rPr kumimoji="1" lang="en-US" altLang="ja-JP" dirty="0"/>
            </a:br>
            <a:r>
              <a:rPr kumimoji="1" lang="ja-JP" altLang="en-US" sz="2400" dirty="0"/>
              <a:t>花粉症・アレルギー性鼻炎で鼻をかむ回数が増える</a:t>
            </a:r>
            <a:endParaRPr kumimoji="1" lang="en-US" altLang="ja-JP" sz="2400" dirty="0"/>
          </a:p>
          <a:p>
            <a:r>
              <a:rPr kumimoji="1" lang="ja-JP" altLang="en-US" dirty="0"/>
              <a:t>血圧が高い：</a:t>
            </a:r>
            <a:br>
              <a:rPr kumimoji="1" lang="en-US" altLang="ja-JP" dirty="0"/>
            </a:br>
            <a:r>
              <a:rPr kumimoji="1" lang="en-US" altLang="ja-JP" sz="2400" dirty="0"/>
              <a:t>160 mmHg</a:t>
            </a:r>
            <a:r>
              <a:rPr kumimoji="1" lang="ja-JP" altLang="en-US" sz="2400" dirty="0"/>
              <a:t>以上特に </a:t>
            </a:r>
            <a:r>
              <a:rPr kumimoji="1" lang="en-US" altLang="ja-JP" sz="2400" dirty="0"/>
              <a:t>180 mmHg</a:t>
            </a:r>
            <a:r>
              <a:rPr kumimoji="1" lang="ja-JP" altLang="en-US" sz="2400" dirty="0"/>
              <a:t>以上 では注意</a:t>
            </a:r>
          </a:p>
          <a:p>
            <a:r>
              <a:rPr kumimoji="1" lang="ja-JP" altLang="en-US" dirty="0"/>
              <a:t>血液をさらさらにする薬：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sz="2400" dirty="0"/>
              <a:t>　　心筋梗塞や脳梗塞のくすりなどは血を固まりにくくし、</a:t>
            </a:r>
          </a:p>
          <a:p>
            <a:pPr marL="0" indent="0">
              <a:buNone/>
            </a:pPr>
            <a:r>
              <a:rPr kumimoji="1" lang="ja-JP" altLang="en-US" sz="2400" dirty="0"/>
              <a:t>　　鼻の奥からの出血や止血しにくい鼻血を誘発する</a:t>
            </a:r>
            <a:endParaRPr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B4B91A2-9CE5-BFF8-4097-B667D10B2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25" b="97544" l="5965" r="96140">
                        <a14:foregroundMark x1="10877" y1="64912" x2="5965" y2="70175"/>
                        <a14:foregroundMark x1="53333" y1="63158" x2="45263" y2="89123"/>
                        <a14:foregroundMark x1="45263" y1="89123" x2="49474" y2="97544"/>
                        <a14:foregroundMark x1="52281" y1="58947" x2="56491" y2="74737"/>
                        <a14:foregroundMark x1="91228" y1="72982" x2="90526" y2="61754"/>
                        <a14:foregroundMark x1="94035" y1="65263" x2="96140" y2="729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99701" y="2419297"/>
            <a:ext cx="1087135" cy="108713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23255A0-3258-43CF-0FBF-74862847F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1256" y="3562457"/>
            <a:ext cx="1043708" cy="148477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61D9F45-EA7A-2029-C6CA-1DA9725A7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3958" y="5355346"/>
            <a:ext cx="1472878" cy="8297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正しい鼻血の止め方（基本）</a:t>
            </a:r>
            <a:endParaRPr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CF8E733-CF93-AF4F-177D-BD91B24541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86" t="10138" r="47188" b="18333"/>
          <a:stretch>
            <a:fillRect/>
          </a:stretch>
        </p:blipFill>
        <p:spPr>
          <a:xfrm>
            <a:off x="5389962" y="2429405"/>
            <a:ext cx="1715399" cy="2328846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CB7770B-D774-2BD9-BD0F-B4DC14085A98}"/>
              </a:ext>
            </a:extLst>
          </p:cNvPr>
          <p:cNvSpPr txBox="1"/>
          <p:nvPr/>
        </p:nvSpPr>
        <p:spPr>
          <a:xfrm>
            <a:off x="2616977" y="5057590"/>
            <a:ext cx="43267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少し前かがみ</a:t>
            </a:r>
            <a:endParaRPr lang="en-US" altLang="ja-JP" dirty="0"/>
          </a:p>
          <a:p>
            <a:r>
              <a:rPr lang="ja-JP" altLang="en-US" dirty="0"/>
              <a:t>小鼻を指でしっかりつまむ</a:t>
            </a:r>
            <a:endParaRPr lang="en-US" altLang="ja-JP" dirty="0"/>
          </a:p>
          <a:p>
            <a:r>
              <a:rPr lang="en-US" altLang="ja-JP" dirty="0"/>
              <a:t>10</a:t>
            </a:r>
            <a:r>
              <a:rPr lang="ja-JP" altLang="en-US" dirty="0"/>
              <a:t>分間は離さない（途中で確認しない）</a:t>
            </a:r>
            <a:endParaRPr lang="en-US" altLang="ja-JP" dirty="0"/>
          </a:p>
          <a:p>
            <a:r>
              <a:rPr lang="ja-JP" altLang="en-US" dirty="0"/>
              <a:t>可能なら冷やす（鼻の付け根・頬）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8E7C465D-C363-A499-0EDA-5FFBAEC06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173" y="2719901"/>
            <a:ext cx="2038350" cy="20383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出血点を凝固する方法</a:t>
            </a:r>
            <a:endParaRPr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D66AD03-0AA2-7FD8-153E-2595E8479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058" y="1961644"/>
            <a:ext cx="3762375" cy="27051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419DAC2-AA4A-ADC1-22C0-0A5F12504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844" l="2083" r="89974">
                        <a14:foregroundMark x1="17318" y1="25488" x2="7487" y2="35449"/>
                        <a14:foregroundMark x1="34375" y1="31445" x2="34505" y2="32617"/>
                        <a14:foregroundMark x1="32813" y1="30469" x2="34180" y2="32227"/>
                        <a14:foregroundMark x1="86458" y1="61133" x2="85286" y2="59180"/>
                        <a14:foregroundMark x1="2083" y1="39355" x2="5729" y2="41113"/>
                        <a14:foregroundMark x1="38021" y1="33008" x2="43034" y2="35645"/>
                        <a14:foregroundMark x1="44466" y1="37793" x2="45638" y2="38867"/>
                        <a14:foregroundMark x1="45833" y1="38867" x2="49089" y2="40918"/>
                        <a14:foregroundMark x1="49089" y1="40918" x2="55013" y2="45117"/>
                        <a14:foregroundMark x1="55599" y1="45117" x2="69661" y2="51563"/>
                        <a14:foregroundMark x1="69661" y1="51563" x2="78776" y2="57520"/>
                        <a14:foregroundMark x1="78776" y1="57520" x2="80599" y2="57617"/>
                        <a14:foregroundMark x1="43945" y1="37695" x2="38477" y2="32031"/>
                        <a14:foregroundMark x1="38477" y1="32031" x2="36133" y2="33887"/>
                        <a14:foregroundMark x1="42708" y1="35449" x2="73568" y2="54492"/>
                        <a14:foregroundMark x1="73568" y1="54492" x2="79297" y2="55566"/>
                        <a14:foregroundMark x1="79297" y1="55566" x2="82096" y2="59570"/>
                        <a14:foregroundMark x1="68229" y1="52832" x2="39714" y2="36914"/>
                        <a14:foregroundMark x1="39714" y1="36914" x2="37500" y2="34668"/>
                        <a14:foregroundMark x1="86979" y1="62988" x2="85612" y2="62012"/>
                        <a14:foregroundMark x1="87109" y1="59863" x2="86589" y2="60742"/>
                        <a14:foregroundMark x1="85286" y1="59570" x2="82487" y2="59863"/>
                      </a14:backgroundRemoval>
                    </a14:imgEffect>
                  </a14:imgLayer>
                </a14:imgProps>
              </a:ext>
            </a:extLst>
          </a:blip>
          <a:srcRect l="-912" t="-9890" r="11181" b="25249"/>
          <a:stretch>
            <a:fillRect/>
          </a:stretch>
        </p:blipFill>
        <p:spPr>
          <a:xfrm rot="19386651">
            <a:off x="720101" y="2734893"/>
            <a:ext cx="4102506" cy="25798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E7B73-22CF-D055-10C0-2AEDEEB73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A085D-E5EA-181E-BA3C-DC94E4D4A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避けたい対処法</a:t>
            </a:r>
            <a:endParaRPr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E66C216-ADFC-11BB-9DB2-B54BB484ED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812" t="10138" r="9833" b="18333"/>
          <a:stretch>
            <a:fillRect/>
          </a:stretch>
        </p:blipFill>
        <p:spPr>
          <a:xfrm>
            <a:off x="3930445" y="3088094"/>
            <a:ext cx="1789119" cy="228398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31AEECC-E68A-3F68-D64B-636C884784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056" r="28194" b="50000"/>
          <a:stretch>
            <a:fillRect/>
          </a:stretch>
        </p:blipFill>
        <p:spPr>
          <a:xfrm>
            <a:off x="862012" y="2770529"/>
            <a:ext cx="2247901" cy="256903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CE99859-AD37-E386-DB90-23FBA4FB6B0F}"/>
              </a:ext>
            </a:extLst>
          </p:cNvPr>
          <p:cNvSpPr txBox="1"/>
          <p:nvPr/>
        </p:nvSpPr>
        <p:spPr>
          <a:xfrm>
            <a:off x="553518" y="5426922"/>
            <a:ext cx="28648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dirty="0"/>
              <a:t>ティッシュは血で固まり、</a:t>
            </a:r>
            <a:endParaRPr lang="en-US" altLang="ja-JP" dirty="0"/>
          </a:p>
          <a:p>
            <a:r>
              <a:rPr lang="ja-JP" altLang="en-US" dirty="0"/>
              <a:t>粘膜にくっつき、外すときに</a:t>
            </a:r>
            <a:endParaRPr lang="en-US" altLang="ja-JP" dirty="0"/>
          </a:p>
          <a:p>
            <a:r>
              <a:rPr lang="ja-JP" altLang="en-US" dirty="0"/>
              <a:t>かさぶたごと剥がれてしまう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EEEE7C5-7502-2D1F-494D-6632C048E409}"/>
              </a:ext>
            </a:extLst>
          </p:cNvPr>
          <p:cNvSpPr txBox="1"/>
          <p:nvPr/>
        </p:nvSpPr>
        <p:spPr>
          <a:xfrm>
            <a:off x="4032260" y="5519255"/>
            <a:ext cx="15007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dirty="0"/>
              <a:t>上を向かない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577BFB01-E25C-F224-D393-FF3A6A23D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96" b="89911" l="1247" r="97756">
                        <a14:foregroundMark x1="5237" y1="44510" x2="5985" y2="56083"/>
                        <a14:foregroundMark x1="1496" y1="42136" x2="1496" y2="42136"/>
                        <a14:foregroundMark x1="94514" y1="35905" x2="96259" y2="52522"/>
                        <a14:foregroundMark x1="96259" y1="52522" x2="97257" y2="54896"/>
                        <a14:foregroundMark x1="97756" y1="35608" x2="97756" y2="356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088" y="2298401"/>
            <a:ext cx="881923" cy="74116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66BB8DB-55F0-D9FE-C957-A388DB1E76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4153" y="2290404"/>
            <a:ext cx="877900" cy="74377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4C4EB2D-BFFD-BFDA-5516-06C0177AAA6C}"/>
              </a:ext>
            </a:extLst>
          </p:cNvPr>
          <p:cNvSpPr txBox="1"/>
          <p:nvPr/>
        </p:nvSpPr>
        <p:spPr>
          <a:xfrm>
            <a:off x="5640314" y="3088094"/>
            <a:ext cx="2912977" cy="33547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None/>
            </a:pPr>
            <a:r>
              <a:rPr lang="ja-JP" altLang="en-US" sz="1600" b="1" dirty="0"/>
              <a:t>① 血が喉に流れ込む</a:t>
            </a:r>
            <a:br>
              <a:rPr lang="ja-JP" altLang="en-US" sz="1200" dirty="0"/>
            </a:br>
            <a:r>
              <a:rPr lang="ja-JP" altLang="en-US" sz="1400" dirty="0"/>
              <a:t>👉 </a:t>
            </a:r>
            <a:r>
              <a:rPr lang="ja-JP" altLang="en-US" sz="1400" b="1" dirty="0"/>
              <a:t>鼻の奥 → のど → 胃</a:t>
            </a:r>
            <a:r>
              <a:rPr lang="ja-JP" altLang="en-US" sz="1400" dirty="0"/>
              <a:t> に流れます</a:t>
            </a:r>
            <a:endParaRPr lang="en-US" altLang="ja-JP" sz="1400" dirty="0"/>
          </a:p>
          <a:p>
            <a:pPr>
              <a:buNone/>
            </a:pPr>
            <a:r>
              <a:rPr lang="ja-JP" altLang="en-US" sz="1400" dirty="0"/>
              <a:t>　　・気持ち悪くなる</a:t>
            </a:r>
          </a:p>
          <a:p>
            <a:r>
              <a:rPr lang="ja-JP" altLang="en-US" sz="1400" dirty="0"/>
              <a:t>　　・吐き気・嘔吐</a:t>
            </a:r>
            <a:br>
              <a:rPr lang="ja-JP" altLang="en-US" sz="1200" dirty="0"/>
            </a:br>
            <a:endParaRPr lang="ja-JP" altLang="en-US" sz="1200" dirty="0"/>
          </a:p>
          <a:p>
            <a:pPr>
              <a:buNone/>
            </a:pPr>
            <a:r>
              <a:rPr lang="ja-JP" altLang="en-US" sz="1600" b="1" dirty="0"/>
              <a:t>② 出血量を見誤る</a:t>
            </a:r>
          </a:p>
          <a:p>
            <a:pPr>
              <a:buNone/>
            </a:pPr>
            <a:r>
              <a:rPr lang="ja-JP" altLang="en-US" sz="1400" dirty="0"/>
              <a:t>　　血が外に出てこないため、</a:t>
            </a:r>
            <a:br>
              <a:rPr lang="ja-JP" altLang="en-US" sz="1400" dirty="0"/>
            </a:br>
            <a:r>
              <a:rPr lang="ja-JP" altLang="en-US" sz="1400" dirty="0"/>
              <a:t>👉 </a:t>
            </a:r>
            <a:r>
              <a:rPr lang="ja-JP" altLang="en-US" sz="1400" b="1" dirty="0"/>
              <a:t>「止まったように見えるだけ」</a:t>
            </a:r>
            <a:r>
              <a:rPr lang="ja-JP" altLang="en-US" sz="1400" dirty="0"/>
              <a:t> </a:t>
            </a:r>
          </a:p>
          <a:p>
            <a:pPr>
              <a:buNone/>
            </a:pPr>
            <a:r>
              <a:rPr lang="ja-JP" altLang="en-US" sz="1400" dirty="0"/>
              <a:t>　　実際は</a:t>
            </a:r>
          </a:p>
          <a:p>
            <a:r>
              <a:rPr lang="ja-JP" altLang="en-US" sz="1400" dirty="0"/>
              <a:t>　・鼻の中では出血が続いている</a:t>
            </a:r>
          </a:p>
          <a:p>
            <a:pPr>
              <a:buNone/>
            </a:pPr>
            <a:endParaRPr lang="ja-JP" altLang="en-US" sz="1200" dirty="0"/>
          </a:p>
          <a:p>
            <a:pPr>
              <a:buNone/>
            </a:pPr>
            <a:r>
              <a:rPr lang="ja-JP" altLang="en-US" sz="1600" b="1" dirty="0"/>
              <a:t>③ 誤嚥のリスク</a:t>
            </a:r>
            <a:endParaRPr lang="en-US" altLang="ja-JP" sz="1600" b="1" dirty="0"/>
          </a:p>
          <a:p>
            <a:pPr>
              <a:buNone/>
            </a:pPr>
            <a:r>
              <a:rPr lang="ja-JP" altLang="en-US" sz="1400" dirty="0"/>
              <a:t>　　血液が喉にたまると</a:t>
            </a:r>
            <a:endParaRPr lang="en-US" altLang="ja-JP" sz="1400" dirty="0"/>
          </a:p>
          <a:p>
            <a:pPr>
              <a:buNone/>
            </a:pPr>
            <a:r>
              <a:rPr lang="ja-JP" altLang="en-US" sz="1400" dirty="0"/>
              <a:t>　・むせる</a:t>
            </a:r>
          </a:p>
          <a:p>
            <a:r>
              <a:rPr lang="ja-JP" altLang="en-US" sz="1400" dirty="0"/>
              <a:t>　・気道に入る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49630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4F0473-3C60-FA7C-B381-28A0DDC37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避けたい対処法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0856E75-7782-954C-2A6F-0E403796A91A}"/>
              </a:ext>
            </a:extLst>
          </p:cNvPr>
          <p:cNvGrpSpPr/>
          <p:nvPr/>
        </p:nvGrpSpPr>
        <p:grpSpPr>
          <a:xfrm>
            <a:off x="989736" y="2324039"/>
            <a:ext cx="3333750" cy="3333750"/>
            <a:chOff x="1165859" y="2697640"/>
            <a:chExt cx="3333750" cy="3333750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E732FE4C-2D6A-F7F3-25FE-4BAE25A3E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819" b="90625" l="9864" r="95238">
                          <a14:foregroundMark x1="8163" y1="77431" x2="15646" y2="90972"/>
                          <a14:foregroundMark x1="15646" y1="90972" x2="18367" y2="91319"/>
                          <a14:foregroundMark x1="85374" y1="4514" x2="93197" y2="22222"/>
                          <a14:foregroundMark x1="93197" y1="22222" x2="93197" y2="26736"/>
                          <a14:foregroundMark x1="84694" y1="5208" x2="95238" y2="381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8964514" flipV="1">
              <a:off x="2824859" y="3257547"/>
              <a:ext cx="1270375" cy="1244449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CD19977D-1B4D-0685-E3AD-9662DE811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87" b="93750" l="9961" r="89844">
                          <a14:foregroundMark x1="35156" y1="79980" x2="18262" y2="88574"/>
                          <a14:foregroundMark x1="34863" y1="80273" x2="33984" y2="86035"/>
                          <a14:foregroundMark x1="22852" y1="24316" x2="27734" y2="10742"/>
                          <a14:foregroundMark x1="27734" y1="10742" x2="31445" y2="8887"/>
                          <a14:foregroundMark x1="34570" y1="8887" x2="40527" y2="9961"/>
                          <a14:foregroundMark x1="54883" y1="93457" x2="29199" y2="89355"/>
                          <a14:foregroundMark x1="29199" y1="89355" x2="15430" y2="93750"/>
                          <a14:foregroundMark x1="15430" y1="93750" x2="17383" y2="91992"/>
                          <a14:foregroundMark x1="36328" y1="84863" x2="29980" y2="8945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52742">
              <a:off x="1165859" y="2697640"/>
              <a:ext cx="3333750" cy="3333750"/>
            </a:xfrm>
            <a:prstGeom prst="rect">
              <a:avLst/>
            </a:prstGeom>
          </p:spPr>
        </p:pic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B4DDD2-1DC1-92ED-7633-9DCDA49DDF6C}"/>
              </a:ext>
            </a:extLst>
          </p:cNvPr>
          <p:cNvSpPr txBox="1"/>
          <p:nvPr/>
        </p:nvSpPr>
        <p:spPr>
          <a:xfrm>
            <a:off x="4498742" y="3429000"/>
            <a:ext cx="36437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首の後ろをトントンたたく</a:t>
            </a:r>
            <a:endParaRPr lang="en-US" altLang="ja-JP" dirty="0"/>
          </a:p>
          <a:p>
            <a:r>
              <a:rPr lang="ja-JP" altLang="en-US" dirty="0"/>
              <a:t>これは根拠がなく、止血効果はありませんのでやめましょう。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A3D3EFF-56B4-A776-B932-2DE11AA16E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96" b="89911" l="1247" r="97756">
                        <a14:foregroundMark x1="5237" y1="44510" x2="5985" y2="56083"/>
                        <a14:foregroundMark x1="1496" y1="42136" x2="1496" y2="42136"/>
                        <a14:foregroundMark x1="94514" y1="35905" x2="96259" y2="52522"/>
                        <a14:foregroundMark x1="96259" y1="52522" x2="97257" y2="54896"/>
                        <a14:foregroundMark x1="97756" y1="35608" x2="97756" y2="356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2961" y="1708302"/>
            <a:ext cx="881923" cy="7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9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221E63-5F23-2DE9-9447-DAEF169DE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耳鼻科を受診するとき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4264C4-99E8-6AB9-DE88-21ABF9EA6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鼻血の多くは心配ありません。</a:t>
            </a:r>
            <a:br>
              <a:rPr kumimoji="1" lang="en-US" altLang="ja-JP" dirty="0"/>
            </a:br>
            <a:r>
              <a:rPr kumimoji="1" lang="en-US" altLang="ja-JP" dirty="0"/>
              <a:t>	</a:t>
            </a:r>
            <a:r>
              <a:rPr kumimoji="1" lang="ja-JP" altLang="en-US" dirty="0"/>
              <a:t>止まらない</a:t>
            </a:r>
            <a:br>
              <a:rPr kumimoji="1" lang="en-US" altLang="ja-JP" dirty="0"/>
            </a:br>
            <a:r>
              <a:rPr kumimoji="1" lang="en-US" altLang="ja-JP" dirty="0"/>
              <a:t>	</a:t>
            </a:r>
            <a:r>
              <a:rPr kumimoji="1" lang="ja-JP" altLang="en-US" dirty="0"/>
              <a:t>繰り返す</a:t>
            </a:r>
            <a:br>
              <a:rPr kumimoji="1" lang="en-US" altLang="ja-JP" dirty="0"/>
            </a:br>
            <a:r>
              <a:rPr kumimoji="1" lang="en-US" altLang="ja-JP" dirty="0"/>
              <a:t>	</a:t>
            </a:r>
            <a:r>
              <a:rPr kumimoji="1" lang="ja-JP" altLang="en-US" dirty="0"/>
              <a:t>片側だけ（鼻腔・副鼻腔の腫瘍）</a:t>
            </a:r>
            <a:br>
              <a:rPr kumimoji="1" lang="en-US" altLang="ja-JP" dirty="0"/>
            </a:br>
            <a:r>
              <a:rPr kumimoji="1" lang="ja-JP" altLang="en-US" dirty="0"/>
              <a:t>の場合は、病気が隠れていることがあるため受診が必要</a:t>
            </a:r>
          </a:p>
          <a:p>
            <a:r>
              <a:rPr kumimoji="1" lang="en-US" altLang="ja-JP" dirty="0"/>
              <a:t>10</a:t>
            </a:r>
            <a:r>
              <a:rPr kumimoji="1" lang="ja-JP" altLang="en-US" dirty="0"/>
              <a:t>分以上止まらない</a:t>
            </a:r>
            <a:endParaRPr kumimoji="1" lang="en-US" altLang="ja-JP" dirty="0"/>
          </a:p>
          <a:p>
            <a:r>
              <a:rPr kumimoji="1" lang="ja-JP" altLang="en-US" dirty="0"/>
              <a:t>何度も出る、大量に出る</a:t>
            </a:r>
            <a:endParaRPr kumimoji="1" lang="en-US" altLang="ja-JP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F2332B6-0C1C-7FF2-D019-3D68FEDDD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6426" y1="65723" x2="34961" y2="712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0217" y="4149580"/>
            <a:ext cx="1976583" cy="197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44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483</Words>
  <Application>Microsoft Office PowerPoint</Application>
  <PresentationFormat>画面に合わせる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鼻血</vt:lpstr>
      <vt:lpstr>鼻血とは</vt:lpstr>
      <vt:lpstr>出血しやすい場所</vt:lpstr>
      <vt:lpstr>鼻血の主な原因</vt:lpstr>
      <vt:lpstr>正しい鼻血の止め方（基本）</vt:lpstr>
      <vt:lpstr>出血点を凝固する方法</vt:lpstr>
      <vt:lpstr>避けたい対処法</vt:lpstr>
      <vt:lpstr>避けたい対処法</vt:lpstr>
      <vt:lpstr>耳鼻科を受診するとき</vt:lpstr>
      <vt:lpstr>予防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hiros</dc:creator>
  <cp:keywords/>
  <dc:description>generated using python-pptx</dc:description>
  <cp:lastModifiedBy>寛 渡邉</cp:lastModifiedBy>
  <cp:revision>16</cp:revision>
  <dcterms:created xsi:type="dcterms:W3CDTF">2013-01-27T09:14:16Z</dcterms:created>
  <dcterms:modified xsi:type="dcterms:W3CDTF">2026-03-23T23:09:06Z</dcterms:modified>
  <cp:category/>
</cp:coreProperties>
</file>