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1"/>
  </p:sldMasterIdLst>
  <p:notesMasterIdLst>
    <p:notesMasterId r:id="rId11"/>
  </p:notesMasterIdLst>
  <p:sldIdLst>
    <p:sldId id="256" r:id="rId2"/>
    <p:sldId id="275" r:id="rId3"/>
    <p:sldId id="266" r:id="rId4"/>
    <p:sldId id="259" r:id="rId5"/>
    <p:sldId id="268" r:id="rId6"/>
    <p:sldId id="262" r:id="rId7"/>
    <p:sldId id="269" r:id="rId8"/>
    <p:sldId id="258" r:id="rId9"/>
    <p:sldId id="265" r:id="rId10"/>
  </p:sldIdLst>
  <p:sldSz cx="10972800" cy="8229600" type="B4JIS"/>
  <p:notesSz cx="8229600" cy="14630400"/>
  <p:embeddedFontLst>
    <p:embeddedFont>
      <p:font typeface="Meiryo UI" panose="020B0604030504040204" pitchFamily="50" charset="-128"/>
      <p:regular r:id="rId12"/>
      <p:bold r:id="rId13"/>
      <p:italic r:id="rId14"/>
      <p:boldItalic r:id="rId1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8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92" d="100"/>
          <a:sy n="92" d="100"/>
        </p:scale>
        <p:origin x="1626" y="10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0"/>
          <c:order val="0"/>
          <c:tx>
            <c:strRef>
              <c:f>Sheet1!$B$1</c:f>
              <c:strCache>
                <c:ptCount val="1"/>
                <c:pt idx="0">
                  <c:v>受療率（人口10万対）</c:v>
                </c:pt>
              </c:strCache>
            </c:strRef>
          </c:tx>
          <c:spPr>
            <a:solidFill>
              <a:schemeClr val="accent1"/>
            </a:solidFill>
            <a:ln>
              <a:noFill/>
            </a:ln>
            <a:effectLst/>
          </c:spPr>
          <c:invertIfNegative val="0"/>
          <c:cat>
            <c:strRef>
              <c:f>Sheet1!$A$2:$A$8</c:f>
              <c:strCache>
                <c:ptCount val="7"/>
                <c:pt idx="0">
                  <c:v>10～14歳</c:v>
                </c:pt>
                <c:pt idx="1">
                  <c:v>20～29歳</c:v>
                </c:pt>
                <c:pt idx="2">
                  <c:v>30～39歳</c:v>
                </c:pt>
                <c:pt idx="3">
                  <c:v>40～49歳</c:v>
                </c:pt>
                <c:pt idx="4">
                  <c:v>50～59歳</c:v>
                </c:pt>
                <c:pt idx="5">
                  <c:v>60～69歳</c:v>
                </c:pt>
                <c:pt idx="6">
                  <c:v>70歳以上</c:v>
                </c:pt>
              </c:strCache>
            </c:strRef>
          </c:cat>
          <c:val>
            <c:numRef>
              <c:f>Sheet1!$B$2:$B$8</c:f>
              <c:numCache>
                <c:formatCode>General</c:formatCode>
                <c:ptCount val="7"/>
                <c:pt idx="0">
                  <c:v>120</c:v>
                </c:pt>
                <c:pt idx="1">
                  <c:v>20</c:v>
                </c:pt>
                <c:pt idx="2">
                  <c:v>25</c:v>
                </c:pt>
                <c:pt idx="3">
                  <c:v>30</c:v>
                </c:pt>
                <c:pt idx="4">
                  <c:v>45</c:v>
                </c:pt>
                <c:pt idx="5">
                  <c:v>70</c:v>
                </c:pt>
                <c:pt idx="6">
                  <c:v>90</c:v>
                </c:pt>
              </c:numCache>
            </c:numRef>
          </c:val>
          <c:extLst>
            <c:ext xmlns:c16="http://schemas.microsoft.com/office/drawing/2014/chart" uri="{C3380CC4-5D6E-409C-BE32-E72D297353CC}">
              <c16:uniqueId val="{00000000-E6D3-4117-959C-51CC4C69A102}"/>
            </c:ext>
          </c:extLst>
        </c:ser>
        <c:dLbls>
          <c:showLegendKey val="0"/>
          <c:showVal val="0"/>
          <c:showCatName val="0"/>
          <c:showSerName val="0"/>
          <c:showPercent val="0"/>
          <c:showBubbleSize val="0"/>
        </c:dLbls>
        <c:gapWidth val="25"/>
        <c:overlap val="-3"/>
        <c:axId val="42082320"/>
        <c:axId val="42073680"/>
      </c:barChart>
      <c:catAx>
        <c:axId val="42082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crossAx val="42073680"/>
        <c:crosses val="autoZero"/>
        <c:auto val="1"/>
        <c:lblAlgn val="ctr"/>
        <c:lblOffset val="100"/>
        <c:noMultiLvlLbl val="0"/>
      </c:catAx>
      <c:valAx>
        <c:axId val="420736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420823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243898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ja-JP" alt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ja-JP" alt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ja-JP" alt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ja-JP" alt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ja-JP" alt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22960" y="1346836"/>
            <a:ext cx="9326880" cy="2865120"/>
          </a:xfrm>
        </p:spPr>
        <p:txBody>
          <a:bodyPr anchor="b"/>
          <a:lstStyle>
            <a:lvl1pPr algn="ctr">
              <a:defRPr sz="7200"/>
            </a:lvl1pPr>
          </a:lstStyle>
          <a:p>
            <a:r>
              <a:rPr lang="ja-JP" altLang="en-US"/>
              <a:t>マスター タイトルの書式設定</a:t>
            </a:r>
            <a:endParaRPr lang="en-US" dirty="0"/>
          </a:p>
        </p:txBody>
      </p:sp>
      <p:sp>
        <p:nvSpPr>
          <p:cNvPr id="3" name="Subtitle 2"/>
          <p:cNvSpPr>
            <a:spLocks noGrp="1"/>
          </p:cNvSpPr>
          <p:nvPr>
            <p:ph type="subTitle" idx="1"/>
          </p:nvPr>
        </p:nvSpPr>
        <p:spPr>
          <a:xfrm>
            <a:off x="1371600" y="4322446"/>
            <a:ext cx="82296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3/25/2026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2573658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3/25/2026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8684778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52411" y="438150"/>
            <a:ext cx="2366010" cy="6974206"/>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754381" y="438150"/>
            <a:ext cx="6960870" cy="6974206"/>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3/25/2026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610111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11871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4802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5764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3/25/2026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9916829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48666" y="2051688"/>
            <a:ext cx="9464040" cy="3423284"/>
          </a:xfrm>
        </p:spPr>
        <p:txBody>
          <a:bodyPr anchor="b"/>
          <a:lstStyle>
            <a:lvl1pPr>
              <a:defRPr sz="72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48666" y="5507358"/>
            <a:ext cx="9464040" cy="1800224"/>
          </a:xfrm>
        </p:spPr>
        <p:txBody>
          <a:bodyPr/>
          <a:lstStyle>
            <a:lvl1pPr marL="0" indent="0">
              <a:buNone/>
              <a:defRPr sz="2880">
                <a:solidFill>
                  <a:schemeClr val="tx1"/>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764DE79-268F-4C1A-8933-263129D2AF90}" type="datetimeFigureOut">
              <a:rPr lang="en-US" dirty="0"/>
              <a:t>3/25/2026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2515247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754380" y="2190750"/>
            <a:ext cx="4663440" cy="522160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554980" y="2190750"/>
            <a:ext cx="4663440" cy="522160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3/25/2026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4418136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755809" y="438152"/>
            <a:ext cx="9464040" cy="1590676"/>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755810" y="2017396"/>
            <a:ext cx="4642008"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ja-JP" altLang="en-US"/>
              <a:t>マスター テキストの書式設定</a:t>
            </a:r>
          </a:p>
        </p:txBody>
      </p:sp>
      <p:sp>
        <p:nvSpPr>
          <p:cNvPr id="4" name="Content Placeholder 3"/>
          <p:cNvSpPr>
            <a:spLocks noGrp="1"/>
          </p:cNvSpPr>
          <p:nvPr>
            <p:ph sz="half" idx="2"/>
          </p:nvPr>
        </p:nvSpPr>
        <p:spPr>
          <a:xfrm>
            <a:off x="755810" y="3006090"/>
            <a:ext cx="4642008" cy="442150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554981" y="2017396"/>
            <a:ext cx="4664869"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ja-JP" altLang="en-US"/>
              <a:t>マスター テキストの書式設定</a:t>
            </a:r>
          </a:p>
        </p:txBody>
      </p:sp>
      <p:sp>
        <p:nvSpPr>
          <p:cNvPr id="6" name="Content Placeholder 5"/>
          <p:cNvSpPr>
            <a:spLocks noGrp="1"/>
          </p:cNvSpPr>
          <p:nvPr>
            <p:ph sz="quarter" idx="4"/>
          </p:nvPr>
        </p:nvSpPr>
        <p:spPr>
          <a:xfrm>
            <a:off x="5554981" y="3006090"/>
            <a:ext cx="4664869" cy="442150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3/25/2026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9252396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3/25/2026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057758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3/25/2026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57368772"/>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55809" y="548640"/>
            <a:ext cx="3539014" cy="1920240"/>
          </a:xfrm>
        </p:spPr>
        <p:txBody>
          <a:bodyPr anchor="b"/>
          <a:lstStyle>
            <a:lvl1pPr>
              <a:defRPr sz="3840"/>
            </a:lvl1pPr>
          </a:lstStyle>
          <a:p>
            <a:r>
              <a:rPr lang="ja-JP" altLang="en-US"/>
              <a:t>マスター タイトルの書式設定</a:t>
            </a:r>
            <a:endParaRPr lang="en-US" dirty="0"/>
          </a:p>
        </p:txBody>
      </p:sp>
      <p:sp>
        <p:nvSpPr>
          <p:cNvPr id="3" name="Content Placeholder 2"/>
          <p:cNvSpPr>
            <a:spLocks noGrp="1"/>
          </p:cNvSpPr>
          <p:nvPr>
            <p:ph idx="1"/>
          </p:nvPr>
        </p:nvSpPr>
        <p:spPr>
          <a:xfrm>
            <a:off x="4664869" y="1184912"/>
            <a:ext cx="555498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55809" y="2468880"/>
            <a:ext cx="353901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764DE79-268F-4C1A-8933-263129D2AF90}" type="datetimeFigureOut">
              <a:rPr lang="en-US" dirty="0"/>
              <a:t>3/25/2026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8982102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755809" y="548640"/>
            <a:ext cx="3539014" cy="1920240"/>
          </a:xfrm>
        </p:spPr>
        <p:txBody>
          <a:bodyPr anchor="b"/>
          <a:lstStyle>
            <a:lvl1pPr>
              <a:defRPr sz="384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664869" y="1184912"/>
            <a:ext cx="5554980" cy="5848350"/>
          </a:xfrm>
        </p:spPr>
        <p:txBody>
          <a:bodyPr anchor="t"/>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755809" y="2468880"/>
            <a:ext cx="353901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764DE79-268F-4C1A-8933-263129D2AF90}" type="datetimeFigureOut">
              <a:rPr lang="en-US" dirty="0"/>
              <a:t>3/25/2026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028783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4380" y="438152"/>
            <a:ext cx="9464040" cy="1590676"/>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754380" y="2190750"/>
            <a:ext cx="9464040" cy="522160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54380" y="7627622"/>
            <a:ext cx="246888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C764DE79-268F-4C1A-8933-263129D2AF90}" type="datetimeFigureOut">
              <a:rPr lang="en-US" dirty="0"/>
              <a:t>3/25/2026</a:t>
            </a:fld>
            <a:endParaRPr lang="en-US" dirty="0"/>
          </a:p>
        </p:txBody>
      </p:sp>
      <p:sp>
        <p:nvSpPr>
          <p:cNvPr id="5" name="Footer Placeholder 4"/>
          <p:cNvSpPr>
            <a:spLocks noGrp="1"/>
          </p:cNvSpPr>
          <p:nvPr>
            <p:ph type="ftr" sz="quarter" idx="3"/>
          </p:nvPr>
        </p:nvSpPr>
        <p:spPr>
          <a:xfrm>
            <a:off x="3634740" y="7627622"/>
            <a:ext cx="370332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749540" y="7627622"/>
            <a:ext cx="246888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3797959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5" r:id="rId13"/>
    <p:sldLayoutId id="2147483678" r:id="rId14"/>
  </p:sldLayoutIdLst>
  <p:hf sldNum="0" hdr="0" ftr="0" dt="0"/>
  <p:txStyles>
    <p:titleStyle>
      <a:lvl1pPr algn="l" defTabSz="1097280" rtl="0" eaLnBrk="1" latinLnBrk="0" hangingPunct="1">
        <a:lnSpc>
          <a:spcPct val="90000"/>
        </a:lnSpc>
        <a:spcBef>
          <a:spcPct val="0"/>
        </a:spcBef>
        <a:buNone/>
        <a:defRPr kumimoji="1"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kumimoji="1"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kumimoji="1"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kumimoji="1"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kumimoji="1"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kumimoji="1"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kumimoji="1"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kumimoji="1"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kumimoji="1" sz="2160" kern="1200">
          <a:solidFill>
            <a:schemeClr val="tx1"/>
          </a:solidFill>
          <a:latin typeface="+mn-lt"/>
          <a:ea typeface="+mn-ea"/>
          <a:cs typeface="+mn-cs"/>
        </a:defRPr>
      </a:lvl9pPr>
    </p:bodyStyle>
    <p:otherStyle>
      <a:defPPr>
        <a:defRPr lang="en-US"/>
      </a:defPPr>
      <a:lvl1pPr marL="0" algn="l" defTabSz="1097280" rtl="0" eaLnBrk="1" latinLnBrk="0" hangingPunct="1">
        <a:defRPr kumimoji="1" sz="2160" kern="1200">
          <a:solidFill>
            <a:schemeClr val="tx1"/>
          </a:solidFill>
          <a:latin typeface="+mn-lt"/>
          <a:ea typeface="+mn-ea"/>
          <a:cs typeface="+mn-cs"/>
        </a:defRPr>
      </a:lvl1pPr>
      <a:lvl2pPr marL="548640" algn="l" defTabSz="1097280" rtl="0" eaLnBrk="1" latinLnBrk="0" hangingPunct="1">
        <a:defRPr kumimoji="1" sz="2160" kern="1200">
          <a:solidFill>
            <a:schemeClr val="tx1"/>
          </a:solidFill>
          <a:latin typeface="+mn-lt"/>
          <a:ea typeface="+mn-ea"/>
          <a:cs typeface="+mn-cs"/>
        </a:defRPr>
      </a:lvl2pPr>
      <a:lvl3pPr marL="1097280" algn="l" defTabSz="1097280" rtl="0" eaLnBrk="1" latinLnBrk="0" hangingPunct="1">
        <a:defRPr kumimoji="1" sz="2160" kern="1200">
          <a:solidFill>
            <a:schemeClr val="tx1"/>
          </a:solidFill>
          <a:latin typeface="+mn-lt"/>
          <a:ea typeface="+mn-ea"/>
          <a:cs typeface="+mn-cs"/>
        </a:defRPr>
      </a:lvl3pPr>
      <a:lvl4pPr marL="1645920" algn="l" defTabSz="1097280" rtl="0" eaLnBrk="1" latinLnBrk="0" hangingPunct="1">
        <a:defRPr kumimoji="1" sz="2160" kern="1200">
          <a:solidFill>
            <a:schemeClr val="tx1"/>
          </a:solidFill>
          <a:latin typeface="+mn-lt"/>
          <a:ea typeface="+mn-ea"/>
          <a:cs typeface="+mn-cs"/>
        </a:defRPr>
      </a:lvl4pPr>
      <a:lvl5pPr marL="2194560" algn="l" defTabSz="1097280" rtl="0" eaLnBrk="1" latinLnBrk="0" hangingPunct="1">
        <a:defRPr kumimoji="1" sz="2160" kern="1200">
          <a:solidFill>
            <a:schemeClr val="tx1"/>
          </a:solidFill>
          <a:latin typeface="+mn-lt"/>
          <a:ea typeface="+mn-ea"/>
          <a:cs typeface="+mn-cs"/>
        </a:defRPr>
      </a:lvl5pPr>
      <a:lvl6pPr marL="2743200" algn="l" defTabSz="1097280" rtl="0" eaLnBrk="1" latinLnBrk="0" hangingPunct="1">
        <a:defRPr kumimoji="1" sz="2160" kern="1200">
          <a:solidFill>
            <a:schemeClr val="tx1"/>
          </a:solidFill>
          <a:latin typeface="+mn-lt"/>
          <a:ea typeface="+mn-ea"/>
          <a:cs typeface="+mn-cs"/>
        </a:defRPr>
      </a:lvl6pPr>
      <a:lvl7pPr marL="3291840" algn="l" defTabSz="1097280" rtl="0" eaLnBrk="1" latinLnBrk="0" hangingPunct="1">
        <a:defRPr kumimoji="1" sz="2160" kern="1200">
          <a:solidFill>
            <a:schemeClr val="tx1"/>
          </a:solidFill>
          <a:latin typeface="+mn-lt"/>
          <a:ea typeface="+mn-ea"/>
          <a:cs typeface="+mn-cs"/>
        </a:defRPr>
      </a:lvl7pPr>
      <a:lvl8pPr marL="3840480" algn="l" defTabSz="1097280" rtl="0" eaLnBrk="1" latinLnBrk="0" hangingPunct="1">
        <a:defRPr kumimoji="1" sz="2160" kern="1200">
          <a:solidFill>
            <a:schemeClr val="tx1"/>
          </a:solidFill>
          <a:latin typeface="+mn-lt"/>
          <a:ea typeface="+mn-ea"/>
          <a:cs typeface="+mn-cs"/>
        </a:defRPr>
      </a:lvl8pPr>
      <a:lvl9pPr marL="4389120" algn="l" defTabSz="1097280" rtl="0" eaLnBrk="1" latinLnBrk="0" hangingPunct="1">
        <a:defRPr kumimoji="1"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3" name="Text 0"/>
          <p:cNvSpPr/>
          <p:nvPr/>
        </p:nvSpPr>
        <p:spPr>
          <a:xfrm>
            <a:off x="1708189" y="2697242"/>
            <a:ext cx="7556421" cy="1417558"/>
          </a:xfrm>
          <a:prstGeom prst="rect">
            <a:avLst/>
          </a:prstGeom>
          <a:noFill/>
          <a:ln/>
        </p:spPr>
        <p:txBody>
          <a:bodyPr wrap="square" lIns="0" tIns="0" rIns="0" bIns="0" rtlCol="0" anchor="ctr"/>
          <a:lstStyle/>
          <a:p>
            <a:pPr algn="ctr">
              <a:lnSpc>
                <a:spcPts val="5550"/>
              </a:lnSpc>
            </a:pPr>
            <a:endParaRPr lang="en-US" sz="7200" dirty="0"/>
          </a:p>
        </p:txBody>
      </p:sp>
      <p:sp>
        <p:nvSpPr>
          <p:cNvPr id="4" name="Text 1"/>
          <p:cNvSpPr/>
          <p:nvPr/>
        </p:nvSpPr>
        <p:spPr>
          <a:xfrm>
            <a:off x="1531546" y="4267795"/>
            <a:ext cx="7556421" cy="1451610"/>
          </a:xfrm>
          <a:prstGeom prst="rect">
            <a:avLst/>
          </a:prstGeom>
          <a:noFill/>
          <a:ln/>
        </p:spPr>
        <p:txBody>
          <a:bodyPr wrap="square" lIns="0" tIns="0" rIns="0" bIns="0" rtlCol="0" anchor="t"/>
          <a:lstStyle/>
          <a:p>
            <a:pPr>
              <a:lnSpc>
                <a:spcPts val="2850"/>
              </a:lnSpc>
            </a:pPr>
            <a:endParaRPr lang="en-US" sz="1750" dirty="0"/>
          </a:p>
        </p:txBody>
      </p:sp>
      <p:sp>
        <p:nvSpPr>
          <p:cNvPr id="5" name="テキスト ボックス 4">
            <a:extLst>
              <a:ext uri="{FF2B5EF4-FFF2-40B4-BE49-F238E27FC236}">
                <a16:creationId xmlns:a16="http://schemas.microsoft.com/office/drawing/2014/main" id="{30460D44-5324-5A1E-19B5-2A69E6F730CB}"/>
              </a:ext>
            </a:extLst>
          </p:cNvPr>
          <p:cNvSpPr txBox="1"/>
          <p:nvPr/>
        </p:nvSpPr>
        <p:spPr>
          <a:xfrm>
            <a:off x="4063261" y="3252132"/>
            <a:ext cx="2492990" cy="1015663"/>
          </a:xfrm>
          <a:prstGeom prst="rect">
            <a:avLst/>
          </a:prstGeom>
          <a:noFill/>
        </p:spPr>
        <p:txBody>
          <a:bodyPr wrap="none">
            <a:spAutoFit/>
          </a:bodyPr>
          <a:lstStyle/>
          <a:p>
            <a:r>
              <a:rPr lang="ja-JP" altLang="en-US" sz="6000" dirty="0">
                <a:latin typeface="Meiryo UI" panose="020B0604030504040204" pitchFamily="50" charset="-128"/>
                <a:ea typeface="Meiryo UI" panose="020B0604030504040204" pitchFamily="50" charset="-128"/>
              </a:rPr>
              <a:t>中耳炎</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BEEF7847-B1EB-F652-2B06-B384AA879EA0}"/>
              </a:ext>
            </a:extLst>
          </p:cNvPr>
          <p:cNvSpPr txBox="1">
            <a:spLocks/>
          </p:cNvSpPr>
          <p:nvPr/>
        </p:nvSpPr>
        <p:spPr>
          <a:xfrm>
            <a:off x="650470" y="1978606"/>
            <a:ext cx="9044247" cy="1271154"/>
          </a:xfrm>
          <a:prstGeom prst="rect">
            <a:avLst/>
          </a:prstGeom>
        </p:spPr>
        <p:txBody>
          <a:bodyPr>
            <a:normAutofit/>
          </a:bodyPr>
          <a:lstStyle>
            <a:lvl1pPr marL="274320" indent="-274320" algn="l" defTabSz="1097280" rtl="0" eaLnBrk="1" latinLnBrk="0" hangingPunct="1">
              <a:lnSpc>
                <a:spcPct val="90000"/>
              </a:lnSpc>
              <a:spcBef>
                <a:spcPts val="1200"/>
              </a:spcBef>
              <a:buFont typeface="Arial" panose="020B0604020202020204" pitchFamily="34" charset="0"/>
              <a:buChar char="•"/>
              <a:defRPr kumimoji="1"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kumimoji="1"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kumimoji="1"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kumimoji="1"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kumimoji="1"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kumimoji="1"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kumimoji="1"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kumimoji="1" sz="2160" kern="1200">
                <a:solidFill>
                  <a:schemeClr val="tx1"/>
                </a:solidFill>
                <a:latin typeface="+mn-lt"/>
                <a:ea typeface="+mn-ea"/>
                <a:cs typeface="+mn-cs"/>
              </a:defRPr>
            </a:lvl9pPr>
          </a:lstStyle>
          <a:p>
            <a:pPr>
              <a:lnSpc>
                <a:spcPct val="110000"/>
              </a:lnSpc>
            </a:pPr>
            <a:r>
              <a:rPr lang="ja-JP" altLang="en-US" sz="2800" dirty="0">
                <a:latin typeface="Meiryo UI" panose="020B0604030504040204" pitchFamily="50" charset="-128"/>
                <a:ea typeface="Meiryo UI" panose="020B0604030504040204" pitchFamily="50" charset="-128"/>
              </a:rPr>
              <a:t>中耳炎は、大人も発症することがあり、症状が複雑化しやすく、治療が長引くため、早期発見と適切な対処が大切です。</a:t>
            </a:r>
          </a:p>
        </p:txBody>
      </p:sp>
      <p:graphicFrame>
        <p:nvGraphicFramePr>
          <p:cNvPr id="6" name="グラフ 5">
            <a:extLst>
              <a:ext uri="{FF2B5EF4-FFF2-40B4-BE49-F238E27FC236}">
                <a16:creationId xmlns:a16="http://schemas.microsoft.com/office/drawing/2014/main" id="{F9E7B82F-650E-6CBE-5923-59A3A6599CF8}"/>
              </a:ext>
            </a:extLst>
          </p:cNvPr>
          <p:cNvGraphicFramePr/>
          <p:nvPr>
            <p:extLst>
              <p:ext uri="{D42A27DB-BD31-4B8C-83A1-F6EECF244321}">
                <p14:modId xmlns:p14="http://schemas.microsoft.com/office/powerpoint/2010/main" val="1397465738"/>
              </p:ext>
            </p:extLst>
          </p:nvPr>
        </p:nvGraphicFramePr>
        <p:xfrm>
          <a:off x="1641763" y="3218586"/>
          <a:ext cx="7315200" cy="4876800"/>
        </p:xfrm>
        <a:graphic>
          <a:graphicData uri="http://schemas.openxmlformats.org/drawingml/2006/chart">
            <c:chart xmlns:c="http://schemas.openxmlformats.org/drawingml/2006/chart" xmlns:r="http://schemas.openxmlformats.org/officeDocument/2006/relationships" r:id="rId2"/>
          </a:graphicData>
        </a:graphic>
      </p:graphicFrame>
      <p:sp>
        <p:nvSpPr>
          <p:cNvPr id="2" name="タイトル 1">
            <a:extLst>
              <a:ext uri="{FF2B5EF4-FFF2-40B4-BE49-F238E27FC236}">
                <a16:creationId xmlns:a16="http://schemas.microsoft.com/office/drawing/2014/main" id="{5196B6E1-490E-8753-0F2D-29711B3EFE5F}"/>
              </a:ext>
            </a:extLst>
          </p:cNvPr>
          <p:cNvSpPr>
            <a:spLocks noGrp="1"/>
          </p:cNvSpPr>
          <p:nvPr>
            <p:ph type="title"/>
          </p:nvPr>
        </p:nvSpPr>
        <p:spPr/>
        <p:txBody>
          <a:bodyPr/>
          <a:lstStyle/>
          <a:p>
            <a:pPr algn="ctr"/>
            <a:r>
              <a:rPr lang="ja-JP" altLang="en-US" dirty="0">
                <a:latin typeface="Meiryo UI" panose="020B0604030504040204" pitchFamily="50" charset="-128"/>
                <a:ea typeface="Meiryo UI" panose="020B0604030504040204" pitchFamily="50" charset="-128"/>
              </a:rPr>
              <a:t>中耳炎</a:t>
            </a:r>
          </a:p>
        </p:txBody>
      </p:sp>
    </p:spTree>
    <p:extLst>
      <p:ext uri="{BB962C8B-B14F-4D97-AF65-F5344CB8AC3E}">
        <p14:creationId xmlns:p14="http://schemas.microsoft.com/office/powerpoint/2010/main" val="2164438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21A1F10-9041-8DD5-2C3B-73E46A772348}"/>
              </a:ext>
            </a:extLst>
          </p:cNvPr>
          <p:cNvPicPr>
            <a:picLocks noChangeAspect="1"/>
          </p:cNvPicPr>
          <p:nvPr/>
        </p:nvPicPr>
        <p:blipFill>
          <a:blip r:embed="rId2"/>
          <a:srcRect b="11703"/>
          <a:stretch>
            <a:fillRect/>
          </a:stretch>
        </p:blipFill>
        <p:spPr>
          <a:xfrm>
            <a:off x="764771" y="2136632"/>
            <a:ext cx="6228311" cy="3712138"/>
          </a:xfrm>
          <a:prstGeom prst="rect">
            <a:avLst/>
          </a:prstGeom>
        </p:spPr>
      </p:pic>
      <p:sp>
        <p:nvSpPr>
          <p:cNvPr id="7" name="テキスト ボックス 6">
            <a:extLst>
              <a:ext uri="{FF2B5EF4-FFF2-40B4-BE49-F238E27FC236}">
                <a16:creationId xmlns:a16="http://schemas.microsoft.com/office/drawing/2014/main" id="{C11C01FD-1D13-C019-7838-E179EF470F89}"/>
              </a:ext>
            </a:extLst>
          </p:cNvPr>
          <p:cNvSpPr txBox="1"/>
          <p:nvPr/>
        </p:nvSpPr>
        <p:spPr>
          <a:xfrm>
            <a:off x="1527464" y="6585857"/>
            <a:ext cx="5133109" cy="830997"/>
          </a:xfrm>
          <a:prstGeom prst="rect">
            <a:avLst/>
          </a:prstGeom>
          <a:noFill/>
        </p:spPr>
        <p:txBody>
          <a:bodyPr wrap="square">
            <a:spAutoFit/>
          </a:bodyPr>
          <a:lstStyle/>
          <a:p>
            <a:r>
              <a:rPr lang="ja-JP" altLang="en-US" sz="2400" dirty="0">
                <a:latin typeface="Meiryo UI" panose="020B0604030504040204" pitchFamily="50" charset="-128"/>
                <a:ea typeface="Meiryo UI" panose="020B0604030504040204" pitchFamily="50" charset="-128"/>
              </a:rPr>
              <a:t>耳と鼻をつなぐ細い管（耳管）から細菌が侵入することで中耳炎になります。</a:t>
            </a:r>
          </a:p>
        </p:txBody>
      </p:sp>
      <p:pic>
        <p:nvPicPr>
          <p:cNvPr id="3" name="図 2">
            <a:extLst>
              <a:ext uri="{FF2B5EF4-FFF2-40B4-BE49-F238E27FC236}">
                <a16:creationId xmlns:a16="http://schemas.microsoft.com/office/drawing/2014/main" id="{D01515C0-A400-28B8-A1C4-6EDE9E58ED0D}"/>
              </a:ext>
            </a:extLst>
          </p:cNvPr>
          <p:cNvPicPr>
            <a:picLocks noChangeAspect="1"/>
          </p:cNvPicPr>
          <p:nvPr/>
        </p:nvPicPr>
        <p:blipFill>
          <a:blip r:embed="rId3"/>
          <a:srcRect l="45806" t="91220" r="41042" b="-1063"/>
          <a:stretch>
            <a:fillRect/>
          </a:stretch>
        </p:blipFill>
        <p:spPr>
          <a:xfrm>
            <a:off x="3477838" y="5799247"/>
            <a:ext cx="1066105" cy="539208"/>
          </a:xfrm>
          <a:prstGeom prst="rect">
            <a:avLst/>
          </a:prstGeom>
        </p:spPr>
      </p:pic>
      <p:sp>
        <p:nvSpPr>
          <p:cNvPr id="6" name="フリーフォーム: 図形 5">
            <a:extLst>
              <a:ext uri="{FF2B5EF4-FFF2-40B4-BE49-F238E27FC236}">
                <a16:creationId xmlns:a16="http://schemas.microsoft.com/office/drawing/2014/main" id="{D762A027-2A64-9066-8984-D2DC0A5A10E8}"/>
              </a:ext>
            </a:extLst>
          </p:cNvPr>
          <p:cNvSpPr/>
          <p:nvPr/>
        </p:nvSpPr>
        <p:spPr>
          <a:xfrm>
            <a:off x="5033010" y="5634455"/>
            <a:ext cx="1371600" cy="644237"/>
          </a:xfrm>
          <a:custGeom>
            <a:avLst/>
            <a:gdLst>
              <a:gd name="connsiteX0" fmla="*/ 0 w 1371600"/>
              <a:gd name="connsiteY0" fmla="*/ 0 h 644237"/>
              <a:gd name="connsiteX1" fmla="*/ 332509 w 1371600"/>
              <a:gd name="connsiteY1" fmla="*/ 415637 h 644237"/>
              <a:gd name="connsiteX2" fmla="*/ 1371600 w 1371600"/>
              <a:gd name="connsiteY2" fmla="*/ 644237 h 644237"/>
              <a:gd name="connsiteX3" fmla="*/ 1371600 w 1371600"/>
              <a:gd name="connsiteY3" fmla="*/ 644237 h 644237"/>
            </a:gdLst>
            <a:ahLst/>
            <a:cxnLst>
              <a:cxn ang="0">
                <a:pos x="connsiteX0" y="connsiteY0"/>
              </a:cxn>
              <a:cxn ang="0">
                <a:pos x="connsiteX1" y="connsiteY1"/>
              </a:cxn>
              <a:cxn ang="0">
                <a:pos x="connsiteX2" y="connsiteY2"/>
              </a:cxn>
              <a:cxn ang="0">
                <a:pos x="connsiteX3" y="connsiteY3"/>
              </a:cxn>
            </a:cxnLst>
            <a:rect l="l" t="t" r="r" b="b"/>
            <a:pathLst>
              <a:path w="1371600" h="644237">
                <a:moveTo>
                  <a:pt x="0" y="0"/>
                </a:moveTo>
                <a:cubicBezTo>
                  <a:pt x="51954" y="154132"/>
                  <a:pt x="103909" y="308264"/>
                  <a:pt x="332509" y="415637"/>
                </a:cubicBezTo>
                <a:cubicBezTo>
                  <a:pt x="561109" y="523010"/>
                  <a:pt x="1371600" y="644237"/>
                  <a:pt x="1371600" y="644237"/>
                </a:cubicBezTo>
                <a:lnTo>
                  <a:pt x="1371600" y="644237"/>
                </a:lnTo>
              </a:path>
            </a:pathLst>
          </a:custGeom>
          <a:noFill/>
          <a:ln w="28575">
            <a:solidFill>
              <a:schemeClr val="tx1"/>
            </a:solidFill>
            <a:headEnd type="oval"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 name="テキスト ボックス 7">
            <a:extLst>
              <a:ext uri="{FF2B5EF4-FFF2-40B4-BE49-F238E27FC236}">
                <a16:creationId xmlns:a16="http://schemas.microsoft.com/office/drawing/2014/main" id="{D93358B3-1951-726C-7BDF-9E4F90FBC343}"/>
              </a:ext>
            </a:extLst>
          </p:cNvPr>
          <p:cNvSpPr txBox="1"/>
          <p:nvPr/>
        </p:nvSpPr>
        <p:spPr>
          <a:xfrm>
            <a:off x="6428859" y="6096172"/>
            <a:ext cx="835485" cy="369332"/>
          </a:xfrm>
          <a:prstGeom prst="rect">
            <a:avLst/>
          </a:prstGeom>
          <a:noFill/>
        </p:spPr>
        <p:txBody>
          <a:bodyPr wrap="none" rtlCol="0">
            <a:spAutoFit/>
          </a:bodyPr>
          <a:lstStyle/>
          <a:p>
            <a:r>
              <a:rPr kumimoji="1" lang="ja-JP" altLang="en-US" b="1" dirty="0">
                <a:latin typeface="Meiryo UI" panose="020B0604030504040204" pitchFamily="50" charset="-128"/>
                <a:ea typeface="Meiryo UI" panose="020B0604030504040204" pitchFamily="50" charset="-128"/>
              </a:rPr>
              <a:t>鼻腔へ</a:t>
            </a:r>
          </a:p>
        </p:txBody>
      </p:sp>
      <p:sp>
        <p:nvSpPr>
          <p:cNvPr id="9" name="タイトル 1">
            <a:extLst>
              <a:ext uri="{FF2B5EF4-FFF2-40B4-BE49-F238E27FC236}">
                <a16:creationId xmlns:a16="http://schemas.microsoft.com/office/drawing/2014/main" id="{F871C97C-7E46-987B-9BC1-808AA9ADCC23}"/>
              </a:ext>
            </a:extLst>
          </p:cNvPr>
          <p:cNvSpPr>
            <a:spLocks noGrp="1"/>
          </p:cNvSpPr>
          <p:nvPr>
            <p:ph type="title"/>
          </p:nvPr>
        </p:nvSpPr>
        <p:spPr>
          <a:xfrm>
            <a:off x="754380" y="438152"/>
            <a:ext cx="9464040" cy="1590676"/>
          </a:xfrm>
        </p:spPr>
        <p:txBody>
          <a:bodyPr/>
          <a:lstStyle/>
          <a:p>
            <a:pPr algn="ctr"/>
            <a:r>
              <a:rPr lang="ja-JP" altLang="en-US" dirty="0">
                <a:latin typeface="Meiryo UI" panose="020B0604030504040204" pitchFamily="50" charset="-128"/>
                <a:ea typeface="Meiryo UI" panose="020B0604030504040204" pitchFamily="50" charset="-128"/>
              </a:rPr>
              <a:t>中耳炎</a:t>
            </a:r>
          </a:p>
        </p:txBody>
      </p:sp>
      <p:pic>
        <p:nvPicPr>
          <p:cNvPr id="10" name="図 9">
            <a:extLst>
              <a:ext uri="{FF2B5EF4-FFF2-40B4-BE49-F238E27FC236}">
                <a16:creationId xmlns:a16="http://schemas.microsoft.com/office/drawing/2014/main" id="{C8928E85-007B-6690-D631-9A60BB7F4DA3}"/>
              </a:ext>
            </a:extLst>
          </p:cNvPr>
          <p:cNvPicPr>
            <a:picLocks noChangeAspect="1"/>
          </p:cNvPicPr>
          <p:nvPr/>
        </p:nvPicPr>
        <p:blipFill>
          <a:blip r:embed="rId4"/>
          <a:stretch>
            <a:fillRect/>
          </a:stretch>
        </p:blipFill>
        <p:spPr>
          <a:xfrm>
            <a:off x="7331477" y="3341250"/>
            <a:ext cx="2961410" cy="2659479"/>
          </a:xfrm>
          <a:prstGeom prst="rect">
            <a:avLst/>
          </a:prstGeom>
        </p:spPr>
      </p:pic>
      <p:sp>
        <p:nvSpPr>
          <p:cNvPr id="11" name="テキスト ボックス 10">
            <a:extLst>
              <a:ext uri="{FF2B5EF4-FFF2-40B4-BE49-F238E27FC236}">
                <a16:creationId xmlns:a16="http://schemas.microsoft.com/office/drawing/2014/main" id="{B3EBC61D-352C-16DC-7145-4006BDBE48F7}"/>
              </a:ext>
            </a:extLst>
          </p:cNvPr>
          <p:cNvSpPr txBox="1"/>
          <p:nvPr/>
        </p:nvSpPr>
        <p:spPr>
          <a:xfrm>
            <a:off x="8070621" y="3409372"/>
            <a:ext cx="646331" cy="369332"/>
          </a:xfrm>
          <a:prstGeom prst="rect">
            <a:avLst/>
          </a:prstGeom>
          <a:noFill/>
        </p:spPr>
        <p:txBody>
          <a:bodyPr wrap="none" rtlCol="0">
            <a:spAutoFit/>
          </a:bodyPr>
          <a:lstStyle/>
          <a:p>
            <a:r>
              <a:rPr kumimoji="1" lang="ja-JP" altLang="en-US" b="1" dirty="0">
                <a:latin typeface="Meiryo UI" panose="020B0604030504040204" pitchFamily="50" charset="-128"/>
                <a:ea typeface="Meiryo UI" panose="020B0604030504040204" pitchFamily="50" charset="-128"/>
              </a:rPr>
              <a:t>中耳</a:t>
            </a:r>
          </a:p>
        </p:txBody>
      </p:sp>
      <p:sp>
        <p:nvSpPr>
          <p:cNvPr id="12" name="テキスト ボックス 11">
            <a:extLst>
              <a:ext uri="{FF2B5EF4-FFF2-40B4-BE49-F238E27FC236}">
                <a16:creationId xmlns:a16="http://schemas.microsoft.com/office/drawing/2014/main" id="{D890F0F3-46FD-2779-2B48-971DB5AF08AE}"/>
              </a:ext>
            </a:extLst>
          </p:cNvPr>
          <p:cNvSpPr txBox="1"/>
          <p:nvPr/>
        </p:nvSpPr>
        <p:spPr>
          <a:xfrm>
            <a:off x="8933924" y="3409372"/>
            <a:ext cx="646331" cy="369332"/>
          </a:xfrm>
          <a:prstGeom prst="rect">
            <a:avLst/>
          </a:prstGeom>
          <a:noFill/>
        </p:spPr>
        <p:txBody>
          <a:bodyPr wrap="none" rtlCol="0">
            <a:spAutoFit/>
          </a:bodyPr>
          <a:lstStyle/>
          <a:p>
            <a:r>
              <a:rPr kumimoji="1" lang="ja-JP" altLang="en-US" b="1" dirty="0">
                <a:latin typeface="Meiryo UI" panose="020B0604030504040204" pitchFamily="50" charset="-128"/>
                <a:ea typeface="Meiryo UI" panose="020B0604030504040204" pitchFamily="50" charset="-128"/>
              </a:rPr>
              <a:t>耳管</a:t>
            </a:r>
          </a:p>
        </p:txBody>
      </p:sp>
      <p:sp>
        <p:nvSpPr>
          <p:cNvPr id="13" name="テキスト ボックス 12">
            <a:extLst>
              <a:ext uri="{FF2B5EF4-FFF2-40B4-BE49-F238E27FC236}">
                <a16:creationId xmlns:a16="http://schemas.microsoft.com/office/drawing/2014/main" id="{D55B866B-D908-4FC4-C192-058E56C6BC73}"/>
              </a:ext>
            </a:extLst>
          </p:cNvPr>
          <p:cNvSpPr txBox="1"/>
          <p:nvPr/>
        </p:nvSpPr>
        <p:spPr>
          <a:xfrm>
            <a:off x="9147812" y="4114800"/>
            <a:ext cx="646331" cy="369332"/>
          </a:xfrm>
          <a:prstGeom prst="rect">
            <a:avLst/>
          </a:prstGeom>
          <a:noFill/>
        </p:spPr>
        <p:txBody>
          <a:bodyPr wrap="none" rtlCol="0">
            <a:spAutoFit/>
          </a:bodyPr>
          <a:lstStyle/>
          <a:p>
            <a:r>
              <a:rPr kumimoji="1" lang="ja-JP" altLang="en-US" b="1" dirty="0">
                <a:latin typeface="Meiryo UI" panose="020B0604030504040204" pitchFamily="50" charset="-128"/>
                <a:ea typeface="Meiryo UI" panose="020B0604030504040204" pitchFamily="50" charset="-128"/>
              </a:rPr>
              <a:t>鼻腔</a:t>
            </a:r>
          </a:p>
        </p:txBody>
      </p:sp>
      <p:cxnSp>
        <p:nvCxnSpPr>
          <p:cNvPr id="15" name="直線矢印コネクタ 14">
            <a:extLst>
              <a:ext uri="{FF2B5EF4-FFF2-40B4-BE49-F238E27FC236}">
                <a16:creationId xmlns:a16="http://schemas.microsoft.com/office/drawing/2014/main" id="{A0F663EF-47D7-4116-D848-C06988200A77}"/>
              </a:ext>
            </a:extLst>
          </p:cNvPr>
          <p:cNvCxnSpPr/>
          <p:nvPr/>
        </p:nvCxnSpPr>
        <p:spPr>
          <a:xfrm flipH="1">
            <a:off x="8269095" y="3726404"/>
            <a:ext cx="197428" cy="33609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AFF400B7-2041-CC17-A56B-45E0E20A72D4}"/>
              </a:ext>
            </a:extLst>
          </p:cNvPr>
          <p:cNvCxnSpPr>
            <a:cxnSpLocks/>
          </p:cNvCxnSpPr>
          <p:nvPr/>
        </p:nvCxnSpPr>
        <p:spPr>
          <a:xfrm flipH="1">
            <a:off x="8624625" y="3788921"/>
            <a:ext cx="661929" cy="65175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B1BF1723-919F-0C3E-7575-09A35C5A0C31}"/>
              </a:ext>
            </a:extLst>
          </p:cNvPr>
          <p:cNvSpPr txBox="1"/>
          <p:nvPr/>
        </p:nvSpPr>
        <p:spPr>
          <a:xfrm>
            <a:off x="6749239" y="2332824"/>
            <a:ext cx="4125886" cy="738664"/>
          </a:xfrm>
          <a:prstGeom prst="rect">
            <a:avLst/>
          </a:prstGeom>
          <a:noFill/>
        </p:spPr>
        <p:txBody>
          <a:bodyPr wrap="square">
            <a:spAutoFit/>
          </a:bodyPr>
          <a:lstStyle/>
          <a:p>
            <a:r>
              <a:rPr lang="ja-JP" altLang="en-US" sz="1400" dirty="0"/>
              <a:t>気圧の調整：外の気圧と中耳の気圧を保つ</a:t>
            </a:r>
            <a:endParaRPr lang="en-US" altLang="ja-JP" sz="1400" dirty="0"/>
          </a:p>
          <a:p>
            <a:r>
              <a:rPr lang="ja-JP" altLang="en-US" sz="1400" dirty="0"/>
              <a:t>中耳の排液：中耳にたまった分泌物や異物を排出</a:t>
            </a:r>
            <a:endParaRPr lang="en-US" altLang="ja-JP" sz="1400" dirty="0"/>
          </a:p>
          <a:p>
            <a:r>
              <a:rPr lang="ja-JP" altLang="en-US" sz="1400" dirty="0"/>
              <a:t>中耳の保護：細菌やウイルスへのバリアの役割</a:t>
            </a:r>
          </a:p>
        </p:txBody>
      </p:sp>
      <p:sp>
        <p:nvSpPr>
          <p:cNvPr id="2" name="テキスト ボックス 1">
            <a:extLst>
              <a:ext uri="{FF2B5EF4-FFF2-40B4-BE49-F238E27FC236}">
                <a16:creationId xmlns:a16="http://schemas.microsoft.com/office/drawing/2014/main" id="{5A9E48F0-036F-008F-B1DF-E893C50B4114}"/>
              </a:ext>
            </a:extLst>
          </p:cNvPr>
          <p:cNvSpPr txBox="1"/>
          <p:nvPr/>
        </p:nvSpPr>
        <p:spPr>
          <a:xfrm>
            <a:off x="8078754" y="1958347"/>
            <a:ext cx="1338828" cy="369332"/>
          </a:xfrm>
          <a:prstGeom prst="rect">
            <a:avLst/>
          </a:prstGeom>
          <a:noFill/>
        </p:spPr>
        <p:txBody>
          <a:bodyPr wrap="none" rtlCol="0">
            <a:spAutoFit/>
          </a:bodyPr>
          <a:lstStyle/>
          <a:p>
            <a:r>
              <a:rPr kumimoji="1" lang="ja-JP" altLang="en-US" b="1" dirty="0"/>
              <a:t>耳管の役目</a:t>
            </a:r>
          </a:p>
        </p:txBody>
      </p:sp>
    </p:spTree>
    <p:extLst>
      <p:ext uri="{BB962C8B-B14F-4D97-AF65-F5344CB8AC3E}">
        <p14:creationId xmlns:p14="http://schemas.microsoft.com/office/powerpoint/2010/main" val="1688728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1C470368-D14D-0CF9-F04B-CF5752199FCA}"/>
              </a:ext>
            </a:extLst>
          </p:cNvPr>
          <p:cNvPicPr>
            <a:picLocks noChangeAspect="1"/>
          </p:cNvPicPr>
          <p:nvPr/>
        </p:nvPicPr>
        <p:blipFill>
          <a:blip r:embed="rId3"/>
          <a:stretch>
            <a:fillRect/>
          </a:stretch>
        </p:blipFill>
        <p:spPr>
          <a:xfrm>
            <a:off x="685802" y="5250792"/>
            <a:ext cx="4536276" cy="2540656"/>
          </a:xfrm>
          <a:prstGeom prst="rect">
            <a:avLst/>
          </a:prstGeom>
        </p:spPr>
      </p:pic>
      <p:pic>
        <p:nvPicPr>
          <p:cNvPr id="4" name="図 3">
            <a:extLst>
              <a:ext uri="{FF2B5EF4-FFF2-40B4-BE49-F238E27FC236}">
                <a16:creationId xmlns:a16="http://schemas.microsoft.com/office/drawing/2014/main" id="{975D7025-A20A-CD35-2D48-72C67679197F}"/>
              </a:ext>
            </a:extLst>
          </p:cNvPr>
          <p:cNvPicPr>
            <a:picLocks noChangeAspect="1"/>
          </p:cNvPicPr>
          <p:nvPr/>
        </p:nvPicPr>
        <p:blipFill>
          <a:blip r:embed="rId3"/>
          <a:stretch>
            <a:fillRect/>
          </a:stretch>
        </p:blipFill>
        <p:spPr>
          <a:xfrm>
            <a:off x="5948151" y="2345231"/>
            <a:ext cx="4536276" cy="2540656"/>
          </a:xfrm>
          <a:prstGeom prst="rect">
            <a:avLst/>
          </a:prstGeom>
        </p:spPr>
      </p:pic>
      <p:pic>
        <p:nvPicPr>
          <p:cNvPr id="6" name="図 5">
            <a:extLst>
              <a:ext uri="{FF2B5EF4-FFF2-40B4-BE49-F238E27FC236}">
                <a16:creationId xmlns:a16="http://schemas.microsoft.com/office/drawing/2014/main" id="{BC455493-AD4E-246A-A343-4A69D125BBBD}"/>
              </a:ext>
            </a:extLst>
          </p:cNvPr>
          <p:cNvPicPr>
            <a:picLocks noChangeAspect="1"/>
          </p:cNvPicPr>
          <p:nvPr/>
        </p:nvPicPr>
        <p:blipFill>
          <a:blip r:embed="rId3"/>
          <a:stretch>
            <a:fillRect/>
          </a:stretch>
        </p:blipFill>
        <p:spPr>
          <a:xfrm>
            <a:off x="5948151" y="5250792"/>
            <a:ext cx="4536276" cy="2540656"/>
          </a:xfrm>
          <a:prstGeom prst="rect">
            <a:avLst/>
          </a:prstGeom>
        </p:spPr>
      </p:pic>
      <p:sp>
        <p:nvSpPr>
          <p:cNvPr id="11" name="タイトル 10">
            <a:extLst>
              <a:ext uri="{FF2B5EF4-FFF2-40B4-BE49-F238E27FC236}">
                <a16:creationId xmlns:a16="http://schemas.microsoft.com/office/drawing/2014/main" id="{1778D53C-8DB8-7DD6-88F9-5EB528B8D9AB}"/>
              </a:ext>
            </a:extLst>
          </p:cNvPr>
          <p:cNvSpPr>
            <a:spLocks noGrp="1"/>
          </p:cNvSpPr>
          <p:nvPr>
            <p:ph type="title"/>
          </p:nvPr>
        </p:nvSpPr>
        <p:spPr/>
        <p:txBody>
          <a:bodyPr/>
          <a:lstStyle/>
          <a:p>
            <a:pPr algn="ctr"/>
            <a:r>
              <a:rPr lang="ja-JP" altLang="en-US" dirty="0">
                <a:latin typeface="Meiryo UI" panose="020B0604030504040204" pitchFamily="50" charset="-128"/>
                <a:ea typeface="Meiryo UI" panose="020B0604030504040204" pitchFamily="50" charset="-128"/>
              </a:rPr>
              <a:t>大人の中耳炎の主な原因</a:t>
            </a:r>
          </a:p>
        </p:txBody>
      </p:sp>
      <p:sp>
        <p:nvSpPr>
          <p:cNvPr id="12" name="テキスト ボックス 11">
            <a:extLst>
              <a:ext uri="{FF2B5EF4-FFF2-40B4-BE49-F238E27FC236}">
                <a16:creationId xmlns:a16="http://schemas.microsoft.com/office/drawing/2014/main" id="{F914B877-CC48-363F-6FF5-0AAEA2D4A2ED}"/>
              </a:ext>
            </a:extLst>
          </p:cNvPr>
          <p:cNvSpPr txBox="1"/>
          <p:nvPr/>
        </p:nvSpPr>
        <p:spPr>
          <a:xfrm>
            <a:off x="6879858" y="3132569"/>
            <a:ext cx="3324021" cy="1200329"/>
          </a:xfrm>
          <a:prstGeom prst="rect">
            <a:avLst/>
          </a:prstGeom>
          <a:noFill/>
        </p:spPr>
        <p:txBody>
          <a:bodyPr wrap="square">
            <a:spAutoFit/>
          </a:bodyPr>
          <a:lstStyle/>
          <a:p>
            <a:r>
              <a:rPr lang="ja-JP" altLang="en-US" dirty="0"/>
              <a:t>ストレスにより自律神経が乱れると、耳管の開閉がうまくいかなくなり、中耳炎の発症リスクを高めます。</a:t>
            </a:r>
          </a:p>
        </p:txBody>
      </p:sp>
      <p:sp>
        <p:nvSpPr>
          <p:cNvPr id="14" name="テキスト ボックス 13">
            <a:extLst>
              <a:ext uri="{FF2B5EF4-FFF2-40B4-BE49-F238E27FC236}">
                <a16:creationId xmlns:a16="http://schemas.microsoft.com/office/drawing/2014/main" id="{BE21E1CA-3D39-F40D-9D9B-8E02D45D6795}"/>
              </a:ext>
            </a:extLst>
          </p:cNvPr>
          <p:cNvSpPr txBox="1"/>
          <p:nvPr/>
        </p:nvSpPr>
        <p:spPr>
          <a:xfrm>
            <a:off x="1671214" y="3193066"/>
            <a:ext cx="3324021" cy="1200329"/>
          </a:xfrm>
          <a:prstGeom prst="rect">
            <a:avLst/>
          </a:prstGeom>
          <a:noFill/>
        </p:spPr>
        <p:txBody>
          <a:bodyPr wrap="square">
            <a:spAutoFit/>
          </a:bodyPr>
          <a:lstStyle/>
          <a:p>
            <a:r>
              <a:rPr lang="ja-JP" altLang="en-US" dirty="0"/>
              <a:t>ウイルスや細菌が耳管を通じて中耳に感染し、炎症を引き起こします。これが最も一般的な原因です。</a:t>
            </a:r>
          </a:p>
        </p:txBody>
      </p:sp>
      <p:sp>
        <p:nvSpPr>
          <p:cNvPr id="16" name="テキスト ボックス 15">
            <a:extLst>
              <a:ext uri="{FF2B5EF4-FFF2-40B4-BE49-F238E27FC236}">
                <a16:creationId xmlns:a16="http://schemas.microsoft.com/office/drawing/2014/main" id="{23F06732-4998-EC81-185C-9975C5E8DFF1}"/>
              </a:ext>
            </a:extLst>
          </p:cNvPr>
          <p:cNvSpPr txBox="1"/>
          <p:nvPr/>
        </p:nvSpPr>
        <p:spPr>
          <a:xfrm>
            <a:off x="1671214" y="6119019"/>
            <a:ext cx="3324021" cy="1200329"/>
          </a:xfrm>
          <a:prstGeom prst="rect">
            <a:avLst/>
          </a:prstGeom>
          <a:noFill/>
        </p:spPr>
        <p:txBody>
          <a:bodyPr wrap="square">
            <a:spAutoFit/>
          </a:bodyPr>
          <a:lstStyle/>
          <a:p>
            <a:r>
              <a:rPr lang="ja-JP" altLang="en-US" dirty="0"/>
              <a:t>加齢とともに耳管の機能が衰え、中耳の換気が不十分になることで、滲出性中耳炎などのリスクが増加します。</a:t>
            </a:r>
          </a:p>
        </p:txBody>
      </p:sp>
      <p:sp>
        <p:nvSpPr>
          <p:cNvPr id="18" name="テキスト ボックス 17">
            <a:extLst>
              <a:ext uri="{FF2B5EF4-FFF2-40B4-BE49-F238E27FC236}">
                <a16:creationId xmlns:a16="http://schemas.microsoft.com/office/drawing/2014/main" id="{01A4A773-996E-5B63-823B-191B5A6F26D1}"/>
              </a:ext>
            </a:extLst>
          </p:cNvPr>
          <p:cNvSpPr txBox="1"/>
          <p:nvPr/>
        </p:nvSpPr>
        <p:spPr>
          <a:xfrm>
            <a:off x="6900640" y="6138004"/>
            <a:ext cx="3324021" cy="1200329"/>
          </a:xfrm>
          <a:prstGeom prst="rect">
            <a:avLst/>
          </a:prstGeom>
          <a:noFill/>
        </p:spPr>
        <p:txBody>
          <a:bodyPr wrap="square">
            <a:spAutoFit/>
          </a:bodyPr>
          <a:lstStyle/>
          <a:p>
            <a:r>
              <a:rPr lang="ja-JP" altLang="en-US" dirty="0"/>
              <a:t>鼻のかみすぎや飛行機搭乗時の急激な気圧変化は、耳管に負担をかけ、航空性中耳炎を引き起こすことがあります。</a:t>
            </a:r>
          </a:p>
        </p:txBody>
      </p:sp>
      <p:sp>
        <p:nvSpPr>
          <p:cNvPr id="20" name="テキスト ボックス 19">
            <a:extLst>
              <a:ext uri="{FF2B5EF4-FFF2-40B4-BE49-F238E27FC236}">
                <a16:creationId xmlns:a16="http://schemas.microsoft.com/office/drawing/2014/main" id="{D11747BC-F971-8CD6-8F17-3189993A3DF2}"/>
              </a:ext>
            </a:extLst>
          </p:cNvPr>
          <p:cNvSpPr txBox="1"/>
          <p:nvPr/>
        </p:nvSpPr>
        <p:spPr>
          <a:xfrm>
            <a:off x="1548235" y="2580325"/>
            <a:ext cx="2700000" cy="461665"/>
          </a:xfrm>
          <a:prstGeom prst="rect">
            <a:avLst/>
          </a:prstGeom>
          <a:noFill/>
        </p:spPr>
        <p:txBody>
          <a:bodyPr wrap="none">
            <a:spAutoFit/>
          </a:bodyPr>
          <a:lstStyle/>
          <a:p>
            <a:pPr algn="ctr"/>
            <a:r>
              <a:rPr lang="ja-JP" altLang="en-US" sz="2400" b="1" dirty="0"/>
              <a:t>風邪や上気道感染</a:t>
            </a:r>
          </a:p>
        </p:txBody>
      </p:sp>
      <p:sp>
        <p:nvSpPr>
          <p:cNvPr id="22" name="テキスト ボックス 21">
            <a:extLst>
              <a:ext uri="{FF2B5EF4-FFF2-40B4-BE49-F238E27FC236}">
                <a16:creationId xmlns:a16="http://schemas.microsoft.com/office/drawing/2014/main" id="{B2656985-E1DD-2439-8373-EFB12FAC80DE}"/>
              </a:ext>
            </a:extLst>
          </p:cNvPr>
          <p:cNvSpPr txBox="1"/>
          <p:nvPr/>
        </p:nvSpPr>
        <p:spPr>
          <a:xfrm>
            <a:off x="7419775" y="2498809"/>
            <a:ext cx="1415772" cy="461665"/>
          </a:xfrm>
          <a:prstGeom prst="rect">
            <a:avLst/>
          </a:prstGeom>
          <a:noFill/>
        </p:spPr>
        <p:txBody>
          <a:bodyPr wrap="none">
            <a:spAutoFit/>
          </a:bodyPr>
          <a:lstStyle/>
          <a:p>
            <a:pPr algn="ctr"/>
            <a:r>
              <a:rPr lang="ja-JP" altLang="en-US" sz="2400" b="1" dirty="0"/>
              <a:t>ストレス</a:t>
            </a:r>
          </a:p>
        </p:txBody>
      </p:sp>
      <p:sp>
        <p:nvSpPr>
          <p:cNvPr id="24" name="テキスト ボックス 23">
            <a:extLst>
              <a:ext uri="{FF2B5EF4-FFF2-40B4-BE49-F238E27FC236}">
                <a16:creationId xmlns:a16="http://schemas.microsoft.com/office/drawing/2014/main" id="{796B95C3-0979-6253-92FB-1B7B612FE139}"/>
              </a:ext>
            </a:extLst>
          </p:cNvPr>
          <p:cNvSpPr txBox="1"/>
          <p:nvPr/>
        </p:nvSpPr>
        <p:spPr>
          <a:xfrm>
            <a:off x="1113131" y="5478930"/>
            <a:ext cx="3570209" cy="461665"/>
          </a:xfrm>
          <a:prstGeom prst="rect">
            <a:avLst/>
          </a:prstGeom>
          <a:noFill/>
        </p:spPr>
        <p:txBody>
          <a:bodyPr wrap="none">
            <a:spAutoFit/>
          </a:bodyPr>
          <a:lstStyle/>
          <a:p>
            <a:pPr algn="ctr"/>
            <a:r>
              <a:rPr lang="ja-JP" altLang="en-US" sz="2400" b="1" dirty="0"/>
              <a:t>加齢による耳管機能低下</a:t>
            </a:r>
          </a:p>
        </p:txBody>
      </p:sp>
      <p:sp>
        <p:nvSpPr>
          <p:cNvPr id="26" name="テキスト ボックス 25">
            <a:extLst>
              <a:ext uri="{FF2B5EF4-FFF2-40B4-BE49-F238E27FC236}">
                <a16:creationId xmlns:a16="http://schemas.microsoft.com/office/drawing/2014/main" id="{17C22722-C2D8-41D9-6A80-44424193FA03}"/>
              </a:ext>
            </a:extLst>
          </p:cNvPr>
          <p:cNvSpPr txBox="1"/>
          <p:nvPr/>
        </p:nvSpPr>
        <p:spPr>
          <a:xfrm>
            <a:off x="7265886" y="5437787"/>
            <a:ext cx="1723549" cy="461665"/>
          </a:xfrm>
          <a:prstGeom prst="rect">
            <a:avLst/>
          </a:prstGeom>
          <a:noFill/>
        </p:spPr>
        <p:txBody>
          <a:bodyPr wrap="none">
            <a:spAutoFit/>
          </a:bodyPr>
          <a:lstStyle/>
          <a:p>
            <a:pPr algn="ctr"/>
            <a:r>
              <a:rPr lang="ja-JP" altLang="en-US" sz="2400" b="1" dirty="0"/>
              <a:t>気圧の変化</a:t>
            </a:r>
          </a:p>
        </p:txBody>
      </p:sp>
      <p:sp>
        <p:nvSpPr>
          <p:cNvPr id="3" name="四角形: 角を丸くする 2">
            <a:extLst>
              <a:ext uri="{FF2B5EF4-FFF2-40B4-BE49-F238E27FC236}">
                <a16:creationId xmlns:a16="http://schemas.microsoft.com/office/drawing/2014/main" id="{909E2380-EBFB-A620-0935-8B95A48DBE8C}"/>
              </a:ext>
            </a:extLst>
          </p:cNvPr>
          <p:cNvSpPr/>
          <p:nvPr/>
        </p:nvSpPr>
        <p:spPr>
          <a:xfrm>
            <a:off x="685802" y="2358734"/>
            <a:ext cx="4520022" cy="252600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pic>
        <p:nvPicPr>
          <p:cNvPr id="1026" name="Picture 2" descr="気圧の変化で起こる天気痛 | 笑顔でココロ穏やかにHAPPYに過ごすために">
            <a:extLst>
              <a:ext uri="{FF2B5EF4-FFF2-40B4-BE49-F238E27FC236}">
                <a16:creationId xmlns:a16="http://schemas.microsoft.com/office/drawing/2014/main" id="{82BBA8EA-CA23-9231-F6C0-54BD9957F4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6075" y="6138004"/>
            <a:ext cx="756641" cy="1009634"/>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a:extLst>
              <a:ext uri="{FF2B5EF4-FFF2-40B4-BE49-F238E27FC236}">
                <a16:creationId xmlns:a16="http://schemas.microsoft.com/office/drawing/2014/main" id="{23CD2DAA-A395-5A5B-7139-3E7E596F21DD}"/>
              </a:ext>
            </a:extLst>
          </p:cNvPr>
          <p:cNvPicPr>
            <a:picLocks noChangeAspect="1"/>
          </p:cNvPicPr>
          <p:nvPr/>
        </p:nvPicPr>
        <p:blipFill>
          <a:blip r:embed="rId5"/>
          <a:stretch>
            <a:fillRect/>
          </a:stretch>
        </p:blipFill>
        <p:spPr>
          <a:xfrm>
            <a:off x="819994" y="3157425"/>
            <a:ext cx="851220" cy="1150615"/>
          </a:xfrm>
          <a:prstGeom prst="rect">
            <a:avLst/>
          </a:prstGeom>
        </p:spPr>
      </p:pic>
      <p:pic>
        <p:nvPicPr>
          <p:cNvPr id="8" name="図 7">
            <a:extLst>
              <a:ext uri="{FF2B5EF4-FFF2-40B4-BE49-F238E27FC236}">
                <a16:creationId xmlns:a16="http://schemas.microsoft.com/office/drawing/2014/main" id="{58C8C426-6381-D678-D373-E74D2A1CAD40}"/>
              </a:ext>
            </a:extLst>
          </p:cNvPr>
          <p:cNvPicPr>
            <a:picLocks noChangeAspect="1"/>
          </p:cNvPicPr>
          <p:nvPr/>
        </p:nvPicPr>
        <p:blipFill>
          <a:blip r:embed="rId6"/>
          <a:stretch>
            <a:fillRect/>
          </a:stretch>
        </p:blipFill>
        <p:spPr>
          <a:xfrm>
            <a:off x="791252" y="6143875"/>
            <a:ext cx="831000" cy="1150616"/>
          </a:xfrm>
          <a:prstGeom prst="rect">
            <a:avLst/>
          </a:prstGeom>
        </p:spPr>
      </p:pic>
      <p:pic>
        <p:nvPicPr>
          <p:cNvPr id="9" name="図 8">
            <a:extLst>
              <a:ext uri="{FF2B5EF4-FFF2-40B4-BE49-F238E27FC236}">
                <a16:creationId xmlns:a16="http://schemas.microsoft.com/office/drawing/2014/main" id="{B070759D-3C87-A416-3DFA-5C6678585636}"/>
              </a:ext>
            </a:extLst>
          </p:cNvPr>
          <p:cNvPicPr>
            <a:picLocks noChangeAspect="1"/>
          </p:cNvPicPr>
          <p:nvPr/>
        </p:nvPicPr>
        <p:blipFill>
          <a:blip r:embed="rId7"/>
          <a:stretch>
            <a:fillRect/>
          </a:stretch>
        </p:blipFill>
        <p:spPr>
          <a:xfrm>
            <a:off x="5948151" y="3112013"/>
            <a:ext cx="1020728" cy="102072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BD461150-35B9-46C8-C0D4-CAF6C5310879}"/>
              </a:ext>
            </a:extLst>
          </p:cNvPr>
          <p:cNvSpPr>
            <a:spLocks noGrp="1"/>
          </p:cNvSpPr>
          <p:nvPr>
            <p:ph type="title"/>
          </p:nvPr>
        </p:nvSpPr>
        <p:spPr/>
        <p:txBody>
          <a:bodyPr/>
          <a:lstStyle/>
          <a:p>
            <a:pPr algn="ctr"/>
            <a:r>
              <a:rPr lang="ja-JP" altLang="en-US" dirty="0">
                <a:latin typeface="Meiryo UI" panose="020B0604030504040204" pitchFamily="50" charset="-128"/>
                <a:ea typeface="Meiryo UI" panose="020B0604030504040204" pitchFamily="50" charset="-128"/>
              </a:rPr>
              <a:t>中耳炎の早期発見ポイント</a:t>
            </a:r>
          </a:p>
        </p:txBody>
      </p:sp>
      <p:sp>
        <p:nvSpPr>
          <p:cNvPr id="5" name="コンテンツ プレースホルダー 4">
            <a:extLst>
              <a:ext uri="{FF2B5EF4-FFF2-40B4-BE49-F238E27FC236}">
                <a16:creationId xmlns:a16="http://schemas.microsoft.com/office/drawing/2014/main" id="{DB340E65-50B3-9D7B-86B7-1034C330472E}"/>
              </a:ext>
            </a:extLst>
          </p:cNvPr>
          <p:cNvSpPr>
            <a:spLocks noGrp="1"/>
          </p:cNvSpPr>
          <p:nvPr>
            <p:ph idx="1"/>
          </p:nvPr>
        </p:nvSpPr>
        <p:spPr>
          <a:xfrm>
            <a:off x="2013818" y="3176734"/>
            <a:ext cx="7288184" cy="2672196"/>
          </a:xfrm>
        </p:spPr>
        <p:txBody>
          <a:bodyPr>
            <a:normAutofit/>
          </a:bodyPr>
          <a:lstStyle/>
          <a:p>
            <a:pPr marL="0" indent="0">
              <a:lnSpc>
                <a:spcPct val="100000"/>
              </a:lnSpc>
              <a:buNone/>
            </a:pPr>
            <a:r>
              <a:rPr lang="ja-JP" altLang="en-US" sz="2800" dirty="0">
                <a:latin typeface="Meiryo UI" panose="020B0604030504040204" pitchFamily="50" charset="-128"/>
                <a:ea typeface="Meiryo UI" panose="020B0604030504040204" pitchFamily="50" charset="-128"/>
              </a:rPr>
              <a:t>耳の痛みや耳鳴りなど違和感（特に片側）</a:t>
            </a:r>
            <a:br>
              <a:rPr lang="ja-JP" altLang="en-US" sz="2800" dirty="0">
                <a:latin typeface="Meiryo UI" panose="020B0604030504040204" pitchFamily="50" charset="-128"/>
                <a:ea typeface="Meiryo UI" panose="020B0604030504040204" pitchFamily="50" charset="-128"/>
              </a:rPr>
            </a:br>
            <a:r>
              <a:rPr lang="ja-JP" altLang="en-US" sz="2800" dirty="0">
                <a:latin typeface="Meiryo UI" panose="020B0604030504040204" pitchFamily="50" charset="-128"/>
                <a:ea typeface="Meiryo UI" panose="020B0604030504040204" pitchFamily="50" charset="-128"/>
              </a:rPr>
              <a:t>耳が詰まった感じ（耳閉感）</a:t>
            </a:r>
            <a:br>
              <a:rPr lang="ja-JP" altLang="en-US" sz="2800" dirty="0">
                <a:latin typeface="Meiryo UI" panose="020B0604030504040204" pitchFamily="50" charset="-128"/>
                <a:ea typeface="Meiryo UI" panose="020B0604030504040204" pitchFamily="50" charset="-128"/>
              </a:rPr>
            </a:br>
            <a:r>
              <a:rPr lang="ja-JP" altLang="en-US" sz="2800" dirty="0">
                <a:latin typeface="Meiryo UI" panose="020B0604030504040204" pitchFamily="50" charset="-128"/>
                <a:ea typeface="Meiryo UI" panose="020B0604030504040204" pitchFamily="50" charset="-128"/>
              </a:rPr>
              <a:t>ごぼごぼ感</a:t>
            </a:r>
            <a:br>
              <a:rPr lang="en-US" altLang="ja-JP" sz="2800" dirty="0">
                <a:latin typeface="Meiryo UI" panose="020B0604030504040204" pitchFamily="50" charset="-128"/>
                <a:ea typeface="Meiryo UI" panose="020B0604030504040204" pitchFamily="50" charset="-128"/>
              </a:rPr>
            </a:br>
            <a:r>
              <a:rPr lang="ja-JP" altLang="en-US" sz="2800" dirty="0">
                <a:latin typeface="Meiryo UI" panose="020B0604030504040204" pitchFamily="50" charset="-128"/>
                <a:ea typeface="Meiryo UI" panose="020B0604030504040204" pitchFamily="50" charset="-128"/>
              </a:rPr>
              <a:t>聞こえにくさ</a:t>
            </a:r>
            <a:br>
              <a:rPr lang="ja-JP" altLang="en-US" sz="2800" dirty="0">
                <a:latin typeface="Meiryo UI" panose="020B0604030504040204" pitchFamily="50" charset="-128"/>
                <a:ea typeface="Meiryo UI" panose="020B0604030504040204" pitchFamily="50" charset="-128"/>
              </a:rPr>
            </a:br>
            <a:r>
              <a:rPr lang="ja-JP" altLang="en-US" sz="2800" dirty="0">
                <a:latin typeface="Meiryo UI" panose="020B0604030504040204" pitchFamily="50" charset="-128"/>
                <a:ea typeface="Meiryo UI" panose="020B0604030504040204" pitchFamily="50" charset="-128"/>
              </a:rPr>
              <a:t>耳だれ</a:t>
            </a:r>
            <a:br>
              <a:rPr lang="ja-JP" altLang="en-US" sz="2800" dirty="0">
                <a:latin typeface="Meiryo UI" panose="020B0604030504040204" pitchFamily="50" charset="-128"/>
                <a:ea typeface="Meiryo UI" panose="020B0604030504040204" pitchFamily="50" charset="-128"/>
              </a:rPr>
            </a:br>
            <a:r>
              <a:rPr lang="ja-JP" altLang="en-US" sz="2800" dirty="0">
                <a:latin typeface="Meiryo UI" panose="020B0604030504040204" pitchFamily="50" charset="-128"/>
                <a:ea typeface="Meiryo UI" panose="020B0604030504040204" pitchFamily="50" charset="-128"/>
              </a:rPr>
              <a:t>自分の声が響くように聞こえる（自声強調）</a:t>
            </a:r>
          </a:p>
          <a:p>
            <a:pPr>
              <a:lnSpc>
                <a:spcPct val="100000"/>
              </a:lnSpc>
              <a:buFont typeface="Wingdings" panose="05000000000000000000" pitchFamily="2" charset="2"/>
              <a:buChar char="Ø"/>
            </a:pPr>
            <a:endParaRPr lang="ja-JP" altLang="en-US" sz="2800" dirty="0">
              <a:latin typeface="Meiryo UI" panose="020B0604030504040204" pitchFamily="50" charset="-128"/>
              <a:ea typeface="Meiryo UI" panose="020B0604030504040204" pitchFamily="50" charset="-128"/>
            </a:endParaRPr>
          </a:p>
        </p:txBody>
      </p:sp>
      <p:pic>
        <p:nvPicPr>
          <p:cNvPr id="3" name="図 2">
            <a:extLst>
              <a:ext uri="{FF2B5EF4-FFF2-40B4-BE49-F238E27FC236}">
                <a16:creationId xmlns:a16="http://schemas.microsoft.com/office/drawing/2014/main" id="{78F380E5-6DBF-917E-87AB-09CAAC6CD027}"/>
              </a:ext>
            </a:extLst>
          </p:cNvPr>
          <p:cNvPicPr>
            <a:picLocks noChangeAspect="1"/>
          </p:cNvPicPr>
          <p:nvPr/>
        </p:nvPicPr>
        <p:blipFill>
          <a:blip r:embed="rId2"/>
          <a:stretch>
            <a:fillRect/>
          </a:stretch>
        </p:blipFill>
        <p:spPr>
          <a:xfrm>
            <a:off x="2746010" y="2028828"/>
            <a:ext cx="5480779" cy="1066892"/>
          </a:xfrm>
          <a:prstGeom prst="rect">
            <a:avLst/>
          </a:prstGeom>
        </p:spPr>
      </p:pic>
      <p:sp>
        <p:nvSpPr>
          <p:cNvPr id="8" name="テキスト ボックス 7">
            <a:extLst>
              <a:ext uri="{FF2B5EF4-FFF2-40B4-BE49-F238E27FC236}">
                <a16:creationId xmlns:a16="http://schemas.microsoft.com/office/drawing/2014/main" id="{EA07D6AF-D156-1516-1F41-EEA9AB9EAFE2}"/>
              </a:ext>
            </a:extLst>
          </p:cNvPr>
          <p:cNvSpPr txBox="1"/>
          <p:nvPr/>
        </p:nvSpPr>
        <p:spPr>
          <a:xfrm>
            <a:off x="1775012" y="2109842"/>
            <a:ext cx="968188" cy="904863"/>
          </a:xfrm>
          <a:prstGeom prst="rect">
            <a:avLst/>
          </a:prstGeom>
          <a:noFill/>
        </p:spPr>
        <p:txBody>
          <a:bodyPr wrap="square">
            <a:spAutoFit/>
          </a:bodyPr>
          <a:lstStyle/>
          <a:p>
            <a:r>
              <a:rPr kumimoji="1" lang="ja-JP" altLang="en-US" sz="5280" b="0" i="0" u="none" strike="noStrike" kern="1200" cap="none" spc="0" normalizeH="0" baseline="0" noProof="0" dirty="0">
                <a:ln>
                  <a:noFill/>
                </a:ln>
                <a:solidFill>
                  <a:prstClr val="black"/>
                </a:solidFill>
                <a:effectLst/>
                <a:uLnTx/>
                <a:uFillTx/>
                <a:latin typeface="Calibri Light" panose="020F0302020204030204"/>
                <a:ea typeface="游ゴシック Light" panose="020B0300000000000000" pitchFamily="50" charset="-128"/>
                <a:cs typeface="+mj-cs"/>
              </a:rPr>
              <a:t>🔍</a:t>
            </a:r>
            <a:endParaRPr lang="ja-JP" altLang="en-US" dirty="0"/>
          </a:p>
        </p:txBody>
      </p:sp>
      <p:sp>
        <p:nvSpPr>
          <p:cNvPr id="9" name="テキスト ボックス 8">
            <a:extLst>
              <a:ext uri="{FF2B5EF4-FFF2-40B4-BE49-F238E27FC236}">
                <a16:creationId xmlns:a16="http://schemas.microsoft.com/office/drawing/2014/main" id="{C1DB8061-DCF1-84D7-E661-2F6CCB35D5FB}"/>
              </a:ext>
            </a:extLst>
          </p:cNvPr>
          <p:cNvSpPr txBox="1"/>
          <p:nvPr/>
        </p:nvSpPr>
        <p:spPr>
          <a:xfrm>
            <a:off x="3273293" y="6204344"/>
            <a:ext cx="4426212" cy="646331"/>
          </a:xfrm>
          <a:prstGeom prst="rect">
            <a:avLst/>
          </a:prstGeom>
          <a:noFill/>
        </p:spPr>
        <p:txBody>
          <a:bodyPr wrap="none" rtlCol="0">
            <a:spAutoFit/>
          </a:bodyPr>
          <a:lstStyle/>
          <a:p>
            <a:r>
              <a:rPr kumimoji="1" lang="ja-JP" altLang="en-US" sz="3600" dirty="0">
                <a:latin typeface="Meiryo UI" panose="020B0604030504040204" pitchFamily="50" charset="-128"/>
                <a:ea typeface="Meiryo UI" panose="020B0604030504040204" pitchFamily="50" charset="-128"/>
              </a:rPr>
              <a:t>耳鼻科を受診しましょう</a:t>
            </a:r>
          </a:p>
        </p:txBody>
      </p:sp>
    </p:spTree>
    <p:extLst>
      <p:ext uri="{BB962C8B-B14F-4D97-AF65-F5344CB8AC3E}">
        <p14:creationId xmlns:p14="http://schemas.microsoft.com/office/powerpoint/2010/main" val="3520217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5" name="Text 2"/>
          <p:cNvSpPr/>
          <p:nvPr/>
        </p:nvSpPr>
        <p:spPr>
          <a:xfrm>
            <a:off x="1460962" y="2486028"/>
            <a:ext cx="8514311" cy="2585323"/>
          </a:xfrm>
          <a:prstGeom prst="rect">
            <a:avLst/>
          </a:prstGeom>
          <a:noFill/>
          <a:ln/>
        </p:spPr>
        <p:txBody>
          <a:bodyPr wrap="square" lIns="0" tIns="0" rIns="0" bIns="0" rtlCol="0" anchor="t">
            <a:spAutoFit/>
          </a:bodyPr>
          <a:lstStyle/>
          <a:p>
            <a:pPr marL="342900" indent="-342900">
              <a:buSzPct val="100000"/>
              <a:buFontTx/>
              <a:buChar char="•"/>
            </a:pPr>
            <a:endParaRPr lang="en-US" altLang="ja-JP" sz="2800" dirty="0">
              <a:latin typeface="Meiryo UI" panose="020B0604030504040204" pitchFamily="50" charset="-128"/>
              <a:ea typeface="Meiryo UI" panose="020B0604030504040204" pitchFamily="50" charset="-128"/>
            </a:endParaRPr>
          </a:p>
          <a:p>
            <a:pPr marL="342900" indent="-342900">
              <a:buSzPct val="100000"/>
              <a:buFontTx/>
              <a:buChar char="•"/>
            </a:pPr>
            <a:r>
              <a:rPr lang="ja-JP" altLang="en-US" sz="2800" dirty="0">
                <a:latin typeface="Meiryo UI" panose="020B0604030504040204" pitchFamily="50" charset="-128"/>
                <a:ea typeface="Meiryo UI" panose="020B0604030504040204" pitchFamily="50" charset="-128"/>
              </a:rPr>
              <a:t>解熱鎮痛剤の使用：耳の痛みや発熱を和らげるために</a:t>
            </a:r>
            <a:endParaRPr lang="en-US" altLang="ja-JP" sz="2800" dirty="0">
              <a:latin typeface="Meiryo UI" panose="020B0604030504040204" pitchFamily="50" charset="-128"/>
              <a:ea typeface="Meiryo UI" panose="020B0604030504040204" pitchFamily="50" charset="-128"/>
            </a:endParaRPr>
          </a:p>
          <a:p>
            <a:pPr marL="342900" indent="-342900">
              <a:buSzPct val="100000"/>
              <a:buFontTx/>
              <a:buChar char="•"/>
            </a:pPr>
            <a:r>
              <a:rPr lang="ja-JP" altLang="en-US" sz="2800" dirty="0">
                <a:latin typeface="Meiryo UI" panose="020B0604030504040204" pitchFamily="50" charset="-128"/>
                <a:ea typeface="Meiryo UI" panose="020B0604030504040204" pitchFamily="50" charset="-128"/>
              </a:rPr>
              <a:t>抗生物質の内服：細菌を治療するため</a:t>
            </a:r>
            <a:endParaRPr lang="en-US" altLang="ja-JP" sz="2800" dirty="0">
              <a:latin typeface="Meiryo UI" panose="020B0604030504040204" pitchFamily="50" charset="-128"/>
              <a:ea typeface="Meiryo UI" panose="020B0604030504040204" pitchFamily="50" charset="-128"/>
            </a:endParaRPr>
          </a:p>
          <a:p>
            <a:pPr marL="342900" indent="-342900">
              <a:buSzPct val="100000"/>
              <a:buFontTx/>
              <a:buChar char="•"/>
            </a:pPr>
            <a:r>
              <a:rPr lang="ja-JP" altLang="en-US" sz="2800" dirty="0">
                <a:latin typeface="Meiryo UI" panose="020B0604030504040204" pitchFamily="50" charset="-128"/>
                <a:ea typeface="Meiryo UI" panose="020B0604030504040204" pitchFamily="50" charset="-128"/>
              </a:rPr>
              <a:t>鼓膜切開術：中耳にたまった膿や液体を排出</a:t>
            </a:r>
            <a:endParaRPr lang="en-US" altLang="ja-JP" sz="2800" dirty="0">
              <a:latin typeface="Meiryo UI" panose="020B0604030504040204" pitchFamily="50" charset="-128"/>
              <a:ea typeface="Meiryo UI" panose="020B0604030504040204" pitchFamily="50" charset="-128"/>
            </a:endParaRPr>
          </a:p>
          <a:p>
            <a:pPr marL="342900" indent="-342900">
              <a:buSzPct val="100000"/>
              <a:buFontTx/>
              <a:buChar char="•"/>
            </a:pPr>
            <a:endParaRPr lang="en-US" altLang="ja-JP" sz="2800" dirty="0">
              <a:latin typeface="Meiryo UI" panose="020B0604030504040204" pitchFamily="50" charset="-128"/>
              <a:ea typeface="Meiryo UI" panose="020B0604030504040204" pitchFamily="50" charset="-128"/>
            </a:endParaRPr>
          </a:p>
          <a:p>
            <a:pPr marL="342900" indent="-342900">
              <a:buSzPct val="100000"/>
              <a:buChar char="•"/>
            </a:pPr>
            <a:endParaRPr lang="en-US" sz="2800" dirty="0">
              <a:latin typeface="Meiryo UI" panose="020B0604030504040204" pitchFamily="50" charset="-128"/>
              <a:ea typeface="Meiryo UI" panose="020B0604030504040204" pitchFamily="50" charset="-128"/>
            </a:endParaRPr>
          </a:p>
        </p:txBody>
      </p:sp>
      <p:sp>
        <p:nvSpPr>
          <p:cNvPr id="3" name="タイトル 2">
            <a:extLst>
              <a:ext uri="{FF2B5EF4-FFF2-40B4-BE49-F238E27FC236}">
                <a16:creationId xmlns:a16="http://schemas.microsoft.com/office/drawing/2014/main" id="{E91F042D-15E9-89C5-7F16-E3CC179C7529}"/>
              </a:ext>
            </a:extLst>
          </p:cNvPr>
          <p:cNvSpPr>
            <a:spLocks noGrp="1"/>
          </p:cNvSpPr>
          <p:nvPr>
            <p:ph type="title"/>
          </p:nvPr>
        </p:nvSpPr>
        <p:spPr/>
        <p:txBody>
          <a:bodyPr>
            <a:normAutofit/>
          </a:bodyPr>
          <a:lstStyle/>
          <a:p>
            <a:pPr algn="ctr"/>
            <a:r>
              <a:rPr lang="ja-JP" altLang="en-US" dirty="0">
                <a:latin typeface="Meiryo UI" panose="020B0604030504040204" pitchFamily="50" charset="-128"/>
                <a:ea typeface="Meiryo UI" panose="020B0604030504040204" pitchFamily="50" charset="-128"/>
              </a:rPr>
              <a:t>中耳炎の治療</a:t>
            </a:r>
          </a:p>
        </p:txBody>
      </p:sp>
      <p:pic>
        <p:nvPicPr>
          <p:cNvPr id="2050" name="Picture 2" descr="a medical illustration showing different types of antibiotics, including penicillin, cephalosporins, macrolides, and quinolones, with labeled pill shapes, colors, and example bacteria they target, on a clean white background">
            <a:extLst>
              <a:ext uri="{FF2B5EF4-FFF2-40B4-BE49-F238E27FC236}">
                <a16:creationId xmlns:a16="http://schemas.microsoft.com/office/drawing/2014/main" id="{A24D6BFC-AC72-2951-DF1B-7C6F7A07BD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5016" y="4634345"/>
            <a:ext cx="2036617" cy="2036617"/>
          </a:xfrm>
          <a:prstGeom prst="rect">
            <a:avLst/>
          </a:prstGeom>
          <a:noFill/>
          <a:extLst>
            <a:ext uri="{909E8E84-426E-40DD-AFC4-6F175D3DCCD1}">
              <a14:hiddenFill xmlns:a14="http://schemas.microsoft.com/office/drawing/2010/main">
                <a:solidFill>
                  <a:srgbClr val="FFFFFF"/>
                </a:solidFill>
              </a14:hiddenFill>
            </a:ext>
          </a:extLst>
        </p:spPr>
      </p:pic>
      <p:pic>
        <p:nvPicPr>
          <p:cNvPr id="2" name="図 1">
            <a:extLst>
              <a:ext uri="{FF2B5EF4-FFF2-40B4-BE49-F238E27FC236}">
                <a16:creationId xmlns:a16="http://schemas.microsoft.com/office/drawing/2014/main" id="{20778AC2-13C6-5991-FB09-7FD50F2DDC1E}"/>
              </a:ext>
            </a:extLst>
          </p:cNvPr>
          <p:cNvPicPr>
            <a:picLocks noChangeAspect="1"/>
          </p:cNvPicPr>
          <p:nvPr/>
        </p:nvPicPr>
        <p:blipFill>
          <a:blip r:embed="rId4"/>
          <a:stretch>
            <a:fillRect/>
          </a:stretch>
        </p:blipFill>
        <p:spPr>
          <a:xfrm>
            <a:off x="997527" y="4634346"/>
            <a:ext cx="2036618" cy="2036618"/>
          </a:xfrm>
          <a:prstGeom prst="rect">
            <a:avLst/>
          </a:prstGeom>
        </p:spPr>
      </p:pic>
      <p:pic>
        <p:nvPicPr>
          <p:cNvPr id="4" name="図 3">
            <a:extLst>
              <a:ext uri="{FF2B5EF4-FFF2-40B4-BE49-F238E27FC236}">
                <a16:creationId xmlns:a16="http://schemas.microsoft.com/office/drawing/2014/main" id="{9A9C487E-A070-4E6E-97AD-62EC75C0C935}"/>
              </a:ext>
            </a:extLst>
          </p:cNvPr>
          <p:cNvPicPr>
            <a:picLocks noChangeAspect="1"/>
          </p:cNvPicPr>
          <p:nvPr/>
        </p:nvPicPr>
        <p:blipFill>
          <a:blip r:embed="rId5"/>
          <a:srcRect l="31841" t="23554" b="29872"/>
          <a:stretch>
            <a:fillRect/>
          </a:stretch>
        </p:blipFill>
        <p:spPr>
          <a:xfrm>
            <a:off x="6150377" y="4634344"/>
            <a:ext cx="4470728" cy="203661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974B40-440F-2963-DAA1-D8BD0809DB4C}"/>
              </a:ext>
            </a:extLst>
          </p:cNvPr>
          <p:cNvSpPr>
            <a:spLocks noGrp="1"/>
          </p:cNvSpPr>
          <p:nvPr>
            <p:ph type="title"/>
          </p:nvPr>
        </p:nvSpPr>
        <p:spPr/>
        <p:txBody>
          <a:bodyPr/>
          <a:lstStyle/>
          <a:p>
            <a:pPr algn="ctr"/>
            <a:r>
              <a:rPr lang="ja-JP" altLang="en-US" dirty="0">
                <a:latin typeface="Meiryo UI" panose="020B0604030504040204" pitchFamily="50" charset="-128"/>
                <a:ea typeface="Meiryo UI" panose="020B0604030504040204" pitchFamily="50" charset="-128"/>
              </a:rPr>
              <a:t>中耳炎を放置した場合</a:t>
            </a:r>
          </a:p>
        </p:txBody>
      </p:sp>
      <p:sp>
        <p:nvSpPr>
          <p:cNvPr id="3" name="コンテンツ プレースホルダー 2">
            <a:extLst>
              <a:ext uri="{FF2B5EF4-FFF2-40B4-BE49-F238E27FC236}">
                <a16:creationId xmlns:a16="http://schemas.microsoft.com/office/drawing/2014/main" id="{B9994013-011C-DFDE-E7CF-3B12092699DF}"/>
              </a:ext>
            </a:extLst>
          </p:cNvPr>
          <p:cNvSpPr>
            <a:spLocks noGrp="1"/>
          </p:cNvSpPr>
          <p:nvPr>
            <p:ph idx="1"/>
          </p:nvPr>
        </p:nvSpPr>
        <p:spPr>
          <a:xfrm>
            <a:off x="1627216" y="2336223"/>
            <a:ext cx="8129847" cy="5221606"/>
          </a:xfrm>
        </p:spPr>
        <p:txBody>
          <a:bodyPr>
            <a:normAutofit/>
          </a:bodyPr>
          <a:lstStyle/>
          <a:p>
            <a:pPr>
              <a:lnSpc>
                <a:spcPct val="120000"/>
              </a:lnSpc>
            </a:pPr>
            <a:r>
              <a:rPr lang="ja-JP" altLang="en-US" dirty="0">
                <a:latin typeface="Meiryo UI" panose="020B0604030504040204" pitchFamily="50" charset="-128"/>
                <a:ea typeface="Meiryo UI" panose="020B0604030504040204" pitchFamily="50" charset="-128"/>
              </a:rPr>
              <a:t>慢性中耳炎への移行</a:t>
            </a:r>
            <a:br>
              <a:rPr lang="ja-JP" altLang="en-US" dirty="0">
                <a:latin typeface="Meiryo UI" panose="020B0604030504040204" pitchFamily="50" charset="-128"/>
                <a:ea typeface="Meiryo UI" panose="020B0604030504040204" pitchFamily="50" charset="-128"/>
              </a:rPr>
            </a:br>
            <a:r>
              <a:rPr lang="ja-JP" altLang="en-US" sz="2400" dirty="0">
                <a:latin typeface="Meiryo UI" panose="020B0604030504040204" pitchFamily="50" charset="-128"/>
                <a:ea typeface="Meiryo UI" panose="020B0604030504040204" pitchFamily="50" charset="-128"/>
              </a:rPr>
              <a:t>急性中耳炎が治りきらず炎症が長引くと、耳だれや痛みが続き、慢性中耳炎になります。</a:t>
            </a:r>
          </a:p>
          <a:p>
            <a:pPr>
              <a:lnSpc>
                <a:spcPct val="120000"/>
              </a:lnSpc>
            </a:pPr>
            <a:r>
              <a:rPr lang="ja-JP" altLang="en-US" dirty="0">
                <a:latin typeface="Meiryo UI" panose="020B0604030504040204" pitchFamily="50" charset="-128"/>
                <a:ea typeface="Meiryo UI" panose="020B0604030504040204" pitchFamily="50" charset="-128"/>
              </a:rPr>
              <a:t>聴力低下・難聴</a:t>
            </a:r>
            <a:br>
              <a:rPr lang="ja-JP" altLang="en-US" dirty="0">
                <a:latin typeface="Meiryo UI" panose="020B0604030504040204" pitchFamily="50" charset="-128"/>
                <a:ea typeface="Meiryo UI" panose="020B0604030504040204" pitchFamily="50" charset="-128"/>
              </a:rPr>
            </a:br>
            <a:r>
              <a:rPr lang="ja-JP" altLang="en-US" sz="2400" dirty="0">
                <a:latin typeface="Meiryo UI" panose="020B0604030504040204" pitchFamily="50" charset="-128"/>
                <a:ea typeface="Meiryo UI" panose="020B0604030504040204" pitchFamily="50" charset="-128"/>
              </a:rPr>
              <a:t>炎症が繰り返されることで中耳の機能が損なわれ、徐々に聴力が低下します。</a:t>
            </a:r>
          </a:p>
          <a:p>
            <a:pPr>
              <a:lnSpc>
                <a:spcPct val="120000"/>
              </a:lnSpc>
            </a:pPr>
            <a:r>
              <a:rPr lang="ja-JP" altLang="en-US" dirty="0">
                <a:latin typeface="Meiryo UI" panose="020B0604030504040204" pitchFamily="50" charset="-128"/>
                <a:ea typeface="Meiryo UI" panose="020B0604030504040204" pitchFamily="50" charset="-128"/>
              </a:rPr>
              <a:t>合併症のリスク</a:t>
            </a:r>
            <a:br>
              <a:rPr lang="ja-JP" altLang="en-US" dirty="0">
                <a:latin typeface="Meiryo UI" panose="020B0604030504040204" pitchFamily="50" charset="-128"/>
                <a:ea typeface="Meiryo UI" panose="020B0604030504040204" pitchFamily="50" charset="-128"/>
              </a:rPr>
            </a:br>
            <a:r>
              <a:rPr lang="ja-JP" altLang="en-US" sz="2400" dirty="0">
                <a:latin typeface="Meiryo UI" panose="020B0604030504040204" pitchFamily="50" charset="-128"/>
                <a:ea typeface="Meiryo UI" panose="020B0604030504040204" pitchFamily="50" charset="-128"/>
              </a:rPr>
              <a:t>顔面神経麻痺や髄膜炎など命に関わる合併症を引き起こす可能性があります。</a:t>
            </a:r>
          </a:p>
          <a:p>
            <a:pPr>
              <a:lnSpc>
                <a:spcPct val="120000"/>
              </a:lnSpc>
            </a:pPr>
            <a:endParaRPr lang="ja-JP" altLang="en-US" dirty="0">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ED3EB8B7-0913-A81A-56F7-AEB574C50EAF}"/>
              </a:ext>
            </a:extLst>
          </p:cNvPr>
          <p:cNvPicPr>
            <a:picLocks noChangeAspect="1"/>
          </p:cNvPicPr>
          <p:nvPr/>
        </p:nvPicPr>
        <p:blipFill>
          <a:blip r:embed="rId2"/>
          <a:stretch>
            <a:fillRect/>
          </a:stretch>
        </p:blipFill>
        <p:spPr>
          <a:xfrm>
            <a:off x="341877" y="4219530"/>
            <a:ext cx="1332200" cy="1332200"/>
          </a:xfrm>
          <a:prstGeom prst="rect">
            <a:avLst/>
          </a:prstGeom>
        </p:spPr>
      </p:pic>
      <p:pic>
        <p:nvPicPr>
          <p:cNvPr id="5" name="図 4">
            <a:extLst>
              <a:ext uri="{FF2B5EF4-FFF2-40B4-BE49-F238E27FC236}">
                <a16:creationId xmlns:a16="http://schemas.microsoft.com/office/drawing/2014/main" id="{77B3F4CC-63EC-F9D9-A60E-BBBBB29BC2DF}"/>
              </a:ext>
            </a:extLst>
          </p:cNvPr>
          <p:cNvPicPr>
            <a:picLocks noChangeAspect="1"/>
          </p:cNvPicPr>
          <p:nvPr/>
        </p:nvPicPr>
        <p:blipFill>
          <a:blip r:embed="rId3"/>
          <a:stretch>
            <a:fillRect/>
          </a:stretch>
        </p:blipFill>
        <p:spPr>
          <a:xfrm>
            <a:off x="341877" y="2336223"/>
            <a:ext cx="1355572" cy="1404994"/>
          </a:xfrm>
          <a:prstGeom prst="rect">
            <a:avLst/>
          </a:prstGeom>
        </p:spPr>
      </p:pic>
      <p:pic>
        <p:nvPicPr>
          <p:cNvPr id="6" name="図 5">
            <a:extLst>
              <a:ext uri="{FF2B5EF4-FFF2-40B4-BE49-F238E27FC236}">
                <a16:creationId xmlns:a16="http://schemas.microsoft.com/office/drawing/2014/main" id="{FA598462-8AB4-5419-19EB-310544C71E3C}"/>
              </a:ext>
            </a:extLst>
          </p:cNvPr>
          <p:cNvPicPr>
            <a:picLocks noChangeAspect="1"/>
          </p:cNvPicPr>
          <p:nvPr/>
        </p:nvPicPr>
        <p:blipFill>
          <a:blip r:embed="rId4"/>
          <a:stretch>
            <a:fillRect/>
          </a:stretch>
        </p:blipFill>
        <p:spPr>
          <a:xfrm>
            <a:off x="212639" y="5924227"/>
            <a:ext cx="1590675" cy="1733550"/>
          </a:xfrm>
          <a:prstGeom prst="rect">
            <a:avLst/>
          </a:prstGeom>
        </p:spPr>
      </p:pic>
    </p:spTree>
    <p:extLst>
      <p:ext uri="{BB962C8B-B14F-4D97-AF65-F5344CB8AC3E}">
        <p14:creationId xmlns:p14="http://schemas.microsoft.com/office/powerpoint/2010/main" val="4036565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3" name="Image 0" descr="preencoded.png"/>
          <p:cNvPicPr>
            <a:picLocks noChangeAspect="1"/>
          </p:cNvPicPr>
          <p:nvPr/>
        </p:nvPicPr>
        <p:blipFill>
          <a:blip r:embed="rId3"/>
          <a:stretch>
            <a:fillRect/>
          </a:stretch>
        </p:blipFill>
        <p:spPr>
          <a:xfrm>
            <a:off x="442480" y="4862945"/>
            <a:ext cx="2435802" cy="2435802"/>
          </a:xfrm>
          <a:prstGeom prst="rect">
            <a:avLst/>
          </a:prstGeom>
        </p:spPr>
      </p:pic>
      <p:sp>
        <p:nvSpPr>
          <p:cNvPr id="10" name="テキスト ボックス 9">
            <a:extLst>
              <a:ext uri="{FF2B5EF4-FFF2-40B4-BE49-F238E27FC236}">
                <a16:creationId xmlns:a16="http://schemas.microsoft.com/office/drawing/2014/main" id="{47E6BD7E-92AB-2247-D017-C2C4BBC2B08F}"/>
              </a:ext>
            </a:extLst>
          </p:cNvPr>
          <p:cNvSpPr txBox="1"/>
          <p:nvPr/>
        </p:nvSpPr>
        <p:spPr>
          <a:xfrm>
            <a:off x="1246909" y="1987351"/>
            <a:ext cx="7980500" cy="2677656"/>
          </a:xfrm>
          <a:prstGeom prst="rect">
            <a:avLst/>
          </a:prstGeom>
          <a:noFill/>
        </p:spPr>
        <p:txBody>
          <a:bodyPr wrap="square">
            <a:spAutoFit/>
          </a:bodyPr>
          <a:lstStyle/>
          <a:p>
            <a:r>
              <a:rPr lang="ja-JP" altLang="en-US" sz="2800" dirty="0">
                <a:latin typeface="Meiryo UI" panose="020B0604030504040204" pitchFamily="50" charset="-128"/>
                <a:ea typeface="Meiryo UI" panose="020B0604030504040204" pitchFamily="50" charset="-128"/>
              </a:rPr>
              <a:t>季節ごとの特徴</a:t>
            </a:r>
          </a:p>
          <a:p>
            <a:r>
              <a:rPr lang="en-US" altLang="ja-JP" sz="2800" dirty="0">
                <a:latin typeface="Meiryo UI" panose="020B0604030504040204" pitchFamily="50" charset="-128"/>
                <a:ea typeface="Meiryo UI" panose="020B0604030504040204" pitchFamily="50" charset="-128"/>
              </a:rPr>
              <a:t>• 	</a:t>
            </a:r>
            <a:r>
              <a:rPr lang="ja-JP" altLang="en-US" sz="2800" dirty="0">
                <a:latin typeface="Meiryo UI" panose="020B0604030504040204" pitchFamily="50" charset="-128"/>
                <a:ea typeface="Meiryo UI" panose="020B0604030504040204" pitchFamily="50" charset="-128"/>
              </a:rPr>
              <a:t>春：花粉症やアレルギーによる鼻炎からの中耳炎</a:t>
            </a:r>
          </a:p>
          <a:p>
            <a:r>
              <a:rPr lang="en-US" altLang="ja-JP" sz="2800" dirty="0">
                <a:latin typeface="Meiryo UI" panose="020B0604030504040204" pitchFamily="50" charset="-128"/>
                <a:ea typeface="Meiryo UI" panose="020B0604030504040204" pitchFamily="50" charset="-128"/>
              </a:rPr>
              <a:t>• 	</a:t>
            </a:r>
            <a:r>
              <a:rPr lang="ja-JP" altLang="en-US" sz="2800" dirty="0">
                <a:latin typeface="Meiryo UI" panose="020B0604030504040204" pitchFamily="50" charset="-128"/>
                <a:ea typeface="Meiryo UI" panose="020B0604030504040204" pitchFamily="50" charset="-128"/>
              </a:rPr>
              <a:t>夏：水泳後の耳トラブルからの中耳炎</a:t>
            </a:r>
          </a:p>
          <a:p>
            <a:r>
              <a:rPr lang="en-US" altLang="ja-JP" sz="2800" dirty="0">
                <a:latin typeface="Meiryo UI" panose="020B0604030504040204" pitchFamily="50" charset="-128"/>
                <a:ea typeface="Meiryo UI" panose="020B0604030504040204" pitchFamily="50" charset="-128"/>
              </a:rPr>
              <a:t>• 	</a:t>
            </a:r>
            <a:r>
              <a:rPr lang="ja-JP" altLang="en-US" sz="2800" dirty="0">
                <a:latin typeface="Meiryo UI" panose="020B0604030504040204" pitchFamily="50" charset="-128"/>
                <a:ea typeface="Meiryo UI" panose="020B0604030504040204" pitchFamily="50" charset="-128"/>
              </a:rPr>
              <a:t>秋：季節の変わり目での免疫低下から中耳炎</a:t>
            </a:r>
            <a:endParaRPr lang="en-US" altLang="ja-JP" sz="2800" dirty="0">
              <a:latin typeface="Meiryo UI" panose="020B0604030504040204" pitchFamily="50" charset="-128"/>
              <a:ea typeface="Meiryo UI" panose="020B0604030504040204" pitchFamily="50" charset="-128"/>
            </a:endParaRPr>
          </a:p>
          <a:p>
            <a:r>
              <a:rPr lang="en-US" altLang="ja-JP" sz="2800" dirty="0">
                <a:latin typeface="Meiryo UI" panose="020B0604030504040204" pitchFamily="50" charset="-128"/>
                <a:ea typeface="Meiryo UI" panose="020B0604030504040204" pitchFamily="50" charset="-128"/>
              </a:rPr>
              <a:t>• 	</a:t>
            </a:r>
            <a:r>
              <a:rPr lang="ja-JP" altLang="en-US" sz="2800" dirty="0">
                <a:latin typeface="Meiryo UI" panose="020B0604030504040204" pitchFamily="50" charset="-128"/>
                <a:ea typeface="Meiryo UI" panose="020B0604030504040204" pitchFamily="50" charset="-128"/>
              </a:rPr>
              <a:t>冬：風邪・インフルエンザにかかったあとに中耳炎</a:t>
            </a:r>
          </a:p>
          <a:p>
            <a:endParaRPr lang="ja-JP" altLang="en-US" sz="2800" dirty="0">
              <a:latin typeface="Meiryo UI" panose="020B0604030504040204" pitchFamily="50" charset="-128"/>
              <a:ea typeface="Meiryo UI" panose="020B0604030504040204" pitchFamily="50" charset="-128"/>
            </a:endParaRPr>
          </a:p>
        </p:txBody>
      </p:sp>
      <p:sp>
        <p:nvSpPr>
          <p:cNvPr id="9" name="タイトル 8">
            <a:extLst>
              <a:ext uri="{FF2B5EF4-FFF2-40B4-BE49-F238E27FC236}">
                <a16:creationId xmlns:a16="http://schemas.microsoft.com/office/drawing/2014/main" id="{59030ADF-C4DC-5A4F-AC7A-D53B2781AEBD}"/>
              </a:ext>
            </a:extLst>
          </p:cNvPr>
          <p:cNvSpPr>
            <a:spLocks noGrp="1"/>
          </p:cNvSpPr>
          <p:nvPr>
            <p:ph type="title"/>
          </p:nvPr>
        </p:nvSpPr>
        <p:spPr/>
        <p:txBody>
          <a:bodyPr/>
          <a:lstStyle/>
          <a:p>
            <a:pPr algn="ctr"/>
            <a:r>
              <a:rPr lang="ja-JP" altLang="en-US" dirty="0">
                <a:latin typeface="Meiryo UI" panose="020B0604030504040204" pitchFamily="50" charset="-128"/>
                <a:ea typeface="Meiryo UI" panose="020B0604030504040204" pitchFamily="50" charset="-128"/>
              </a:rPr>
              <a:t>発症の多い季節：冬がピーク</a:t>
            </a:r>
          </a:p>
        </p:txBody>
      </p:sp>
      <p:sp>
        <p:nvSpPr>
          <p:cNvPr id="4" name="テキスト ボックス 3">
            <a:extLst>
              <a:ext uri="{FF2B5EF4-FFF2-40B4-BE49-F238E27FC236}">
                <a16:creationId xmlns:a16="http://schemas.microsoft.com/office/drawing/2014/main" id="{69028C1A-7835-6870-BE8B-0FD624B0958D}"/>
              </a:ext>
            </a:extLst>
          </p:cNvPr>
          <p:cNvSpPr txBox="1"/>
          <p:nvPr/>
        </p:nvSpPr>
        <p:spPr>
          <a:xfrm>
            <a:off x="2559249" y="4582528"/>
            <a:ext cx="7194666" cy="830997"/>
          </a:xfrm>
          <a:prstGeom prst="rect">
            <a:avLst/>
          </a:prstGeom>
          <a:noFill/>
        </p:spPr>
        <p:txBody>
          <a:bodyPr wrap="square">
            <a:spAutoFit/>
          </a:bodyPr>
          <a:lstStyle/>
          <a:p>
            <a:r>
              <a:rPr lang="ja-JP" altLang="en-US" sz="2400" dirty="0"/>
              <a:t>冬は免疫力が低下しやすく、細菌やウイルスの活動も活発になるため、中耳炎のリスクが高まります。</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6" name="楕円 25">
            <a:extLst>
              <a:ext uri="{FF2B5EF4-FFF2-40B4-BE49-F238E27FC236}">
                <a16:creationId xmlns:a16="http://schemas.microsoft.com/office/drawing/2014/main" id="{324032ED-D77C-EF0F-F1E3-CCC74DB14B79}"/>
              </a:ext>
            </a:extLst>
          </p:cNvPr>
          <p:cNvSpPr/>
          <p:nvPr/>
        </p:nvSpPr>
        <p:spPr>
          <a:xfrm>
            <a:off x="1017099" y="5952119"/>
            <a:ext cx="8759537" cy="1489642"/>
          </a:xfrm>
          <a:prstGeom prst="ellipse">
            <a:avLst/>
          </a:prstGeom>
          <a:solidFill>
            <a:srgbClr val="FFD8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CBDE13B8-5750-D8D5-9847-24A35E2F25EE}"/>
              </a:ext>
            </a:extLst>
          </p:cNvPr>
          <p:cNvSpPr/>
          <p:nvPr/>
        </p:nvSpPr>
        <p:spPr>
          <a:xfrm>
            <a:off x="1017099" y="4015011"/>
            <a:ext cx="8759537" cy="1489642"/>
          </a:xfrm>
          <a:prstGeom prst="ellipse">
            <a:avLst/>
          </a:prstGeom>
          <a:solidFill>
            <a:srgbClr val="FFD8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楕円 2">
            <a:extLst>
              <a:ext uri="{FF2B5EF4-FFF2-40B4-BE49-F238E27FC236}">
                <a16:creationId xmlns:a16="http://schemas.microsoft.com/office/drawing/2014/main" id="{75FB5A2C-8474-E04B-3529-C1FB1BBE9A19}"/>
              </a:ext>
            </a:extLst>
          </p:cNvPr>
          <p:cNvSpPr/>
          <p:nvPr/>
        </p:nvSpPr>
        <p:spPr>
          <a:xfrm>
            <a:off x="1017099" y="2072831"/>
            <a:ext cx="8759537" cy="1489642"/>
          </a:xfrm>
          <a:prstGeom prst="ellipse">
            <a:avLst/>
          </a:prstGeom>
          <a:solidFill>
            <a:srgbClr val="FFD8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9" name="グループ化 18">
            <a:extLst>
              <a:ext uri="{FF2B5EF4-FFF2-40B4-BE49-F238E27FC236}">
                <a16:creationId xmlns:a16="http://schemas.microsoft.com/office/drawing/2014/main" id="{784C1229-B1BA-9D25-B3B6-174ACECA9235}"/>
              </a:ext>
            </a:extLst>
          </p:cNvPr>
          <p:cNvGrpSpPr/>
          <p:nvPr/>
        </p:nvGrpSpPr>
        <p:grpSpPr>
          <a:xfrm>
            <a:off x="3754025" y="1954345"/>
            <a:ext cx="510545" cy="646271"/>
            <a:chOff x="572000" y="2872977"/>
            <a:chExt cx="510545" cy="646271"/>
          </a:xfrm>
        </p:grpSpPr>
        <p:sp>
          <p:nvSpPr>
            <p:cNvPr id="4" name="Shape 2"/>
            <p:cNvSpPr/>
            <p:nvPr/>
          </p:nvSpPr>
          <p:spPr>
            <a:xfrm>
              <a:off x="572000" y="2872977"/>
              <a:ext cx="510545" cy="646271"/>
            </a:xfrm>
            <a:prstGeom prst="roundRect">
              <a:avLst>
                <a:gd name="adj" fmla="val 14147448"/>
              </a:avLst>
            </a:prstGeom>
            <a:solidFill>
              <a:srgbClr val="FFAD94"/>
            </a:solidFill>
            <a:ln/>
          </p:spPr>
          <p:txBody>
            <a:bodyPr/>
            <a:lstStyle/>
            <a:p>
              <a:endParaRPr lang="ja-JP" altLang="en-US"/>
            </a:p>
          </p:txBody>
        </p:sp>
        <p:pic>
          <p:nvPicPr>
            <p:cNvPr id="5"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9760" y="3050619"/>
              <a:ext cx="229689" cy="290751"/>
            </a:xfrm>
            <a:prstGeom prst="rect">
              <a:avLst/>
            </a:prstGeom>
          </p:spPr>
        </p:pic>
      </p:grpSp>
      <p:sp>
        <p:nvSpPr>
          <p:cNvPr id="6" name="Text 3"/>
          <p:cNvSpPr/>
          <p:nvPr/>
        </p:nvSpPr>
        <p:spPr>
          <a:xfrm>
            <a:off x="4333074" y="2205874"/>
            <a:ext cx="2127586" cy="336590"/>
          </a:xfrm>
          <a:prstGeom prst="rect">
            <a:avLst/>
          </a:prstGeom>
          <a:noFill/>
          <a:ln/>
        </p:spPr>
        <p:txBody>
          <a:bodyPr wrap="none" lIns="0" tIns="0" rIns="0" bIns="0" rtlCol="0" anchor="t"/>
          <a:lstStyle/>
          <a:p>
            <a:pPr algn="ctr">
              <a:lnSpc>
                <a:spcPts val="2650"/>
              </a:lnSpc>
            </a:pPr>
            <a:r>
              <a:rPr lang="en-US" sz="2100" b="1" dirty="0">
                <a:solidFill>
                  <a:srgbClr val="403C4E"/>
                </a:solidFill>
                <a:latin typeface="Meiryo UI" panose="020B0604030504040204" pitchFamily="50" charset="-128"/>
                <a:ea typeface="Meiryo UI" panose="020B0604030504040204" pitchFamily="50" charset="-128"/>
                <a:cs typeface="Merriweather Bold" pitchFamily="34" charset="-120"/>
              </a:rPr>
              <a:t>大人のリスク認識</a:t>
            </a:r>
            <a:endParaRPr lang="en-US" sz="2100" dirty="0"/>
          </a:p>
        </p:txBody>
      </p:sp>
      <p:sp>
        <p:nvSpPr>
          <p:cNvPr id="7" name="Text 4"/>
          <p:cNvSpPr/>
          <p:nvPr/>
        </p:nvSpPr>
        <p:spPr>
          <a:xfrm>
            <a:off x="2003310" y="2571489"/>
            <a:ext cx="6787114" cy="301686"/>
          </a:xfrm>
          <a:prstGeom prst="rect">
            <a:avLst/>
          </a:prstGeom>
          <a:noFill/>
          <a:ln/>
        </p:spPr>
        <p:txBody>
          <a:bodyPr wrap="none" lIns="0" tIns="0" rIns="0" bIns="0" rtlCol="0" anchor="t">
            <a:spAutoFit/>
          </a:bodyPr>
          <a:lstStyle/>
          <a:p>
            <a:pPr>
              <a:lnSpc>
                <a:spcPts val="2700"/>
              </a:lnSpc>
            </a:pPr>
            <a:r>
              <a:rPr lang="en-US" sz="1650" dirty="0">
                <a:solidFill>
                  <a:srgbClr val="403C4E"/>
                </a:solidFill>
                <a:latin typeface="Meiryo UI" panose="020B0604030504040204" pitchFamily="50" charset="-128"/>
                <a:ea typeface="Meiryo UI" panose="020B0604030504040204" pitchFamily="50" charset="-128"/>
                <a:cs typeface="Open Sans" pitchFamily="34" charset="-120"/>
              </a:rPr>
              <a:t>大人も中耳炎にかかる可能性があることを理解し、耳の異常に敏感になりましょう。</a:t>
            </a:r>
            <a:endParaRPr lang="en-US" sz="1650" dirty="0">
              <a:latin typeface="Meiryo UI" panose="020B0604030504040204" pitchFamily="50" charset="-128"/>
              <a:ea typeface="Meiryo UI" panose="020B0604030504040204" pitchFamily="50" charset="-128"/>
            </a:endParaRPr>
          </a:p>
        </p:txBody>
      </p:sp>
      <p:grpSp>
        <p:nvGrpSpPr>
          <p:cNvPr id="18" name="グループ化 17">
            <a:extLst>
              <a:ext uri="{FF2B5EF4-FFF2-40B4-BE49-F238E27FC236}">
                <a16:creationId xmlns:a16="http://schemas.microsoft.com/office/drawing/2014/main" id="{A606E038-0654-F99C-20BE-47CC3C13E6B7}"/>
              </a:ext>
            </a:extLst>
          </p:cNvPr>
          <p:cNvGrpSpPr/>
          <p:nvPr/>
        </p:nvGrpSpPr>
        <p:grpSpPr>
          <a:xfrm>
            <a:off x="3754024" y="3785801"/>
            <a:ext cx="510545" cy="646271"/>
            <a:chOff x="6658703" y="3954118"/>
            <a:chExt cx="510545" cy="646271"/>
          </a:xfrm>
        </p:grpSpPr>
        <p:sp>
          <p:nvSpPr>
            <p:cNvPr id="9" name="Shape 6"/>
            <p:cNvSpPr/>
            <p:nvPr/>
          </p:nvSpPr>
          <p:spPr>
            <a:xfrm>
              <a:off x="6658703" y="3954118"/>
              <a:ext cx="510545" cy="646271"/>
            </a:xfrm>
            <a:prstGeom prst="roundRect">
              <a:avLst>
                <a:gd name="adj" fmla="val 14147448"/>
              </a:avLst>
            </a:prstGeom>
            <a:solidFill>
              <a:srgbClr val="FFD1CC"/>
            </a:solidFill>
            <a:ln/>
          </p:spPr>
          <p:txBody>
            <a:bodyPr/>
            <a:lstStyle/>
            <a:p>
              <a:endParaRPr lang="ja-JP" altLang="en-US"/>
            </a:p>
          </p:txBody>
        </p:sp>
        <p:pic>
          <p:nvPicPr>
            <p:cNvPr id="10"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36463" y="4131760"/>
              <a:ext cx="229689" cy="290751"/>
            </a:xfrm>
            <a:prstGeom prst="rect">
              <a:avLst/>
            </a:prstGeom>
          </p:spPr>
        </p:pic>
      </p:grpSp>
      <p:sp>
        <p:nvSpPr>
          <p:cNvPr id="11" name="Text 7"/>
          <p:cNvSpPr/>
          <p:nvPr/>
        </p:nvSpPr>
        <p:spPr>
          <a:xfrm>
            <a:off x="4333074" y="4136650"/>
            <a:ext cx="2127586" cy="336590"/>
          </a:xfrm>
          <a:prstGeom prst="rect">
            <a:avLst/>
          </a:prstGeom>
          <a:noFill/>
          <a:ln/>
        </p:spPr>
        <p:txBody>
          <a:bodyPr wrap="none" lIns="0" tIns="0" rIns="0" bIns="0" rtlCol="0" anchor="t"/>
          <a:lstStyle/>
          <a:p>
            <a:pPr algn="ctr">
              <a:lnSpc>
                <a:spcPts val="2650"/>
              </a:lnSpc>
            </a:pPr>
            <a:r>
              <a:rPr lang="en-US" sz="2100" b="1" dirty="0">
                <a:solidFill>
                  <a:srgbClr val="403C4E"/>
                </a:solidFill>
                <a:latin typeface="Meiryo UI" panose="020B0604030504040204" pitchFamily="50" charset="-128"/>
                <a:ea typeface="Meiryo UI" panose="020B0604030504040204" pitchFamily="50" charset="-128"/>
                <a:cs typeface="Merriweather Bold" pitchFamily="34" charset="-120"/>
              </a:rPr>
              <a:t>季節的な注意</a:t>
            </a:r>
            <a:endParaRPr lang="en-US" sz="2100" dirty="0"/>
          </a:p>
        </p:txBody>
      </p:sp>
      <p:sp>
        <p:nvSpPr>
          <p:cNvPr id="12" name="Text 8"/>
          <p:cNvSpPr/>
          <p:nvPr/>
        </p:nvSpPr>
        <p:spPr>
          <a:xfrm>
            <a:off x="2081856" y="4525487"/>
            <a:ext cx="6630020" cy="301686"/>
          </a:xfrm>
          <a:prstGeom prst="rect">
            <a:avLst/>
          </a:prstGeom>
          <a:noFill/>
          <a:ln/>
        </p:spPr>
        <p:txBody>
          <a:bodyPr wrap="none" lIns="0" tIns="0" rIns="0" bIns="0" rtlCol="0" anchor="t">
            <a:spAutoFit/>
          </a:bodyPr>
          <a:lstStyle/>
          <a:p>
            <a:pPr>
              <a:lnSpc>
                <a:spcPts val="2700"/>
              </a:lnSpc>
            </a:pPr>
            <a:r>
              <a:rPr lang="en-US" sz="1650" dirty="0">
                <a:solidFill>
                  <a:srgbClr val="403C4E"/>
                </a:solidFill>
                <a:latin typeface="Meiryo UI" panose="020B0604030504040204" pitchFamily="50" charset="-128"/>
                <a:ea typeface="Meiryo UI" panose="020B0604030504040204" pitchFamily="50" charset="-128"/>
                <a:cs typeface="Open Sans" pitchFamily="34" charset="-120"/>
              </a:rPr>
              <a:t>風邪やインフルエンザが流行する冬季は特に警戒し、予防策を徹底してください。</a:t>
            </a:r>
            <a:endParaRPr lang="en-US" sz="1650" dirty="0">
              <a:latin typeface="Meiryo UI" panose="020B0604030504040204" pitchFamily="50" charset="-128"/>
              <a:ea typeface="Meiryo UI" panose="020B0604030504040204" pitchFamily="50" charset="-128"/>
            </a:endParaRPr>
          </a:p>
        </p:txBody>
      </p:sp>
      <p:sp>
        <p:nvSpPr>
          <p:cNvPr id="17" name="Text 12"/>
          <p:cNvSpPr/>
          <p:nvPr/>
        </p:nvSpPr>
        <p:spPr>
          <a:xfrm>
            <a:off x="1596147" y="6546097"/>
            <a:ext cx="7601440" cy="301686"/>
          </a:xfrm>
          <a:prstGeom prst="rect">
            <a:avLst/>
          </a:prstGeom>
          <a:noFill/>
          <a:ln/>
        </p:spPr>
        <p:txBody>
          <a:bodyPr wrap="none" lIns="0" tIns="0" rIns="0" bIns="0" rtlCol="0" anchor="t">
            <a:spAutoFit/>
          </a:bodyPr>
          <a:lstStyle/>
          <a:p>
            <a:pPr>
              <a:lnSpc>
                <a:spcPts val="2700"/>
              </a:lnSpc>
            </a:pPr>
            <a:r>
              <a:rPr lang="en-US" sz="1650" dirty="0">
                <a:solidFill>
                  <a:srgbClr val="403C4E"/>
                </a:solidFill>
                <a:latin typeface="Meiryo UI" panose="020B0604030504040204" pitchFamily="50" charset="-128"/>
                <a:ea typeface="Meiryo UI" panose="020B0604030504040204" pitchFamily="50" charset="-128"/>
                <a:cs typeface="Open Sans" pitchFamily="34" charset="-120"/>
              </a:rPr>
              <a:t>痛み、難聴、耳だれなど、耳の異変を感じたらすぐに耳鼻咽喉科を受診することが重要です。</a:t>
            </a:r>
            <a:endParaRPr lang="en-US" sz="1650" dirty="0">
              <a:latin typeface="Meiryo UI" panose="020B0604030504040204" pitchFamily="50" charset="-128"/>
              <a:ea typeface="Meiryo UI" panose="020B0604030504040204" pitchFamily="50" charset="-128"/>
            </a:endParaRPr>
          </a:p>
        </p:txBody>
      </p:sp>
      <p:sp>
        <p:nvSpPr>
          <p:cNvPr id="24" name="タイトル 23">
            <a:extLst>
              <a:ext uri="{FF2B5EF4-FFF2-40B4-BE49-F238E27FC236}">
                <a16:creationId xmlns:a16="http://schemas.microsoft.com/office/drawing/2014/main" id="{70B986BE-65B2-6986-E905-0785B1BF971C}"/>
              </a:ext>
            </a:extLst>
          </p:cNvPr>
          <p:cNvSpPr>
            <a:spLocks noGrp="1"/>
          </p:cNvSpPr>
          <p:nvPr>
            <p:ph type="title"/>
          </p:nvPr>
        </p:nvSpPr>
        <p:spPr/>
        <p:txBody>
          <a:bodyPr>
            <a:normAutofit/>
          </a:bodyPr>
          <a:lstStyle/>
          <a:p>
            <a:pPr algn="ctr"/>
            <a:r>
              <a:rPr lang="ja-JP" altLang="en-US" sz="4000" dirty="0">
                <a:latin typeface="Meiryo UI" panose="020B0604030504040204" pitchFamily="50" charset="-128"/>
                <a:ea typeface="Meiryo UI" panose="020B0604030504040204" pitchFamily="50" charset="-128"/>
              </a:rPr>
              <a:t>大人の中耳炎は早期発見・治療が鍵です</a:t>
            </a:r>
          </a:p>
        </p:txBody>
      </p:sp>
      <p:sp>
        <p:nvSpPr>
          <p:cNvPr id="16" name="Text 11"/>
          <p:cNvSpPr/>
          <p:nvPr/>
        </p:nvSpPr>
        <p:spPr>
          <a:xfrm>
            <a:off x="4333074" y="6081346"/>
            <a:ext cx="2127586" cy="336590"/>
          </a:xfrm>
          <a:prstGeom prst="rect">
            <a:avLst/>
          </a:prstGeom>
          <a:noFill/>
          <a:ln/>
        </p:spPr>
        <p:txBody>
          <a:bodyPr wrap="none" lIns="0" tIns="0" rIns="0" bIns="0" rtlCol="0" anchor="t"/>
          <a:lstStyle/>
          <a:p>
            <a:pPr algn="ctr">
              <a:lnSpc>
                <a:spcPts val="2650"/>
              </a:lnSpc>
            </a:pPr>
            <a:r>
              <a:rPr lang="en-US" sz="2100" b="1" dirty="0">
                <a:solidFill>
                  <a:srgbClr val="403C4E"/>
                </a:solidFill>
                <a:latin typeface="Meiryo UI" panose="020B0604030504040204" pitchFamily="50" charset="-128"/>
                <a:ea typeface="Meiryo UI" panose="020B0604030504040204" pitchFamily="50" charset="-128"/>
                <a:cs typeface="Merriweather Bold" pitchFamily="34" charset="-120"/>
              </a:rPr>
              <a:t>早期受診の徹底</a:t>
            </a:r>
            <a:endParaRPr lang="en-US" sz="2100" dirty="0"/>
          </a:p>
        </p:txBody>
      </p:sp>
      <p:grpSp>
        <p:nvGrpSpPr>
          <p:cNvPr id="2" name="グループ化 1">
            <a:extLst>
              <a:ext uri="{FF2B5EF4-FFF2-40B4-BE49-F238E27FC236}">
                <a16:creationId xmlns:a16="http://schemas.microsoft.com/office/drawing/2014/main" id="{441BC63D-1331-E6BA-F83C-9D739830C182}"/>
              </a:ext>
            </a:extLst>
          </p:cNvPr>
          <p:cNvGrpSpPr/>
          <p:nvPr/>
        </p:nvGrpSpPr>
        <p:grpSpPr>
          <a:xfrm>
            <a:off x="3754025" y="5758210"/>
            <a:ext cx="510545" cy="646271"/>
            <a:chOff x="649219" y="6416873"/>
            <a:chExt cx="510545" cy="646271"/>
          </a:xfrm>
        </p:grpSpPr>
        <p:sp>
          <p:nvSpPr>
            <p:cNvPr id="14" name="Shape 10"/>
            <p:cNvSpPr/>
            <p:nvPr/>
          </p:nvSpPr>
          <p:spPr>
            <a:xfrm>
              <a:off x="649219" y="6416873"/>
              <a:ext cx="510545" cy="646271"/>
            </a:xfrm>
            <a:prstGeom prst="roundRect">
              <a:avLst>
                <a:gd name="adj" fmla="val 14147448"/>
              </a:avLst>
            </a:prstGeom>
            <a:solidFill>
              <a:schemeClr val="accent2">
                <a:lumMod val="60000"/>
                <a:lumOff val="40000"/>
              </a:schemeClr>
            </a:solidFill>
            <a:ln/>
          </p:spPr>
          <p:txBody>
            <a:bodyPr/>
            <a:lstStyle/>
            <a:p>
              <a:endParaRPr lang="ja-JP" altLang="en-US"/>
            </a:p>
          </p:txBody>
        </p:sp>
        <p:pic>
          <p:nvPicPr>
            <p:cNvPr id="15"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2880" y="6594633"/>
              <a:ext cx="229689" cy="290751"/>
            </a:xfrm>
            <a:prstGeom prst="rect">
              <a:avLst/>
            </a:prstGeom>
          </p:spPr>
        </p:pic>
      </p:grpSp>
      <p:sp>
        <p:nvSpPr>
          <p:cNvPr id="13" name="テキスト ボックス 12">
            <a:extLst>
              <a:ext uri="{FF2B5EF4-FFF2-40B4-BE49-F238E27FC236}">
                <a16:creationId xmlns:a16="http://schemas.microsoft.com/office/drawing/2014/main" id="{296DE7B6-B024-7CDE-4AD2-6734391F4FD4}"/>
              </a:ext>
            </a:extLst>
          </p:cNvPr>
          <p:cNvSpPr txBox="1"/>
          <p:nvPr/>
        </p:nvSpPr>
        <p:spPr>
          <a:xfrm>
            <a:off x="2303712" y="2902525"/>
            <a:ext cx="6186309" cy="369332"/>
          </a:xfrm>
          <a:prstGeom prst="rect">
            <a:avLst/>
          </a:prstGeom>
          <a:noFill/>
        </p:spPr>
        <p:txBody>
          <a:bodyPr wrap="none" rtlCol="0">
            <a:spAutoFit/>
          </a:bodyPr>
          <a:lstStyle/>
          <a:p>
            <a:r>
              <a:rPr kumimoji="1" lang="ja-JP" altLang="en-US" b="1" dirty="0"/>
              <a:t>症状が軽くて見逃しやすいです➡重症化、慢性化しやすい</a:t>
            </a:r>
          </a:p>
        </p:txBody>
      </p:sp>
      <p:sp>
        <p:nvSpPr>
          <p:cNvPr id="21" name="テキスト ボックス 20">
            <a:extLst>
              <a:ext uri="{FF2B5EF4-FFF2-40B4-BE49-F238E27FC236}">
                <a16:creationId xmlns:a16="http://schemas.microsoft.com/office/drawing/2014/main" id="{63A4B3B1-9009-1CDA-F3FC-EEBF3D6D4A89}"/>
              </a:ext>
            </a:extLst>
          </p:cNvPr>
          <p:cNvSpPr txBox="1"/>
          <p:nvPr/>
        </p:nvSpPr>
        <p:spPr>
          <a:xfrm>
            <a:off x="2419128" y="4929887"/>
            <a:ext cx="5955476" cy="369332"/>
          </a:xfrm>
          <a:prstGeom prst="rect">
            <a:avLst/>
          </a:prstGeom>
          <a:noFill/>
        </p:spPr>
        <p:txBody>
          <a:bodyPr wrap="none">
            <a:spAutoFit/>
          </a:bodyPr>
          <a:lstStyle/>
          <a:p>
            <a:r>
              <a:rPr lang="ja-JP" altLang="en-US" b="1" dirty="0"/>
              <a:t>風邪の「後」に起こる➡風邪が治ったのに耳がおかしい</a:t>
            </a:r>
          </a:p>
        </p:txBody>
      </p:sp>
    </p:spTree>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2067</TotalTime>
  <Words>540</Words>
  <Application>Microsoft Office PowerPoint</Application>
  <PresentationFormat>B4 (JIS) 257x364 mm</PresentationFormat>
  <Paragraphs>57</Paragraphs>
  <Slides>9</Slides>
  <Notes>5</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9</vt:i4>
      </vt:variant>
    </vt:vector>
  </HeadingPairs>
  <TitlesOfParts>
    <vt:vector size="15" baseType="lpstr">
      <vt:lpstr>Meiryo UI</vt:lpstr>
      <vt:lpstr>Calibri Light</vt:lpstr>
      <vt:lpstr>Arial</vt:lpstr>
      <vt:lpstr>Calibri</vt:lpstr>
      <vt:lpstr>Wingdings</vt:lpstr>
      <vt:lpstr>Office テーマ</vt:lpstr>
      <vt:lpstr>PowerPoint プレゼンテーション</vt:lpstr>
      <vt:lpstr>中耳炎</vt:lpstr>
      <vt:lpstr>中耳炎</vt:lpstr>
      <vt:lpstr>大人の中耳炎の主な原因</vt:lpstr>
      <vt:lpstr>中耳炎の早期発見ポイント</vt:lpstr>
      <vt:lpstr>中耳炎の治療</vt:lpstr>
      <vt:lpstr>中耳炎を放置した場合</vt:lpstr>
      <vt:lpstr>発症の多い季節：冬がピーク</vt:lpstr>
      <vt:lpstr>大人の中耳炎は早期発見・治療が鍵です</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ｈ ｗ</dc:creator>
  <cp:lastModifiedBy>obata</cp:lastModifiedBy>
  <cp:revision>23</cp:revision>
  <dcterms:created xsi:type="dcterms:W3CDTF">2025-11-25T07:45:18Z</dcterms:created>
  <dcterms:modified xsi:type="dcterms:W3CDTF">2026-03-25T04:28:35Z</dcterms:modified>
</cp:coreProperties>
</file>