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60" r:id="rId6"/>
    <p:sldId id="261" r:id="rId7"/>
    <p:sldId id="269" r:id="rId8"/>
    <p:sldId id="263" r:id="rId9"/>
    <p:sldId id="265" r:id="rId10"/>
  </p:sldIdLst>
  <p:sldSz cx="10972800" cy="8229600" type="B4JIS"/>
  <p:notesSz cx="6858000" cy="9874250"/>
  <p:embeddedFontLst>
    <p:embeddedFont>
      <p:font typeface="BIZ UDPゴシック" panose="020B0400000000000000" pitchFamily="50" charset="-128"/>
      <p:regular r:id="rId12"/>
      <p:bold r:id="rId13"/>
    </p:embeddedFont>
    <p:embeddedFont>
      <p:font typeface="Meiryo UI" panose="020B0604030504040204" pitchFamily="50" charset="-128"/>
      <p:regular r:id="rId14"/>
      <p:bold r:id="rId15"/>
      <p:italic r:id="rId16"/>
      <p:boldItalic r:id="rId17"/>
    </p:embeddedFont>
    <p:embeddedFont>
      <p:font typeface="Open Sans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2" d="100"/>
          <a:sy n="92" d="100"/>
        </p:scale>
        <p:origin x="16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肺がんのリスク非喫煙者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5A4F39C-CD0B-41F8-9CB5-B55FA0611CD4}" type="VALUE">
                      <a:rPr lang="en-US" altLang="ja-JP" smtClean="0"/>
                      <a:pPr/>
                      <a:t>[値]</a:t>
                    </a:fld>
                    <a:r>
                      <a:rPr lang="ja-JP" altLang="en-US"/>
                      <a:t>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58E-4C16-B991-493554662B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F8C74D9-3480-4D7C-AE00-A84A6F4FB7F9}" type="VALUE">
                      <a:rPr lang="en-US" altLang="ja-JP" smtClean="0"/>
                      <a:pPr/>
                      <a:t>[値]</a:t>
                    </a:fld>
                    <a:r>
                      <a:rPr lang="ja-JP" altLang="en-US"/>
                      <a:t>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8E-4C16-B991-493554662BF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C7DCD7D-F56D-4ACD-9C9D-3B30FD12FA02}" type="VALUE">
                      <a:rPr lang="en-US" altLang="ja-JP" smtClean="0"/>
                      <a:pPr/>
                      <a:t>[値]</a:t>
                    </a:fld>
                    <a:r>
                      <a:rPr lang="ja-JP" altLang="en-US"/>
                      <a:t>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58E-4C16-B991-493554662BF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FD54BFE-320A-4BCC-AE1D-FEC9E468E98B}" type="VALUE">
                      <a:rPr lang="en-US" altLang="ja-JP" smtClean="0"/>
                      <a:pPr/>
                      <a:t>[値]</a:t>
                    </a:fld>
                    <a:r>
                      <a:rPr lang="ja-JP" altLang="en-US"/>
                      <a:t>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8E-4C16-B991-493554662BF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36BB4D6-202C-4D1E-ADDB-36FAAD319347}" type="VALUE">
                      <a:rPr lang="en-US" altLang="ja-JP" smtClean="0"/>
                      <a:pPr/>
                      <a:t>[値]</a:t>
                    </a:fld>
                    <a:r>
                      <a:rPr lang="ja-JP" altLang="en-US"/>
                      <a:t>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58E-4C16-B991-493554662B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１から４本</c:v>
                </c:pt>
                <c:pt idx="1">
                  <c:v>５から１４本</c:v>
                </c:pt>
                <c:pt idx="2">
                  <c:v>１５から２４本</c:v>
                </c:pt>
                <c:pt idx="3">
                  <c:v>２５から３４本</c:v>
                </c:pt>
                <c:pt idx="4">
                  <c:v>３５本以上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</c:v>
                </c:pt>
                <c:pt idx="1">
                  <c:v>3.3</c:v>
                </c:pt>
                <c:pt idx="2">
                  <c:v>5.4</c:v>
                </c:pt>
                <c:pt idx="3">
                  <c:v>7.1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7-453F-BC85-D0C4DACC0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41"/>
        <c:axId val="446893135"/>
        <c:axId val="446897455"/>
      </c:barChart>
      <c:catAx>
        <c:axId val="446893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6897455"/>
        <c:crosses val="autoZero"/>
        <c:auto val="1"/>
        <c:lblAlgn val="ctr"/>
        <c:lblOffset val="100"/>
        <c:noMultiLvlLbl val="0"/>
      </c:catAx>
      <c:valAx>
        <c:axId val="446897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6893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68019855042653E-2"/>
          <c:y val="0.17700581539758739"/>
          <c:w val="0.90187805323814307"/>
          <c:h val="0.70785802577200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死亡リクす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４時間未満</c:v>
                </c:pt>
                <c:pt idx="1">
                  <c:v>４～８時間未満</c:v>
                </c:pt>
                <c:pt idx="2">
                  <c:v>８～１１時間未満</c:v>
                </c:pt>
                <c:pt idx="3">
                  <c:v>１１時間以上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1.02</c:v>
                </c:pt>
                <c:pt idx="2">
                  <c:v>1.1499999999999999</c:v>
                </c:pt>
                <c:pt idx="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D-430B-A269-FC84F007F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1882013392"/>
        <c:axId val="1882034992"/>
      </c:barChart>
      <c:catAx>
        <c:axId val="188201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882034992"/>
        <c:crosses val="autoZero"/>
        <c:auto val="1"/>
        <c:lblAlgn val="ctr"/>
        <c:lblOffset val="100"/>
        <c:noMultiLvlLbl val="0"/>
      </c:catAx>
      <c:valAx>
        <c:axId val="188203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8201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07737-0354-4094-903D-78B27BC3C4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F438A01-B358-4F32-84FA-283237D1B6A9}">
      <dgm:prSet phldrT="[テキスト]"/>
      <dgm:spPr/>
      <dgm:t>
        <a:bodyPr/>
        <a:lstStyle/>
        <a:p>
          <a:r>
            <a:rPr kumimoji="1" lang="ja-JP" altLang="en-US" b="1" dirty="0"/>
            <a:t>休養</a:t>
          </a:r>
        </a:p>
      </dgm:t>
    </dgm:pt>
    <dgm:pt modelId="{5027FCA4-3F4D-4506-8912-76BB6E32B92E}" type="parTrans" cxnId="{80DA4075-6418-44A4-8727-FAF2EAF4E38E}">
      <dgm:prSet/>
      <dgm:spPr/>
      <dgm:t>
        <a:bodyPr/>
        <a:lstStyle/>
        <a:p>
          <a:endParaRPr kumimoji="1" lang="ja-JP" altLang="en-US"/>
        </a:p>
      </dgm:t>
    </dgm:pt>
    <dgm:pt modelId="{4BDBB29A-61D6-46A8-A6F7-7980DC9FD632}" type="sibTrans" cxnId="{80DA4075-6418-44A4-8727-FAF2EAF4E38E}">
      <dgm:prSet/>
      <dgm:spPr/>
      <dgm:t>
        <a:bodyPr/>
        <a:lstStyle/>
        <a:p>
          <a:endParaRPr kumimoji="1" lang="ja-JP" altLang="en-US"/>
        </a:p>
      </dgm:t>
    </dgm:pt>
    <dgm:pt modelId="{98D2F0A0-BAC0-4A20-874F-1D21C546175E}">
      <dgm:prSet phldrT="[テキスト]"/>
      <dgm:spPr/>
      <dgm:t>
        <a:bodyPr/>
        <a:lstStyle/>
        <a:p>
          <a:r>
            <a:rPr kumimoji="1" lang="ja-JP" altLang="en-US" b="1" dirty="0"/>
            <a:t>生理的休養</a:t>
          </a:r>
        </a:p>
      </dgm:t>
    </dgm:pt>
    <dgm:pt modelId="{22437AE5-7F12-4B33-892B-40A8446A35B9}" type="parTrans" cxnId="{CFF235AA-AAAD-472B-915B-CDA35B07D997}">
      <dgm:prSet/>
      <dgm:spPr/>
      <dgm:t>
        <a:bodyPr/>
        <a:lstStyle/>
        <a:p>
          <a:endParaRPr kumimoji="1" lang="ja-JP" altLang="en-US"/>
        </a:p>
      </dgm:t>
    </dgm:pt>
    <dgm:pt modelId="{3FB6F4A2-E57A-48CE-AC0B-B5D1D9F65C57}" type="sibTrans" cxnId="{CFF235AA-AAAD-472B-915B-CDA35B07D997}">
      <dgm:prSet/>
      <dgm:spPr/>
      <dgm:t>
        <a:bodyPr/>
        <a:lstStyle/>
        <a:p>
          <a:endParaRPr kumimoji="1" lang="ja-JP" altLang="en-US"/>
        </a:p>
      </dgm:t>
    </dgm:pt>
    <dgm:pt modelId="{AED3F309-BC23-4B88-960D-2697594F8F79}">
      <dgm:prSet phldrT="[テキスト]"/>
      <dgm:spPr/>
      <dgm:t>
        <a:bodyPr/>
        <a:lstStyle/>
        <a:p>
          <a:r>
            <a:rPr kumimoji="1" lang="ja-JP" altLang="en-US" b="1" dirty="0"/>
            <a:t>心理的休養</a:t>
          </a:r>
        </a:p>
      </dgm:t>
    </dgm:pt>
    <dgm:pt modelId="{275130AA-7DEE-4A59-ADE7-68AFA3ED319C}" type="parTrans" cxnId="{ECA86963-6F84-458B-BCC4-4E5597D32B99}">
      <dgm:prSet/>
      <dgm:spPr/>
      <dgm:t>
        <a:bodyPr/>
        <a:lstStyle/>
        <a:p>
          <a:endParaRPr kumimoji="1" lang="ja-JP" altLang="en-US"/>
        </a:p>
      </dgm:t>
    </dgm:pt>
    <dgm:pt modelId="{58CC780D-6467-41B3-B82A-8E031C639983}" type="sibTrans" cxnId="{ECA86963-6F84-458B-BCC4-4E5597D32B99}">
      <dgm:prSet/>
      <dgm:spPr/>
      <dgm:t>
        <a:bodyPr/>
        <a:lstStyle/>
        <a:p>
          <a:endParaRPr kumimoji="1" lang="ja-JP" altLang="en-US"/>
        </a:p>
      </dgm:t>
    </dgm:pt>
    <dgm:pt modelId="{C419511B-CCBD-482B-91A7-A00471C98EA5}">
      <dgm:prSet phldrT="[テキスト]"/>
      <dgm:spPr/>
      <dgm:t>
        <a:bodyPr/>
        <a:lstStyle/>
        <a:p>
          <a:r>
            <a:rPr kumimoji="1" lang="ja-JP" altLang="en-US" b="1" dirty="0"/>
            <a:t>社会的休養</a:t>
          </a:r>
        </a:p>
      </dgm:t>
    </dgm:pt>
    <dgm:pt modelId="{1A27E144-1C98-4439-9EFD-62141B769113}" type="parTrans" cxnId="{3BB2E8BB-BB68-4285-9C6F-6D11EBA76E5D}">
      <dgm:prSet/>
      <dgm:spPr/>
      <dgm:t>
        <a:bodyPr/>
        <a:lstStyle/>
        <a:p>
          <a:endParaRPr kumimoji="1" lang="ja-JP" altLang="en-US"/>
        </a:p>
      </dgm:t>
    </dgm:pt>
    <dgm:pt modelId="{0F1B7DD4-7DD8-4F9C-A897-B88A6122688C}" type="sibTrans" cxnId="{3BB2E8BB-BB68-4285-9C6F-6D11EBA76E5D}">
      <dgm:prSet/>
      <dgm:spPr/>
      <dgm:t>
        <a:bodyPr/>
        <a:lstStyle/>
        <a:p>
          <a:endParaRPr kumimoji="1" lang="ja-JP" altLang="en-US"/>
        </a:p>
      </dgm:t>
    </dgm:pt>
    <dgm:pt modelId="{109763DE-D812-4B79-977E-C9EE4E2FAA02}" type="pres">
      <dgm:prSet presAssocID="{08707737-0354-4094-903D-78B27BC3C4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630CD1-2273-4A36-88FF-5FBC590F69F4}" type="pres">
      <dgm:prSet presAssocID="{4F438A01-B358-4F32-84FA-283237D1B6A9}" presName="hierRoot1" presStyleCnt="0">
        <dgm:presLayoutVars>
          <dgm:hierBranch val="init"/>
        </dgm:presLayoutVars>
      </dgm:prSet>
      <dgm:spPr/>
    </dgm:pt>
    <dgm:pt modelId="{C2E55D04-D68C-45AE-AF8A-841888DC8395}" type="pres">
      <dgm:prSet presAssocID="{4F438A01-B358-4F32-84FA-283237D1B6A9}" presName="rootComposite1" presStyleCnt="0"/>
      <dgm:spPr/>
    </dgm:pt>
    <dgm:pt modelId="{88D15D46-3CF1-4BFC-90F5-DB7994E904E4}" type="pres">
      <dgm:prSet presAssocID="{4F438A01-B358-4F32-84FA-283237D1B6A9}" presName="rootText1" presStyleLbl="node0" presStyleIdx="0" presStyleCnt="1" custScaleX="94461" custScaleY="51145">
        <dgm:presLayoutVars>
          <dgm:chPref val="3"/>
        </dgm:presLayoutVars>
      </dgm:prSet>
      <dgm:spPr/>
    </dgm:pt>
    <dgm:pt modelId="{2F61037D-1995-4996-84A9-CA09C8EFD0C5}" type="pres">
      <dgm:prSet presAssocID="{4F438A01-B358-4F32-84FA-283237D1B6A9}" presName="rootConnector1" presStyleLbl="node1" presStyleIdx="0" presStyleCnt="0"/>
      <dgm:spPr/>
    </dgm:pt>
    <dgm:pt modelId="{605F6A3C-0BB0-408C-8582-F6E39BCCED53}" type="pres">
      <dgm:prSet presAssocID="{4F438A01-B358-4F32-84FA-283237D1B6A9}" presName="hierChild2" presStyleCnt="0"/>
      <dgm:spPr/>
    </dgm:pt>
    <dgm:pt modelId="{9F2433B3-28BB-43A9-A106-B6BE32B5DF24}" type="pres">
      <dgm:prSet presAssocID="{22437AE5-7F12-4B33-892B-40A8446A35B9}" presName="Name37" presStyleLbl="parChTrans1D2" presStyleIdx="0" presStyleCnt="3"/>
      <dgm:spPr/>
    </dgm:pt>
    <dgm:pt modelId="{E34F9BF5-149A-4FBB-9738-19AF719BA9E7}" type="pres">
      <dgm:prSet presAssocID="{98D2F0A0-BAC0-4A20-874F-1D21C546175E}" presName="hierRoot2" presStyleCnt="0">
        <dgm:presLayoutVars>
          <dgm:hierBranch val="init"/>
        </dgm:presLayoutVars>
      </dgm:prSet>
      <dgm:spPr/>
    </dgm:pt>
    <dgm:pt modelId="{CF970509-6C53-429E-9953-012EF4701B49}" type="pres">
      <dgm:prSet presAssocID="{98D2F0A0-BAC0-4A20-874F-1D21C546175E}" presName="rootComposite" presStyleCnt="0"/>
      <dgm:spPr/>
    </dgm:pt>
    <dgm:pt modelId="{F4FB21BE-3407-4A36-9D0D-84031E0DFC47}" type="pres">
      <dgm:prSet presAssocID="{98D2F0A0-BAC0-4A20-874F-1D21C546175E}" presName="rootText" presStyleLbl="node2" presStyleIdx="0" presStyleCnt="3" custScaleX="94461" custScaleY="51145">
        <dgm:presLayoutVars>
          <dgm:chPref val="3"/>
        </dgm:presLayoutVars>
      </dgm:prSet>
      <dgm:spPr/>
    </dgm:pt>
    <dgm:pt modelId="{E919EC22-18F3-4F27-9116-DF1A1B961B75}" type="pres">
      <dgm:prSet presAssocID="{98D2F0A0-BAC0-4A20-874F-1D21C546175E}" presName="rootConnector" presStyleLbl="node2" presStyleIdx="0" presStyleCnt="3"/>
      <dgm:spPr/>
    </dgm:pt>
    <dgm:pt modelId="{23F68885-AD23-48D4-803B-5BD7A57DA1B2}" type="pres">
      <dgm:prSet presAssocID="{98D2F0A0-BAC0-4A20-874F-1D21C546175E}" presName="hierChild4" presStyleCnt="0"/>
      <dgm:spPr/>
    </dgm:pt>
    <dgm:pt modelId="{EAAD9E5A-A034-48A0-BE4B-F5EFD9FA550C}" type="pres">
      <dgm:prSet presAssocID="{98D2F0A0-BAC0-4A20-874F-1D21C546175E}" presName="hierChild5" presStyleCnt="0"/>
      <dgm:spPr/>
    </dgm:pt>
    <dgm:pt modelId="{CEECF798-01B0-4586-8D3D-9FC86D8E9584}" type="pres">
      <dgm:prSet presAssocID="{275130AA-7DEE-4A59-ADE7-68AFA3ED319C}" presName="Name37" presStyleLbl="parChTrans1D2" presStyleIdx="1" presStyleCnt="3"/>
      <dgm:spPr/>
    </dgm:pt>
    <dgm:pt modelId="{6A05D406-4DAB-4A0E-8EDF-299C01345293}" type="pres">
      <dgm:prSet presAssocID="{AED3F309-BC23-4B88-960D-2697594F8F79}" presName="hierRoot2" presStyleCnt="0">
        <dgm:presLayoutVars>
          <dgm:hierBranch val="init"/>
        </dgm:presLayoutVars>
      </dgm:prSet>
      <dgm:spPr/>
    </dgm:pt>
    <dgm:pt modelId="{5192D845-783D-4659-8065-C461B952AC5F}" type="pres">
      <dgm:prSet presAssocID="{AED3F309-BC23-4B88-960D-2697594F8F79}" presName="rootComposite" presStyleCnt="0"/>
      <dgm:spPr/>
    </dgm:pt>
    <dgm:pt modelId="{4C930B7B-27E6-4052-BCFC-9CC13E846C6A}" type="pres">
      <dgm:prSet presAssocID="{AED3F309-BC23-4B88-960D-2697594F8F79}" presName="rootText" presStyleLbl="node2" presStyleIdx="1" presStyleCnt="3" custScaleX="94461" custScaleY="51145">
        <dgm:presLayoutVars>
          <dgm:chPref val="3"/>
        </dgm:presLayoutVars>
      </dgm:prSet>
      <dgm:spPr/>
    </dgm:pt>
    <dgm:pt modelId="{AA143218-1C1B-408C-BEB5-3A12E347208F}" type="pres">
      <dgm:prSet presAssocID="{AED3F309-BC23-4B88-960D-2697594F8F79}" presName="rootConnector" presStyleLbl="node2" presStyleIdx="1" presStyleCnt="3"/>
      <dgm:spPr/>
    </dgm:pt>
    <dgm:pt modelId="{E984901E-0485-493C-9DA1-A8928DBBD5E3}" type="pres">
      <dgm:prSet presAssocID="{AED3F309-BC23-4B88-960D-2697594F8F79}" presName="hierChild4" presStyleCnt="0"/>
      <dgm:spPr/>
    </dgm:pt>
    <dgm:pt modelId="{2EFF5EFF-688C-4175-A2E9-1543493AF156}" type="pres">
      <dgm:prSet presAssocID="{AED3F309-BC23-4B88-960D-2697594F8F79}" presName="hierChild5" presStyleCnt="0"/>
      <dgm:spPr/>
    </dgm:pt>
    <dgm:pt modelId="{62E3ED2B-AB7E-4CD9-A0BB-05E6664F1F53}" type="pres">
      <dgm:prSet presAssocID="{1A27E144-1C98-4439-9EFD-62141B769113}" presName="Name37" presStyleLbl="parChTrans1D2" presStyleIdx="2" presStyleCnt="3"/>
      <dgm:spPr/>
    </dgm:pt>
    <dgm:pt modelId="{A45F74B4-4DE1-4E2C-8CF0-73D3F7D4A05E}" type="pres">
      <dgm:prSet presAssocID="{C419511B-CCBD-482B-91A7-A00471C98EA5}" presName="hierRoot2" presStyleCnt="0">
        <dgm:presLayoutVars>
          <dgm:hierBranch val="init"/>
        </dgm:presLayoutVars>
      </dgm:prSet>
      <dgm:spPr/>
    </dgm:pt>
    <dgm:pt modelId="{B550FE90-3059-4EE2-B3AA-ABE0BBEA1F17}" type="pres">
      <dgm:prSet presAssocID="{C419511B-CCBD-482B-91A7-A00471C98EA5}" presName="rootComposite" presStyleCnt="0"/>
      <dgm:spPr/>
    </dgm:pt>
    <dgm:pt modelId="{F52A7755-A9FC-4CAE-BE70-6605274B9124}" type="pres">
      <dgm:prSet presAssocID="{C419511B-CCBD-482B-91A7-A00471C98EA5}" presName="rootText" presStyleLbl="node2" presStyleIdx="2" presStyleCnt="3" custScaleX="94461" custScaleY="51145">
        <dgm:presLayoutVars>
          <dgm:chPref val="3"/>
        </dgm:presLayoutVars>
      </dgm:prSet>
      <dgm:spPr/>
    </dgm:pt>
    <dgm:pt modelId="{F491F48B-3068-420D-8999-688EE297E231}" type="pres">
      <dgm:prSet presAssocID="{C419511B-CCBD-482B-91A7-A00471C98EA5}" presName="rootConnector" presStyleLbl="node2" presStyleIdx="2" presStyleCnt="3"/>
      <dgm:spPr/>
    </dgm:pt>
    <dgm:pt modelId="{583E6507-3215-4931-B56B-551FBCA02BAF}" type="pres">
      <dgm:prSet presAssocID="{C419511B-CCBD-482B-91A7-A00471C98EA5}" presName="hierChild4" presStyleCnt="0"/>
      <dgm:spPr/>
    </dgm:pt>
    <dgm:pt modelId="{47873BFA-F90D-4230-B958-9381BB493496}" type="pres">
      <dgm:prSet presAssocID="{C419511B-CCBD-482B-91A7-A00471C98EA5}" presName="hierChild5" presStyleCnt="0"/>
      <dgm:spPr/>
    </dgm:pt>
    <dgm:pt modelId="{5D385BF1-877C-4613-9D70-D6727BE3037E}" type="pres">
      <dgm:prSet presAssocID="{4F438A01-B358-4F32-84FA-283237D1B6A9}" presName="hierChild3" presStyleCnt="0"/>
      <dgm:spPr/>
    </dgm:pt>
  </dgm:ptLst>
  <dgm:cxnLst>
    <dgm:cxn modelId="{7F306C24-44EB-4D38-95B3-F7E19D314A13}" type="presOf" srcId="{AED3F309-BC23-4B88-960D-2697594F8F79}" destId="{4C930B7B-27E6-4052-BCFC-9CC13E846C6A}" srcOrd="0" destOrd="0" presId="urn:microsoft.com/office/officeart/2005/8/layout/orgChart1"/>
    <dgm:cxn modelId="{96B5DA3A-1FAD-42D6-853B-22F98E50F9B0}" type="presOf" srcId="{AED3F309-BC23-4B88-960D-2697594F8F79}" destId="{AA143218-1C1B-408C-BEB5-3A12E347208F}" srcOrd="1" destOrd="0" presId="urn:microsoft.com/office/officeart/2005/8/layout/orgChart1"/>
    <dgm:cxn modelId="{ECA86963-6F84-458B-BCC4-4E5597D32B99}" srcId="{4F438A01-B358-4F32-84FA-283237D1B6A9}" destId="{AED3F309-BC23-4B88-960D-2697594F8F79}" srcOrd="1" destOrd="0" parTransId="{275130AA-7DEE-4A59-ADE7-68AFA3ED319C}" sibTransId="{58CC780D-6467-41B3-B82A-8E031C639983}"/>
    <dgm:cxn modelId="{57C31446-287F-44B5-8930-269F1A1FE40E}" type="presOf" srcId="{08707737-0354-4094-903D-78B27BC3C451}" destId="{109763DE-D812-4B79-977E-C9EE4E2FAA02}" srcOrd="0" destOrd="0" presId="urn:microsoft.com/office/officeart/2005/8/layout/orgChart1"/>
    <dgm:cxn modelId="{03E45B4E-5440-430A-A2EE-8DF6D7754AF3}" type="presOf" srcId="{C419511B-CCBD-482B-91A7-A00471C98EA5}" destId="{F491F48B-3068-420D-8999-688EE297E231}" srcOrd="1" destOrd="0" presId="urn:microsoft.com/office/officeart/2005/8/layout/orgChart1"/>
    <dgm:cxn modelId="{80DA4075-6418-44A4-8727-FAF2EAF4E38E}" srcId="{08707737-0354-4094-903D-78B27BC3C451}" destId="{4F438A01-B358-4F32-84FA-283237D1B6A9}" srcOrd="0" destOrd="0" parTransId="{5027FCA4-3F4D-4506-8912-76BB6E32B92E}" sibTransId="{4BDBB29A-61D6-46A8-A6F7-7980DC9FD632}"/>
    <dgm:cxn modelId="{586A0982-B3EC-40CB-96F8-CEEDCC271C1A}" type="presOf" srcId="{4F438A01-B358-4F32-84FA-283237D1B6A9}" destId="{88D15D46-3CF1-4BFC-90F5-DB7994E904E4}" srcOrd="0" destOrd="0" presId="urn:microsoft.com/office/officeart/2005/8/layout/orgChart1"/>
    <dgm:cxn modelId="{747A9D82-9A05-40EA-8AB2-CF1B3B77CC4A}" type="presOf" srcId="{275130AA-7DEE-4A59-ADE7-68AFA3ED319C}" destId="{CEECF798-01B0-4586-8D3D-9FC86D8E9584}" srcOrd="0" destOrd="0" presId="urn:microsoft.com/office/officeart/2005/8/layout/orgChart1"/>
    <dgm:cxn modelId="{CFF235AA-AAAD-472B-915B-CDA35B07D997}" srcId="{4F438A01-B358-4F32-84FA-283237D1B6A9}" destId="{98D2F0A0-BAC0-4A20-874F-1D21C546175E}" srcOrd="0" destOrd="0" parTransId="{22437AE5-7F12-4B33-892B-40A8446A35B9}" sibTransId="{3FB6F4A2-E57A-48CE-AC0B-B5D1D9F65C57}"/>
    <dgm:cxn modelId="{05C1A0AB-61A4-4D9B-9A0D-E461E4171A62}" type="presOf" srcId="{98D2F0A0-BAC0-4A20-874F-1D21C546175E}" destId="{F4FB21BE-3407-4A36-9D0D-84031E0DFC47}" srcOrd="0" destOrd="0" presId="urn:microsoft.com/office/officeart/2005/8/layout/orgChart1"/>
    <dgm:cxn modelId="{3BB2E8BB-BB68-4285-9C6F-6D11EBA76E5D}" srcId="{4F438A01-B358-4F32-84FA-283237D1B6A9}" destId="{C419511B-CCBD-482B-91A7-A00471C98EA5}" srcOrd="2" destOrd="0" parTransId="{1A27E144-1C98-4439-9EFD-62141B769113}" sibTransId="{0F1B7DD4-7DD8-4F9C-A897-B88A6122688C}"/>
    <dgm:cxn modelId="{FE9B07D4-4A80-4DB2-9032-A8C22C919288}" type="presOf" srcId="{22437AE5-7F12-4B33-892B-40A8446A35B9}" destId="{9F2433B3-28BB-43A9-A106-B6BE32B5DF24}" srcOrd="0" destOrd="0" presId="urn:microsoft.com/office/officeart/2005/8/layout/orgChart1"/>
    <dgm:cxn modelId="{E28525EB-8D71-43CE-B957-E10CCA383C81}" type="presOf" srcId="{C419511B-CCBD-482B-91A7-A00471C98EA5}" destId="{F52A7755-A9FC-4CAE-BE70-6605274B9124}" srcOrd="0" destOrd="0" presId="urn:microsoft.com/office/officeart/2005/8/layout/orgChart1"/>
    <dgm:cxn modelId="{CAE344F2-BEAA-4F8D-AC5E-CC5A0EC68674}" type="presOf" srcId="{98D2F0A0-BAC0-4A20-874F-1D21C546175E}" destId="{E919EC22-18F3-4F27-9116-DF1A1B961B75}" srcOrd="1" destOrd="0" presId="urn:microsoft.com/office/officeart/2005/8/layout/orgChart1"/>
    <dgm:cxn modelId="{CB0283F4-8A09-405A-A4CA-5892988A1AFF}" type="presOf" srcId="{4F438A01-B358-4F32-84FA-283237D1B6A9}" destId="{2F61037D-1995-4996-84A9-CA09C8EFD0C5}" srcOrd="1" destOrd="0" presId="urn:microsoft.com/office/officeart/2005/8/layout/orgChart1"/>
    <dgm:cxn modelId="{9DBCB2FD-05E1-41C5-B9FC-157FE1CE769E}" type="presOf" srcId="{1A27E144-1C98-4439-9EFD-62141B769113}" destId="{62E3ED2B-AB7E-4CD9-A0BB-05E6664F1F53}" srcOrd="0" destOrd="0" presId="urn:microsoft.com/office/officeart/2005/8/layout/orgChart1"/>
    <dgm:cxn modelId="{F713A2A7-0AAA-4A7E-99E3-2AAE97E3636B}" type="presParOf" srcId="{109763DE-D812-4B79-977E-C9EE4E2FAA02}" destId="{69630CD1-2273-4A36-88FF-5FBC590F69F4}" srcOrd="0" destOrd="0" presId="urn:microsoft.com/office/officeart/2005/8/layout/orgChart1"/>
    <dgm:cxn modelId="{7FC6AB7D-4001-44EF-8A7D-37D5453D42C7}" type="presParOf" srcId="{69630CD1-2273-4A36-88FF-5FBC590F69F4}" destId="{C2E55D04-D68C-45AE-AF8A-841888DC8395}" srcOrd="0" destOrd="0" presId="urn:microsoft.com/office/officeart/2005/8/layout/orgChart1"/>
    <dgm:cxn modelId="{50204BB6-C848-415D-9FF2-C37E1148E3C2}" type="presParOf" srcId="{C2E55D04-D68C-45AE-AF8A-841888DC8395}" destId="{88D15D46-3CF1-4BFC-90F5-DB7994E904E4}" srcOrd="0" destOrd="0" presId="urn:microsoft.com/office/officeart/2005/8/layout/orgChart1"/>
    <dgm:cxn modelId="{F8005113-AA69-4FC9-AA85-1212088E81A3}" type="presParOf" srcId="{C2E55D04-D68C-45AE-AF8A-841888DC8395}" destId="{2F61037D-1995-4996-84A9-CA09C8EFD0C5}" srcOrd="1" destOrd="0" presId="urn:microsoft.com/office/officeart/2005/8/layout/orgChart1"/>
    <dgm:cxn modelId="{07135C3F-B73B-414B-910E-86CBCBD1F31E}" type="presParOf" srcId="{69630CD1-2273-4A36-88FF-5FBC590F69F4}" destId="{605F6A3C-0BB0-408C-8582-F6E39BCCED53}" srcOrd="1" destOrd="0" presId="urn:microsoft.com/office/officeart/2005/8/layout/orgChart1"/>
    <dgm:cxn modelId="{BABE1EB7-1A34-42B9-AA03-A496251F91CF}" type="presParOf" srcId="{605F6A3C-0BB0-408C-8582-F6E39BCCED53}" destId="{9F2433B3-28BB-43A9-A106-B6BE32B5DF24}" srcOrd="0" destOrd="0" presId="urn:microsoft.com/office/officeart/2005/8/layout/orgChart1"/>
    <dgm:cxn modelId="{4E5A6104-69D7-4BFE-AAAA-7474DA1F53E1}" type="presParOf" srcId="{605F6A3C-0BB0-408C-8582-F6E39BCCED53}" destId="{E34F9BF5-149A-4FBB-9738-19AF719BA9E7}" srcOrd="1" destOrd="0" presId="urn:microsoft.com/office/officeart/2005/8/layout/orgChart1"/>
    <dgm:cxn modelId="{B583DEC2-B489-4763-BAD7-71972EF89192}" type="presParOf" srcId="{E34F9BF5-149A-4FBB-9738-19AF719BA9E7}" destId="{CF970509-6C53-429E-9953-012EF4701B49}" srcOrd="0" destOrd="0" presId="urn:microsoft.com/office/officeart/2005/8/layout/orgChart1"/>
    <dgm:cxn modelId="{44749BD4-05A8-449C-9186-1571D037CF67}" type="presParOf" srcId="{CF970509-6C53-429E-9953-012EF4701B49}" destId="{F4FB21BE-3407-4A36-9D0D-84031E0DFC47}" srcOrd="0" destOrd="0" presId="urn:microsoft.com/office/officeart/2005/8/layout/orgChart1"/>
    <dgm:cxn modelId="{3A23BA3F-27FD-4112-9608-297AA604FF34}" type="presParOf" srcId="{CF970509-6C53-429E-9953-012EF4701B49}" destId="{E919EC22-18F3-4F27-9116-DF1A1B961B75}" srcOrd="1" destOrd="0" presId="urn:microsoft.com/office/officeart/2005/8/layout/orgChart1"/>
    <dgm:cxn modelId="{191A14DF-6EAF-4069-8FDB-4F520D055B3D}" type="presParOf" srcId="{E34F9BF5-149A-4FBB-9738-19AF719BA9E7}" destId="{23F68885-AD23-48D4-803B-5BD7A57DA1B2}" srcOrd="1" destOrd="0" presId="urn:microsoft.com/office/officeart/2005/8/layout/orgChart1"/>
    <dgm:cxn modelId="{6B32E7C4-B939-42AC-8EA8-1F394FBD9223}" type="presParOf" srcId="{E34F9BF5-149A-4FBB-9738-19AF719BA9E7}" destId="{EAAD9E5A-A034-48A0-BE4B-F5EFD9FA550C}" srcOrd="2" destOrd="0" presId="urn:microsoft.com/office/officeart/2005/8/layout/orgChart1"/>
    <dgm:cxn modelId="{5F7BD920-A049-45B7-8E28-A50792F48469}" type="presParOf" srcId="{605F6A3C-0BB0-408C-8582-F6E39BCCED53}" destId="{CEECF798-01B0-4586-8D3D-9FC86D8E9584}" srcOrd="2" destOrd="0" presId="urn:microsoft.com/office/officeart/2005/8/layout/orgChart1"/>
    <dgm:cxn modelId="{9BF02AB4-85B2-4BE1-80E5-E29F94E8E7EB}" type="presParOf" srcId="{605F6A3C-0BB0-408C-8582-F6E39BCCED53}" destId="{6A05D406-4DAB-4A0E-8EDF-299C01345293}" srcOrd="3" destOrd="0" presId="urn:microsoft.com/office/officeart/2005/8/layout/orgChart1"/>
    <dgm:cxn modelId="{72515A24-BF6E-4200-8E10-FB2B6B0D6D8F}" type="presParOf" srcId="{6A05D406-4DAB-4A0E-8EDF-299C01345293}" destId="{5192D845-783D-4659-8065-C461B952AC5F}" srcOrd="0" destOrd="0" presId="urn:microsoft.com/office/officeart/2005/8/layout/orgChart1"/>
    <dgm:cxn modelId="{5AC6D259-02A4-41B3-914A-74DF9EAE2EF3}" type="presParOf" srcId="{5192D845-783D-4659-8065-C461B952AC5F}" destId="{4C930B7B-27E6-4052-BCFC-9CC13E846C6A}" srcOrd="0" destOrd="0" presId="urn:microsoft.com/office/officeart/2005/8/layout/orgChart1"/>
    <dgm:cxn modelId="{A639CD68-0F67-4667-B4B2-C2018EE9042B}" type="presParOf" srcId="{5192D845-783D-4659-8065-C461B952AC5F}" destId="{AA143218-1C1B-408C-BEB5-3A12E347208F}" srcOrd="1" destOrd="0" presId="urn:microsoft.com/office/officeart/2005/8/layout/orgChart1"/>
    <dgm:cxn modelId="{0D7B5B4C-0701-4D5C-A21E-B9BFC0DA0C18}" type="presParOf" srcId="{6A05D406-4DAB-4A0E-8EDF-299C01345293}" destId="{E984901E-0485-493C-9DA1-A8928DBBD5E3}" srcOrd="1" destOrd="0" presId="urn:microsoft.com/office/officeart/2005/8/layout/orgChart1"/>
    <dgm:cxn modelId="{108FE29B-17D9-41C5-A217-4BF09663216F}" type="presParOf" srcId="{6A05D406-4DAB-4A0E-8EDF-299C01345293}" destId="{2EFF5EFF-688C-4175-A2E9-1543493AF156}" srcOrd="2" destOrd="0" presId="urn:microsoft.com/office/officeart/2005/8/layout/orgChart1"/>
    <dgm:cxn modelId="{16E8B732-00BA-40B8-A920-AB051052EF31}" type="presParOf" srcId="{605F6A3C-0BB0-408C-8582-F6E39BCCED53}" destId="{62E3ED2B-AB7E-4CD9-A0BB-05E6664F1F53}" srcOrd="4" destOrd="0" presId="urn:microsoft.com/office/officeart/2005/8/layout/orgChart1"/>
    <dgm:cxn modelId="{6CB259F2-8184-4C6F-A4AF-C4F221F1427E}" type="presParOf" srcId="{605F6A3C-0BB0-408C-8582-F6E39BCCED53}" destId="{A45F74B4-4DE1-4E2C-8CF0-73D3F7D4A05E}" srcOrd="5" destOrd="0" presId="urn:microsoft.com/office/officeart/2005/8/layout/orgChart1"/>
    <dgm:cxn modelId="{9919A919-8CBB-4059-95D6-B81CE1003DFD}" type="presParOf" srcId="{A45F74B4-4DE1-4E2C-8CF0-73D3F7D4A05E}" destId="{B550FE90-3059-4EE2-B3AA-ABE0BBEA1F17}" srcOrd="0" destOrd="0" presId="urn:microsoft.com/office/officeart/2005/8/layout/orgChart1"/>
    <dgm:cxn modelId="{FEFD1987-408E-4603-859E-AB88AB99B4BC}" type="presParOf" srcId="{B550FE90-3059-4EE2-B3AA-ABE0BBEA1F17}" destId="{F52A7755-A9FC-4CAE-BE70-6605274B9124}" srcOrd="0" destOrd="0" presId="urn:microsoft.com/office/officeart/2005/8/layout/orgChart1"/>
    <dgm:cxn modelId="{92AB749A-A96A-46F9-A040-7FA2363923F9}" type="presParOf" srcId="{B550FE90-3059-4EE2-B3AA-ABE0BBEA1F17}" destId="{F491F48B-3068-420D-8999-688EE297E231}" srcOrd="1" destOrd="0" presId="urn:microsoft.com/office/officeart/2005/8/layout/orgChart1"/>
    <dgm:cxn modelId="{56A0905E-CEF9-4ED7-9BCC-DEE099745F0C}" type="presParOf" srcId="{A45F74B4-4DE1-4E2C-8CF0-73D3F7D4A05E}" destId="{583E6507-3215-4931-B56B-551FBCA02BAF}" srcOrd="1" destOrd="0" presId="urn:microsoft.com/office/officeart/2005/8/layout/orgChart1"/>
    <dgm:cxn modelId="{3B054136-6394-4E3F-957A-070E81A8B195}" type="presParOf" srcId="{A45F74B4-4DE1-4E2C-8CF0-73D3F7D4A05E}" destId="{47873BFA-F90D-4230-B958-9381BB493496}" srcOrd="2" destOrd="0" presId="urn:microsoft.com/office/officeart/2005/8/layout/orgChart1"/>
    <dgm:cxn modelId="{3C9DF4B5-5689-4ADC-9BEB-60727A97D4C3}" type="presParOf" srcId="{69630CD1-2273-4A36-88FF-5FBC590F69F4}" destId="{5D385BF1-877C-4613-9D70-D6727BE303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3ED2B-AB7E-4CD9-A0BB-05E6664F1F53}">
      <dsp:nvSpPr>
        <dsp:cNvPr id="0" name=""/>
        <dsp:cNvSpPr/>
      </dsp:nvSpPr>
      <dsp:spPr>
        <a:xfrm>
          <a:off x="5058803" y="933173"/>
          <a:ext cx="3589985" cy="652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472"/>
              </a:lnTo>
              <a:lnTo>
                <a:pt x="3589985" y="326472"/>
              </a:lnTo>
              <a:lnTo>
                <a:pt x="3589985" y="652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CF798-01B0-4586-8D3D-9FC86D8E9584}">
      <dsp:nvSpPr>
        <dsp:cNvPr id="0" name=""/>
        <dsp:cNvSpPr/>
      </dsp:nvSpPr>
      <dsp:spPr>
        <a:xfrm>
          <a:off x="5013083" y="933173"/>
          <a:ext cx="91440" cy="6529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2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433B3-28BB-43A9-A106-B6BE32B5DF24}">
      <dsp:nvSpPr>
        <dsp:cNvPr id="0" name=""/>
        <dsp:cNvSpPr/>
      </dsp:nvSpPr>
      <dsp:spPr>
        <a:xfrm>
          <a:off x="1468818" y="933173"/>
          <a:ext cx="3589985" cy="652945"/>
        </a:xfrm>
        <a:custGeom>
          <a:avLst/>
          <a:gdLst/>
          <a:ahLst/>
          <a:cxnLst/>
          <a:rect l="0" t="0" r="0" b="0"/>
          <a:pathLst>
            <a:path>
              <a:moveTo>
                <a:pt x="3589985" y="0"/>
              </a:moveTo>
              <a:lnTo>
                <a:pt x="3589985" y="326472"/>
              </a:lnTo>
              <a:lnTo>
                <a:pt x="0" y="326472"/>
              </a:lnTo>
              <a:lnTo>
                <a:pt x="0" y="652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15D46-3CF1-4BFC-90F5-DB7994E904E4}">
      <dsp:nvSpPr>
        <dsp:cNvPr id="0" name=""/>
        <dsp:cNvSpPr/>
      </dsp:nvSpPr>
      <dsp:spPr>
        <a:xfrm>
          <a:off x="3590283" y="138057"/>
          <a:ext cx="2937040" cy="795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700" b="1" kern="1200" dirty="0"/>
            <a:t>休養</a:t>
          </a:r>
        </a:p>
      </dsp:txBody>
      <dsp:txXfrm>
        <a:off x="3590283" y="138057"/>
        <a:ext cx="2937040" cy="795116"/>
      </dsp:txXfrm>
    </dsp:sp>
    <dsp:sp modelId="{F4FB21BE-3407-4A36-9D0D-84031E0DFC47}">
      <dsp:nvSpPr>
        <dsp:cNvPr id="0" name=""/>
        <dsp:cNvSpPr/>
      </dsp:nvSpPr>
      <dsp:spPr>
        <a:xfrm>
          <a:off x="298" y="1586118"/>
          <a:ext cx="2937040" cy="795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700" b="1" kern="1200" dirty="0"/>
            <a:t>生理的休養</a:t>
          </a:r>
        </a:p>
      </dsp:txBody>
      <dsp:txXfrm>
        <a:off x="298" y="1586118"/>
        <a:ext cx="2937040" cy="795116"/>
      </dsp:txXfrm>
    </dsp:sp>
    <dsp:sp modelId="{4C930B7B-27E6-4052-BCFC-9CC13E846C6A}">
      <dsp:nvSpPr>
        <dsp:cNvPr id="0" name=""/>
        <dsp:cNvSpPr/>
      </dsp:nvSpPr>
      <dsp:spPr>
        <a:xfrm>
          <a:off x="3590283" y="1586118"/>
          <a:ext cx="2937040" cy="795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700" b="1" kern="1200" dirty="0"/>
            <a:t>心理的休養</a:t>
          </a:r>
        </a:p>
      </dsp:txBody>
      <dsp:txXfrm>
        <a:off x="3590283" y="1586118"/>
        <a:ext cx="2937040" cy="795116"/>
      </dsp:txXfrm>
    </dsp:sp>
    <dsp:sp modelId="{F52A7755-A9FC-4CAE-BE70-6605274B9124}">
      <dsp:nvSpPr>
        <dsp:cNvPr id="0" name=""/>
        <dsp:cNvSpPr/>
      </dsp:nvSpPr>
      <dsp:spPr>
        <a:xfrm>
          <a:off x="7180268" y="1586118"/>
          <a:ext cx="2937040" cy="795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700" b="1" kern="1200" dirty="0"/>
            <a:t>社会的休養</a:t>
          </a:r>
        </a:p>
      </dsp:txBody>
      <dsp:txXfrm>
        <a:off x="7180268" y="1586118"/>
        <a:ext cx="2937040" cy="795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4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66925" tIns="33462" rIns="66925" bIns="33462"/>
          <a:lstStyle/>
          <a:p>
            <a:endParaRPr lang="ja-JP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5" tIns="33462" rIns="66925" bIns="334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5" tIns="33462" rIns="66925" bIns="33462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66925" tIns="33462" rIns="66925" bIns="33462"/>
          <a:lstStyle/>
          <a:p>
            <a:endParaRPr lang="ja-JP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5" tIns="33462" rIns="66925" bIns="334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5" tIns="33462" rIns="66925" bIns="33462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66925" tIns="33462" rIns="66925" bIns="33462"/>
          <a:lstStyle/>
          <a:p>
            <a:endParaRPr lang="ja-JP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5" tIns="33462" rIns="66925" bIns="334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5" tIns="33462" rIns="66925" bIns="33462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66925" tIns="33462" rIns="66925" bIns="33462"/>
          <a:lstStyle/>
          <a:p>
            <a:endParaRPr lang="ja-JP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5" tIns="33462" rIns="66925" bIns="334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5" tIns="33462" rIns="66925" bIns="33462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8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66925" tIns="33462" rIns="66925" bIns="33462"/>
          <a:lstStyle/>
          <a:p>
            <a:endParaRPr lang="ja-JP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5" tIns="33462" rIns="66925" bIns="334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5" tIns="33462" rIns="66925" bIns="33462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66925" tIns="33462" rIns="66925" bIns="33462"/>
          <a:lstStyle/>
          <a:p>
            <a:endParaRPr lang="ja-JP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5" tIns="33462" rIns="66925" bIns="334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5" tIns="33462" rIns="66925" bIns="33462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66925" tIns="33462" rIns="66925" bIns="33462"/>
          <a:lstStyle/>
          <a:p>
            <a:endParaRPr lang="ja-JP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5" tIns="33462" rIns="66925" bIns="334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5" tIns="33462" rIns="66925" bIns="33462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37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66925" tIns="33462" rIns="66925" bIns="33462"/>
          <a:lstStyle/>
          <a:p>
            <a:endParaRPr lang="ja-JP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5" tIns="33462" rIns="66925" bIns="334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5" tIns="33462" rIns="66925" bIns="33462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66925" tIns="33462" rIns="66925" bIns="33462"/>
          <a:lstStyle/>
          <a:p>
            <a:endParaRPr lang="ja-JP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5" tIns="33462" rIns="66925" bIns="334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5" tIns="33462" rIns="66925" bIns="33462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346836"/>
            <a:ext cx="932688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92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248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8150"/>
            <a:ext cx="6960870" cy="697420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680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23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55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389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9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323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051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9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5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0770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34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051688"/>
            <a:ext cx="946404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5507358"/>
            <a:ext cx="946404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8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6344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90750"/>
            <a:ext cx="466344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112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38152"/>
            <a:ext cx="9464040" cy="1590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017396"/>
            <a:ext cx="4642008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3006090"/>
            <a:ext cx="4642008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017396"/>
            <a:ext cx="4664869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3006090"/>
            <a:ext cx="4664869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170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935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151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184912"/>
            <a:ext cx="555498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526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184912"/>
            <a:ext cx="555498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948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438152"/>
            <a:ext cx="946404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7627622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9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1" r:id="rId20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kumimoji="1"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9CDE8D-1CB1-E9CD-9BC7-E681332F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87" y="2965595"/>
            <a:ext cx="9464040" cy="1590676"/>
          </a:xfrm>
        </p:spPr>
        <p:txBody>
          <a:bodyPr/>
          <a:lstStyle/>
          <a:p>
            <a:pPr algn="ctr"/>
            <a:r>
              <a:rPr lang="zh-TW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一無、二少、三多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3365AC02-A228-290C-039C-9A3C288F8A93}"/>
              </a:ext>
            </a:extLst>
          </p:cNvPr>
          <p:cNvSpPr/>
          <p:nvPr/>
        </p:nvSpPr>
        <p:spPr>
          <a:xfrm>
            <a:off x="6072028" y="1746607"/>
            <a:ext cx="4530902" cy="1304818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「一無、二少、三多」は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健康習慣の基本原則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615918" y="3280465"/>
            <a:ext cx="2899841" cy="2014299"/>
          </a:xfrm>
          <a:prstGeom prst="roundRect">
            <a:avLst>
              <a:gd name="adj" fmla="val 4138"/>
            </a:avLst>
          </a:prstGeom>
          <a:solidFill>
            <a:srgbClr val="FFD8CC"/>
          </a:solidFill>
          <a:ln w="7620">
            <a:noFill/>
            <a:prstDash val="soli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B87DB0-687D-928F-5D85-79EAE5E3673B}"/>
              </a:ext>
            </a:extLst>
          </p:cNvPr>
          <p:cNvGrpSpPr/>
          <p:nvPr/>
        </p:nvGrpSpPr>
        <p:grpSpPr>
          <a:xfrm>
            <a:off x="821837" y="3486443"/>
            <a:ext cx="595313" cy="595313"/>
            <a:chOff x="821837" y="2274095"/>
            <a:chExt cx="595313" cy="595313"/>
          </a:xfrm>
        </p:grpSpPr>
        <p:sp>
          <p:nvSpPr>
            <p:cNvPr id="4" name="Shape 2"/>
            <p:cNvSpPr/>
            <p:nvPr/>
          </p:nvSpPr>
          <p:spPr>
            <a:xfrm>
              <a:off x="821837" y="2274095"/>
              <a:ext cx="595313" cy="595313"/>
            </a:xfrm>
            <a:prstGeom prst="roundRect">
              <a:avLst>
                <a:gd name="adj" fmla="val 15358451"/>
              </a:avLst>
            </a:prstGeom>
            <a:solidFill>
              <a:srgbClr val="FFAD94"/>
            </a:solidFill>
            <a:ln/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5" name="Image 0" descr="preencoded.png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5548" y="2437687"/>
              <a:ext cx="267891" cy="267891"/>
            </a:xfrm>
            <a:prstGeom prst="rect">
              <a:avLst/>
            </a:prstGeom>
          </p:spPr>
        </p:pic>
      </p:grpSp>
      <p:sp>
        <p:nvSpPr>
          <p:cNvPr id="6" name="Text 3"/>
          <p:cNvSpPr/>
          <p:nvPr/>
        </p:nvSpPr>
        <p:spPr>
          <a:xfrm>
            <a:off x="821836" y="4280112"/>
            <a:ext cx="151200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sz="2300" b="1" dirty="0">
                <a:solidFill>
                  <a:srgbClr val="403C4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rriweather Bold" pitchFamily="34" charset="-120"/>
              </a:rPr>
              <a:t>一無：無煙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853014" y="4771245"/>
            <a:ext cx="22320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たばこを吸わない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4036824" y="3280465"/>
            <a:ext cx="2899923" cy="2014299"/>
          </a:xfrm>
          <a:prstGeom prst="roundRect">
            <a:avLst>
              <a:gd name="adj" fmla="val 4138"/>
            </a:avLst>
          </a:prstGeom>
          <a:solidFill>
            <a:schemeClr val="accent3">
              <a:lumMod val="40000"/>
              <a:lumOff val="60000"/>
            </a:schemeClr>
          </a:solidFill>
          <a:ln w="7620">
            <a:noFill/>
            <a:prstDash val="soli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7BBA87F4-20AF-A0EC-3F3E-3C17F0B2B44E}"/>
              </a:ext>
            </a:extLst>
          </p:cNvPr>
          <p:cNvGrpSpPr/>
          <p:nvPr/>
        </p:nvGrpSpPr>
        <p:grpSpPr>
          <a:xfrm>
            <a:off x="4242744" y="3486443"/>
            <a:ext cx="595313" cy="595313"/>
            <a:chOff x="4242744" y="2274095"/>
            <a:chExt cx="595313" cy="595313"/>
          </a:xfrm>
        </p:grpSpPr>
        <p:sp>
          <p:nvSpPr>
            <p:cNvPr id="9" name="Shape 6"/>
            <p:cNvSpPr/>
            <p:nvPr/>
          </p:nvSpPr>
          <p:spPr>
            <a:xfrm>
              <a:off x="4242744" y="2274095"/>
              <a:ext cx="595313" cy="595313"/>
            </a:xfrm>
            <a:prstGeom prst="roundRect">
              <a:avLst>
                <a:gd name="adj" fmla="val 15358451"/>
              </a:avLst>
            </a:prstGeom>
            <a:solidFill>
              <a:srgbClr val="FFAD94"/>
            </a:solidFill>
            <a:ln/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0" name="Image 1" descr="preencoded.png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06455" y="2437687"/>
              <a:ext cx="267891" cy="267891"/>
            </a:xfrm>
            <a:prstGeom prst="rect">
              <a:avLst/>
            </a:prstGeom>
          </p:spPr>
        </p:pic>
      </p:grpSp>
      <p:sp>
        <p:nvSpPr>
          <p:cNvPr id="11" name="Text 7"/>
          <p:cNvSpPr/>
          <p:nvPr/>
        </p:nvSpPr>
        <p:spPr>
          <a:xfrm>
            <a:off x="4242743" y="4280112"/>
            <a:ext cx="151200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sz="2300" b="1" dirty="0">
                <a:solidFill>
                  <a:srgbClr val="403C4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rriweather Bold" pitchFamily="34" charset="-120"/>
              </a:rPr>
              <a:t>二少：少食</a:t>
            </a:r>
            <a:endParaRPr lang="en-US" sz="2300" dirty="0"/>
          </a:p>
        </p:txBody>
      </p:sp>
      <p:sp>
        <p:nvSpPr>
          <p:cNvPr id="12" name="Text 8"/>
          <p:cNvSpPr/>
          <p:nvPr/>
        </p:nvSpPr>
        <p:spPr>
          <a:xfrm>
            <a:off x="4242743" y="4771245"/>
            <a:ext cx="22320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腹八分目を心がける</a:t>
            </a:r>
            <a:endParaRPr lang="en-US" sz="1550" dirty="0"/>
          </a:p>
        </p:txBody>
      </p:sp>
      <p:sp>
        <p:nvSpPr>
          <p:cNvPr id="13" name="Shape 9"/>
          <p:cNvSpPr/>
          <p:nvPr/>
        </p:nvSpPr>
        <p:spPr>
          <a:xfrm>
            <a:off x="7453465" y="3280465"/>
            <a:ext cx="2899841" cy="2014299"/>
          </a:xfrm>
          <a:prstGeom prst="roundRect">
            <a:avLst>
              <a:gd name="adj" fmla="val 4138"/>
            </a:avLst>
          </a:prstGeom>
          <a:solidFill>
            <a:schemeClr val="accent3">
              <a:lumMod val="40000"/>
              <a:lumOff val="60000"/>
            </a:schemeClr>
          </a:solidFill>
          <a:ln w="7620">
            <a:noFill/>
            <a:prstDash val="soli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5E71F53-A796-7743-53DF-ACB0899D6991}"/>
              </a:ext>
            </a:extLst>
          </p:cNvPr>
          <p:cNvGrpSpPr/>
          <p:nvPr/>
        </p:nvGrpSpPr>
        <p:grpSpPr>
          <a:xfrm>
            <a:off x="7659443" y="3486443"/>
            <a:ext cx="595313" cy="595313"/>
            <a:chOff x="7659443" y="2274095"/>
            <a:chExt cx="595313" cy="595313"/>
          </a:xfrm>
        </p:grpSpPr>
        <p:sp>
          <p:nvSpPr>
            <p:cNvPr id="14" name="Shape 10"/>
            <p:cNvSpPr/>
            <p:nvPr/>
          </p:nvSpPr>
          <p:spPr>
            <a:xfrm>
              <a:off x="7659443" y="2274095"/>
              <a:ext cx="595313" cy="595313"/>
            </a:xfrm>
            <a:prstGeom prst="roundRect">
              <a:avLst>
                <a:gd name="adj" fmla="val 15358451"/>
              </a:avLst>
            </a:prstGeom>
            <a:solidFill>
              <a:srgbClr val="FFAD94"/>
            </a:solidFill>
            <a:ln/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5" name="Image 2" descr="preencoded.png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23154" y="2437687"/>
              <a:ext cx="267891" cy="267891"/>
            </a:xfrm>
            <a:prstGeom prst="rect">
              <a:avLst/>
            </a:prstGeom>
          </p:spPr>
        </p:pic>
      </p:grpSp>
      <p:sp>
        <p:nvSpPr>
          <p:cNvPr id="16" name="Text 11"/>
          <p:cNvSpPr/>
          <p:nvPr/>
        </p:nvSpPr>
        <p:spPr>
          <a:xfrm>
            <a:off x="7659442" y="4280112"/>
            <a:ext cx="151200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sz="2300" b="1" dirty="0">
                <a:solidFill>
                  <a:srgbClr val="403C4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rriweather Bold" pitchFamily="34" charset="-120"/>
              </a:rPr>
              <a:t>二少：少酒</a:t>
            </a:r>
            <a:endParaRPr lang="en-US" sz="2300" dirty="0"/>
          </a:p>
        </p:txBody>
      </p:sp>
      <p:sp>
        <p:nvSpPr>
          <p:cNvPr id="17" name="Text 12"/>
          <p:cNvSpPr/>
          <p:nvPr/>
        </p:nvSpPr>
        <p:spPr>
          <a:xfrm>
            <a:off x="7659443" y="4771245"/>
            <a:ext cx="22320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適量の飲酒を心がける</a:t>
            </a:r>
            <a:endParaRPr lang="en-US" sz="1550" dirty="0"/>
          </a:p>
        </p:txBody>
      </p:sp>
      <p:sp>
        <p:nvSpPr>
          <p:cNvPr id="18" name="Shape 13"/>
          <p:cNvSpPr/>
          <p:nvPr/>
        </p:nvSpPr>
        <p:spPr>
          <a:xfrm>
            <a:off x="615918" y="5518006"/>
            <a:ext cx="2899841" cy="2014299"/>
          </a:xfrm>
          <a:prstGeom prst="roundRect">
            <a:avLst>
              <a:gd name="adj" fmla="val 4138"/>
            </a:avLst>
          </a:prstGeom>
          <a:solidFill>
            <a:schemeClr val="accent6">
              <a:lumMod val="40000"/>
              <a:lumOff val="60000"/>
            </a:schemeClr>
          </a:solidFill>
          <a:ln w="7620">
            <a:noFill/>
            <a:prstDash val="soli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6E0E9996-9604-EF7E-2A75-32AE92C38BF2}"/>
              </a:ext>
            </a:extLst>
          </p:cNvPr>
          <p:cNvGrpSpPr/>
          <p:nvPr/>
        </p:nvGrpSpPr>
        <p:grpSpPr>
          <a:xfrm>
            <a:off x="821837" y="5723984"/>
            <a:ext cx="595313" cy="595313"/>
            <a:chOff x="821837" y="4511636"/>
            <a:chExt cx="595313" cy="595313"/>
          </a:xfrm>
        </p:grpSpPr>
        <p:sp>
          <p:nvSpPr>
            <p:cNvPr id="19" name="Shape 14"/>
            <p:cNvSpPr/>
            <p:nvPr/>
          </p:nvSpPr>
          <p:spPr>
            <a:xfrm>
              <a:off x="821837" y="4511636"/>
              <a:ext cx="595313" cy="595313"/>
            </a:xfrm>
            <a:prstGeom prst="roundRect">
              <a:avLst>
                <a:gd name="adj" fmla="val 15358451"/>
              </a:avLst>
            </a:prstGeom>
            <a:solidFill>
              <a:srgbClr val="FFD1CC"/>
            </a:solidFill>
            <a:ln/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0" name="Image 3" descr="preencoded.png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5548" y="4675228"/>
              <a:ext cx="267891" cy="267891"/>
            </a:xfrm>
            <a:prstGeom prst="rect">
              <a:avLst/>
            </a:prstGeom>
          </p:spPr>
        </p:pic>
      </p:grpSp>
      <p:sp>
        <p:nvSpPr>
          <p:cNvPr id="21" name="Text 15"/>
          <p:cNvSpPr/>
          <p:nvPr/>
        </p:nvSpPr>
        <p:spPr>
          <a:xfrm>
            <a:off x="821836" y="6517654"/>
            <a:ext cx="151200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sz="2300" b="1" dirty="0">
                <a:solidFill>
                  <a:srgbClr val="403C4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rriweather Bold" pitchFamily="34" charset="-120"/>
              </a:rPr>
              <a:t>三多：多動</a:t>
            </a:r>
            <a:endParaRPr lang="en-US" sz="2300" dirty="0"/>
          </a:p>
        </p:txBody>
      </p:sp>
      <p:sp>
        <p:nvSpPr>
          <p:cNvPr id="22" name="Text 16"/>
          <p:cNvSpPr/>
          <p:nvPr/>
        </p:nvSpPr>
        <p:spPr>
          <a:xfrm>
            <a:off x="853014" y="7056292"/>
            <a:ext cx="22320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身体を積極的に動かす</a:t>
            </a:r>
            <a:endParaRPr lang="en-US" sz="1550" dirty="0"/>
          </a:p>
        </p:txBody>
      </p:sp>
      <p:sp>
        <p:nvSpPr>
          <p:cNvPr id="23" name="Shape 17"/>
          <p:cNvSpPr/>
          <p:nvPr/>
        </p:nvSpPr>
        <p:spPr>
          <a:xfrm>
            <a:off x="4036824" y="5518006"/>
            <a:ext cx="2899923" cy="2014299"/>
          </a:xfrm>
          <a:prstGeom prst="roundRect">
            <a:avLst>
              <a:gd name="adj" fmla="val 4138"/>
            </a:avLst>
          </a:prstGeom>
          <a:solidFill>
            <a:schemeClr val="accent6">
              <a:lumMod val="40000"/>
              <a:lumOff val="60000"/>
            </a:schemeClr>
          </a:solidFill>
          <a:ln w="7620">
            <a:noFill/>
            <a:prstDash val="soli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B8F9EF1-32F4-D579-10AA-E82CFFAB1FAB}"/>
              </a:ext>
            </a:extLst>
          </p:cNvPr>
          <p:cNvGrpSpPr/>
          <p:nvPr/>
        </p:nvGrpSpPr>
        <p:grpSpPr>
          <a:xfrm>
            <a:off x="4242744" y="5723984"/>
            <a:ext cx="595313" cy="595313"/>
            <a:chOff x="4242744" y="4511636"/>
            <a:chExt cx="595313" cy="595313"/>
          </a:xfrm>
        </p:grpSpPr>
        <p:sp>
          <p:nvSpPr>
            <p:cNvPr id="24" name="Shape 18"/>
            <p:cNvSpPr/>
            <p:nvPr/>
          </p:nvSpPr>
          <p:spPr>
            <a:xfrm>
              <a:off x="4242744" y="4511636"/>
              <a:ext cx="595313" cy="595313"/>
            </a:xfrm>
            <a:prstGeom prst="roundRect">
              <a:avLst>
                <a:gd name="adj" fmla="val 15358451"/>
              </a:avLst>
            </a:prstGeom>
            <a:solidFill>
              <a:srgbClr val="FFD1CC"/>
            </a:solidFill>
            <a:ln/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5" name="Image 4" descr="preencoded.png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06455" y="4675228"/>
              <a:ext cx="267891" cy="267891"/>
            </a:xfrm>
            <a:prstGeom prst="rect">
              <a:avLst/>
            </a:prstGeom>
          </p:spPr>
        </p:pic>
      </p:grpSp>
      <p:sp>
        <p:nvSpPr>
          <p:cNvPr id="26" name="Text 19"/>
          <p:cNvSpPr/>
          <p:nvPr/>
        </p:nvSpPr>
        <p:spPr>
          <a:xfrm>
            <a:off x="4242743" y="6517654"/>
            <a:ext cx="151200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sz="2300" b="1" dirty="0">
                <a:solidFill>
                  <a:srgbClr val="403C4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rriweather Bold" pitchFamily="34" charset="-120"/>
              </a:rPr>
              <a:t>三多：多休</a:t>
            </a:r>
            <a:endParaRPr lang="en-US" sz="2300" dirty="0"/>
          </a:p>
        </p:txBody>
      </p:sp>
      <p:sp>
        <p:nvSpPr>
          <p:cNvPr id="27" name="Text 20"/>
          <p:cNvSpPr/>
          <p:nvPr/>
        </p:nvSpPr>
        <p:spPr>
          <a:xfrm>
            <a:off x="4242743" y="7056292"/>
            <a:ext cx="22320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十分な休養をとる</a:t>
            </a:r>
            <a:endParaRPr lang="en-US" sz="1550" dirty="0"/>
          </a:p>
        </p:txBody>
      </p:sp>
      <p:sp>
        <p:nvSpPr>
          <p:cNvPr id="28" name="Shape 21"/>
          <p:cNvSpPr/>
          <p:nvPr/>
        </p:nvSpPr>
        <p:spPr>
          <a:xfrm>
            <a:off x="7453465" y="5518006"/>
            <a:ext cx="2899841" cy="2014299"/>
          </a:xfrm>
          <a:prstGeom prst="roundRect">
            <a:avLst>
              <a:gd name="adj" fmla="val 4138"/>
            </a:avLst>
          </a:prstGeom>
          <a:solidFill>
            <a:schemeClr val="accent6">
              <a:lumMod val="40000"/>
              <a:lumOff val="60000"/>
            </a:schemeClr>
          </a:solidFill>
          <a:ln w="7620">
            <a:noFill/>
            <a:prstDash val="soli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6379FF6-169E-5CFD-ED36-B74F77099FE3}"/>
              </a:ext>
            </a:extLst>
          </p:cNvPr>
          <p:cNvGrpSpPr/>
          <p:nvPr/>
        </p:nvGrpSpPr>
        <p:grpSpPr>
          <a:xfrm>
            <a:off x="7659443" y="5723984"/>
            <a:ext cx="595313" cy="595313"/>
            <a:chOff x="7659443" y="4511636"/>
            <a:chExt cx="595313" cy="595313"/>
          </a:xfrm>
        </p:grpSpPr>
        <p:sp>
          <p:nvSpPr>
            <p:cNvPr id="29" name="Shape 22"/>
            <p:cNvSpPr/>
            <p:nvPr/>
          </p:nvSpPr>
          <p:spPr>
            <a:xfrm>
              <a:off x="7659443" y="4511636"/>
              <a:ext cx="595313" cy="595313"/>
            </a:xfrm>
            <a:prstGeom prst="roundRect">
              <a:avLst>
                <a:gd name="adj" fmla="val 15358451"/>
              </a:avLst>
            </a:prstGeom>
            <a:solidFill>
              <a:srgbClr val="FFD1CC"/>
            </a:solidFill>
            <a:ln/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30" name="Image 5" descr="preencoded.png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823154" y="4675228"/>
              <a:ext cx="267891" cy="267891"/>
            </a:xfrm>
            <a:prstGeom prst="rect">
              <a:avLst/>
            </a:prstGeom>
          </p:spPr>
        </p:pic>
      </p:grpSp>
      <p:sp>
        <p:nvSpPr>
          <p:cNvPr id="31" name="Text 23"/>
          <p:cNvSpPr/>
          <p:nvPr/>
        </p:nvSpPr>
        <p:spPr>
          <a:xfrm>
            <a:off x="7659442" y="6517654"/>
            <a:ext cx="151200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sz="2300" b="1" dirty="0">
                <a:solidFill>
                  <a:srgbClr val="403C4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rriweather Bold" pitchFamily="34" charset="-120"/>
              </a:rPr>
              <a:t>三多：多接</a:t>
            </a:r>
            <a:endParaRPr lang="en-US" sz="2300" dirty="0"/>
          </a:p>
        </p:txBody>
      </p:sp>
      <p:sp>
        <p:nvSpPr>
          <p:cNvPr id="32" name="Text 24"/>
          <p:cNvSpPr/>
          <p:nvPr/>
        </p:nvSpPr>
        <p:spPr>
          <a:xfrm>
            <a:off x="7659443" y="7056292"/>
            <a:ext cx="22320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人や物との交流を深める</a:t>
            </a:r>
            <a:endParaRPr lang="en-US" sz="1550" dirty="0"/>
          </a:p>
        </p:txBody>
      </p:sp>
      <p:sp>
        <p:nvSpPr>
          <p:cNvPr id="34" name="タイトル 33">
            <a:extLst>
              <a:ext uri="{FF2B5EF4-FFF2-40B4-BE49-F238E27FC236}">
                <a16:creationId xmlns:a16="http://schemas.microsoft.com/office/drawing/2014/main" id="{A01DFB59-4C81-2F7E-2FB7-359DBAAA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「一無、二少、三多」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BC6EE65-C98E-DBF0-16E1-0F99BF2AC406}"/>
              </a:ext>
            </a:extLst>
          </p:cNvPr>
          <p:cNvSpPr txBox="1"/>
          <p:nvPr/>
        </p:nvSpPr>
        <p:spPr>
          <a:xfrm>
            <a:off x="1893108" y="1892945"/>
            <a:ext cx="71865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健康的な生活を送る上で非常に重要な原則です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4"/>
          <p:cNvSpPr/>
          <p:nvPr/>
        </p:nvSpPr>
        <p:spPr>
          <a:xfrm>
            <a:off x="4939217" y="6566091"/>
            <a:ext cx="5562382" cy="1196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350"/>
              </a:lnSpc>
              <a:buSzPct val="100000"/>
              <a:buChar char="•"/>
            </a:pPr>
            <a:endParaRPr lang="en-US" sz="1450" dirty="0"/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0EE62AEC-C966-D384-1426-76A9D5AE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371052"/>
            <a:ext cx="9464040" cy="1590676"/>
          </a:xfrm>
        </p:spPr>
        <p:txBody>
          <a:bodyPr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一無：無煙の重要性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609EE21-F14D-53F1-2A10-CFD76380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6280484"/>
            <a:ext cx="9083765" cy="13835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ja-JP" altLang="en-US" dirty="0"/>
              <a:t>電子たばこも、有害成分が完全に除去されているわけではなく、依然として健康リスクが伴います。</a:t>
            </a:r>
          </a:p>
          <a:p>
            <a:pPr>
              <a:lnSpc>
                <a:spcPct val="120000"/>
              </a:lnSpc>
            </a:pPr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CC87D79-89AB-9ABB-DC94-E0FF89405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14" y="251490"/>
            <a:ext cx="1803890" cy="1963999"/>
          </a:xfrm>
          <a:prstGeom prst="rect">
            <a:avLst/>
          </a:prstGeom>
        </p:spPr>
      </p:pic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6B2D6615-1AD5-E8C8-EAC5-06E2EDC49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233215"/>
              </p:ext>
            </p:extLst>
          </p:nvPr>
        </p:nvGraphicFramePr>
        <p:xfrm>
          <a:off x="476978" y="2382411"/>
          <a:ext cx="9875006" cy="348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1F1E32-800E-37D1-3F44-A387E5203398}"/>
              </a:ext>
            </a:extLst>
          </p:cNvPr>
          <p:cNvSpPr txBox="1"/>
          <p:nvPr/>
        </p:nvSpPr>
        <p:spPr>
          <a:xfrm>
            <a:off x="7094815" y="776699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保健同人社　「新版　喫煙と健康」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D653EF6-7BC3-94F2-D1EE-7C5661A41856}"/>
              </a:ext>
            </a:extLst>
          </p:cNvPr>
          <p:cNvSpPr txBox="1"/>
          <p:nvPr/>
        </p:nvSpPr>
        <p:spPr>
          <a:xfrm>
            <a:off x="2423106" y="1891767"/>
            <a:ext cx="694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たばこを吸わない人を１とした時の肺がんのリスク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0E3444-9688-6FE4-EF98-0F50FF37D238}"/>
              </a:ext>
            </a:extLst>
          </p:cNvPr>
          <p:cNvSpPr txBox="1"/>
          <p:nvPr/>
        </p:nvSpPr>
        <p:spPr>
          <a:xfrm>
            <a:off x="3456946" y="4559228"/>
            <a:ext cx="4570482" cy="40517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b="1" dirty="0"/>
              <a:t>健康のためにはたばこを吸わないことです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271D67-EC37-1971-1AC8-5922DB2F11F7}"/>
              </a:ext>
            </a:extLst>
          </p:cNvPr>
          <p:cNvSpPr txBox="1"/>
          <p:nvPr/>
        </p:nvSpPr>
        <p:spPr>
          <a:xfrm>
            <a:off x="4841940" y="578262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１日の喫煙本数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099" y="242273"/>
            <a:ext cx="2048638" cy="2048638"/>
          </a:xfrm>
          <a:prstGeom prst="rect">
            <a:avLst/>
          </a:prstGeom>
        </p:spPr>
      </p:pic>
      <p:sp>
        <p:nvSpPr>
          <p:cNvPr id="3" name="Text 1"/>
          <p:cNvSpPr/>
          <p:nvPr/>
        </p:nvSpPr>
        <p:spPr>
          <a:xfrm>
            <a:off x="3631726" y="2143435"/>
            <a:ext cx="3709349" cy="2949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300"/>
              </a:lnSpc>
            </a:pPr>
            <a:r>
              <a:rPr lang="en-US" sz="2800" b="1" dirty="0">
                <a:solidFill>
                  <a:srgbClr val="403C4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rriweather Bold" pitchFamily="34" charset="-120"/>
              </a:rPr>
              <a:t>「腹八分目に医者いらず」</a:t>
            </a:r>
            <a:endParaRPr 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5C8F7EF6-37FD-4274-F784-AD814E2B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438152"/>
            <a:ext cx="9464040" cy="1590676"/>
          </a:xfrm>
        </p:spPr>
        <p:txBody>
          <a:bodyPr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二少：少食のすすめ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BE65387-0BAB-B38C-4AE6-AA5B893C5B9F}"/>
              </a:ext>
            </a:extLst>
          </p:cNvPr>
          <p:cNvSpPr txBox="1"/>
          <p:nvPr/>
        </p:nvSpPr>
        <p:spPr>
          <a:xfrm>
            <a:off x="1650254" y="2694565"/>
            <a:ext cx="76722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昔からの格言が示すように、暴飲暴食を避け、腹八分目を心がけましょう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D9C987C-B67E-EFC3-F54E-80DF9CB72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41457" l="9556" r="87556">
                        <a14:foregroundMark x1="39111" y1="6723" x2="36000" y2="9804"/>
                        <a14:foregroundMark x1="71333" y1="15686" x2="78889" y2="23249"/>
                        <a14:foregroundMark x1="59556" y1="31653" x2="48222" y2="40336"/>
                        <a14:foregroundMark x1="48222" y1="40336" x2="41556" y2="27171"/>
                        <a14:foregroundMark x1="41556" y1="27171" x2="41333" y2="24650"/>
                        <a14:foregroundMark x1="37778" y1="12325" x2="30444" y2="7563"/>
                        <a14:foregroundMark x1="34000" y1="4762" x2="24222" y2="6443"/>
                        <a14:foregroundMark x1="79556" y1="17927" x2="68667" y2="19608"/>
                        <a14:foregroundMark x1="68667" y1="19608" x2="71778" y2="26891"/>
                        <a14:foregroundMark x1="40000" y1="6723" x2="32222" y2="1681"/>
                        <a14:foregroundMark x1="76000" y1="14286" x2="81111" y2="22689"/>
                        <a14:foregroundMark x1="71111" y1="14566" x2="81556" y2="20448"/>
                        <a14:foregroundMark x1="83111" y1="19888" x2="74667" y2="11485"/>
                        <a14:foregroundMark x1="36000" y1="15406" x2="29556" y2="9804"/>
                        <a14:foregroundMark x1="41111" y1="32493" x2="48222" y2="41457"/>
                      </a14:backgroundRemoval>
                    </a14:imgEffect>
                  </a14:imgLayer>
                </a14:imgProps>
              </a:ext>
            </a:extLst>
          </a:blip>
          <a:srcRect r="2600" b="56229"/>
          <a:stretch/>
        </p:blipFill>
        <p:spPr>
          <a:xfrm>
            <a:off x="1329707" y="4626390"/>
            <a:ext cx="2898327" cy="10333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EA70D61-1F6F-BCD3-FAD6-687461E78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1" b="94162" l="46550" r="93977">
                        <a14:foregroundMark x1="75408" y1="94162" x2="68632" y2="93409"/>
                      </a14:backgroundRemoval>
                    </a14:imgEffect>
                  </a14:imgLayer>
                </a14:imgProps>
              </a:ext>
            </a:extLst>
          </a:blip>
          <a:srcRect l="40673"/>
          <a:stretch/>
        </p:blipFill>
        <p:spPr>
          <a:xfrm flipH="1">
            <a:off x="1897799" y="5454998"/>
            <a:ext cx="1523307" cy="171068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3BC011E-49F9-ACE7-982C-C2338B4BB7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9021" y="4775384"/>
            <a:ext cx="1720921" cy="172092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7F02D3B-FE9C-AC5A-5023-8F622B8CC7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4234" y="4855969"/>
            <a:ext cx="2078916" cy="254225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B80D63C-1081-105F-6044-081B712337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103" b="92249" l="63200" r="98267">
                        <a14:foregroundMark x1="83067" y1="77508" x2="63333" y2="77508"/>
                        <a14:foregroundMark x1="63333" y1="77508" x2="64133" y2="77812"/>
                        <a14:foregroundMark x1="64933" y1="91033" x2="74267" y2="92249"/>
                        <a14:foregroundMark x1="74267" y1="92249" x2="81467" y2="90426"/>
                        <a14:foregroundMark x1="81467" y1="90426" x2="82000" y2="89970"/>
                        <a14:foregroundMark x1="81600" y1="77356" x2="71467" y2="77052"/>
                        <a14:foregroundMark x1="94800" y1="52280" x2="92267" y2="60942"/>
                        <a14:foregroundMark x1="92267" y1="60942" x2="86000" y2="67173"/>
                        <a14:foregroundMark x1="86000" y1="67173" x2="88800" y2="78116"/>
                        <a14:foregroundMark x1="88800" y1="78116" x2="96267" y2="72948"/>
                        <a14:foregroundMark x1="96267" y1="72948" x2="97733" y2="55775"/>
                        <a14:foregroundMark x1="97733" y1="55775" x2="98267" y2="55167"/>
                        <a14:foregroundMark x1="93467" y1="58511" x2="87333" y2="59271"/>
                        <a14:foregroundMark x1="90000" y1="61854" x2="90400" y2="60790"/>
                        <a14:foregroundMark x1="89867" y1="65502" x2="90667" y2="73556"/>
                        <a14:foregroundMark x1="90667" y1="73556" x2="92933" y2="63830"/>
                        <a14:foregroundMark x1="81467" y1="78419" x2="73067" y2="75988"/>
                        <a14:foregroundMark x1="73067" y1="75988" x2="65600" y2="78723"/>
                        <a14:foregroundMark x1="65600" y1="78723" x2="64400" y2="80091"/>
                        <a14:foregroundMark x1="64000" y1="78419" x2="62400" y2="86626"/>
                        <a14:foregroundMark x1="62400" y1="86626" x2="70800" y2="91793"/>
                        <a14:foregroundMark x1="70800" y1="91793" x2="78000" y2="92249"/>
                        <a14:foregroundMark x1="78000" y1="92249" x2="83733" y2="87690"/>
                        <a14:foregroundMark x1="83733" y1="87690" x2="81333" y2="79027"/>
                        <a14:foregroundMark x1="81333" y1="79027" x2="73067" y2="76596"/>
                        <a14:foregroundMark x1="73067" y1="76596" x2="66000" y2="77812"/>
                        <a14:foregroundMark x1="64400" y1="76900" x2="71467" y2="76444"/>
                        <a14:foregroundMark x1="71467" y1="76444" x2="80933" y2="78116"/>
                        <a14:foregroundMark x1="80933" y1="78116" x2="81067" y2="79787"/>
                        <a14:foregroundMark x1="81600" y1="77204" x2="73200" y2="75988"/>
                        <a14:foregroundMark x1="76800" y1="75988" x2="71200" y2="76748"/>
                      </a14:backgroundRemoval>
                    </a14:imgEffect>
                  </a14:imgLayer>
                </a14:imgProps>
              </a:ext>
            </a:extLst>
          </a:blip>
          <a:srcRect l="59428" t="50000" b="3396"/>
          <a:stretch/>
        </p:blipFill>
        <p:spPr>
          <a:xfrm flipH="1">
            <a:off x="1589970" y="5995443"/>
            <a:ext cx="1523307" cy="153517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9AE8811-7D7D-0ED9-BCEA-DA2302A7804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743" t="11156" r="63030" b="57705"/>
          <a:stretch/>
        </p:blipFill>
        <p:spPr>
          <a:xfrm>
            <a:off x="6533206" y="6243514"/>
            <a:ext cx="1625509" cy="107609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EEEDE52-4BE6-B197-C855-D0588AA6F94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61310" t="50000" r="1955" b="10853"/>
          <a:stretch/>
        </p:blipFill>
        <p:spPr>
          <a:xfrm>
            <a:off x="3301934" y="6022336"/>
            <a:ext cx="1625509" cy="129727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30EE09-91D4-EF89-25E1-4587BEE7226D}"/>
              </a:ext>
            </a:extLst>
          </p:cNvPr>
          <p:cNvSpPr txBox="1"/>
          <p:nvPr/>
        </p:nvSpPr>
        <p:spPr>
          <a:xfrm>
            <a:off x="1757713" y="755719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食べ放題マウス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0669B45-7873-CC34-60D9-2F1C04D09D31}"/>
              </a:ext>
            </a:extLst>
          </p:cNvPr>
          <p:cNvSpPr txBox="1"/>
          <p:nvPr/>
        </p:nvSpPr>
        <p:spPr>
          <a:xfrm>
            <a:off x="6944636" y="753062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食事を８０％に制限したマウス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470B824-94C4-4EB5-1E36-031AA701BF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57807" y="4702804"/>
            <a:ext cx="3356274" cy="1895466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5B2B045-2683-9336-7AF5-EB2AF1F41B50}"/>
              </a:ext>
            </a:extLst>
          </p:cNvPr>
          <p:cNvSpPr txBox="1"/>
          <p:nvPr/>
        </p:nvSpPr>
        <p:spPr>
          <a:xfrm>
            <a:off x="6595566" y="4260870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寿命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1.6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倍　長生き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816FB0-B1E2-AF96-1E46-59C7BCCACD82}"/>
              </a:ext>
            </a:extLst>
          </p:cNvPr>
          <p:cNvSpPr txBox="1"/>
          <p:nvPr/>
        </p:nvSpPr>
        <p:spPr>
          <a:xfrm>
            <a:off x="3726970" y="3253653"/>
            <a:ext cx="3518860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特に意識すること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白米や白パンなどの精製された穀物</a:t>
            </a:r>
          </a:p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塩分、砂糖の摂り過ぎ</a:t>
            </a:r>
          </a:p>
        </p:txBody>
      </p:sp>
    </p:spTree>
    <p:extLst>
      <p:ext uri="{BB962C8B-B14F-4D97-AF65-F5344CB8AC3E}">
        <p14:creationId xmlns:p14="http://schemas.microsoft.com/office/powerpoint/2010/main" val="319939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EB8D8E48-1461-85FC-9889-0CBCE061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438152"/>
            <a:ext cx="9464040" cy="1590676"/>
          </a:xfrm>
        </p:spPr>
        <p:txBody>
          <a:bodyPr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二少：少酒のすすめ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085AC3-6860-2133-6DFA-8E6767F75E89}"/>
              </a:ext>
            </a:extLst>
          </p:cNvPr>
          <p:cNvSpPr txBox="1"/>
          <p:nvPr/>
        </p:nvSpPr>
        <p:spPr>
          <a:xfrm>
            <a:off x="754380" y="2494826"/>
            <a:ext cx="9464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厚生労働省が推奨する適量の飲酒は、</a:t>
            </a:r>
            <a:r>
              <a:rPr lang="en-US" altLang="ja-JP" dirty="0"/>
              <a:t>1</a:t>
            </a:r>
            <a:r>
              <a:rPr lang="ja-JP" altLang="en-US" dirty="0"/>
              <a:t>日あたり純アルコール約</a:t>
            </a:r>
            <a:r>
              <a:rPr lang="en-US" altLang="ja-JP" dirty="0"/>
              <a:t>20g</a:t>
            </a:r>
            <a:r>
              <a:rPr lang="ja-JP" altLang="en-US" dirty="0"/>
              <a:t>までとされています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ビール中瓶</a:t>
            </a:r>
            <a:r>
              <a:rPr lang="en-US" altLang="ja-JP" dirty="0"/>
              <a:t>1</a:t>
            </a:r>
            <a:r>
              <a:rPr lang="ja-JP" altLang="en-US" dirty="0"/>
              <a:t>本（</a:t>
            </a:r>
            <a:r>
              <a:rPr lang="en-US" altLang="ja-JP" dirty="0"/>
              <a:t>500ml</a:t>
            </a:r>
            <a:r>
              <a:rPr lang="ja-JP" altLang="en-US" dirty="0"/>
              <a:t>）、日本酒</a:t>
            </a:r>
            <a:r>
              <a:rPr lang="en-US" altLang="ja-JP" dirty="0"/>
              <a:t>1</a:t>
            </a:r>
            <a:r>
              <a:rPr lang="ja-JP" altLang="en-US" dirty="0"/>
              <a:t>合（</a:t>
            </a:r>
            <a:r>
              <a:rPr lang="en-US" altLang="ja-JP" dirty="0"/>
              <a:t>180ml</a:t>
            </a:r>
            <a:r>
              <a:rPr lang="ja-JP" altLang="en-US" dirty="0"/>
              <a:t>）、ワイングラス</a:t>
            </a:r>
            <a:r>
              <a:rPr lang="en-US" altLang="ja-JP" dirty="0"/>
              <a:t>2</a:t>
            </a:r>
            <a:r>
              <a:rPr lang="ja-JP" altLang="en-US" dirty="0"/>
              <a:t>杯（</a:t>
            </a:r>
            <a:r>
              <a:rPr lang="en-US" altLang="ja-JP" dirty="0"/>
              <a:t>240ml</a:t>
            </a:r>
            <a:r>
              <a:rPr lang="ja-JP" altLang="en-US" dirty="0"/>
              <a:t>）に相当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飲酒は、肝臓への負担だけでなく高血圧や心臓病、がんのリスクも上昇させます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57F17ED-6C5E-4537-772F-E4BCCC1A7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629" y="3418156"/>
            <a:ext cx="6836985" cy="459834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40A1A3-B93A-A265-4013-289881879261}"/>
              </a:ext>
            </a:extLst>
          </p:cNvPr>
          <p:cNvSpPr txBox="1"/>
          <p:nvPr/>
        </p:nvSpPr>
        <p:spPr>
          <a:xfrm>
            <a:off x="2800409" y="1688622"/>
            <a:ext cx="53719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「お酒は適量を守ることが大切です」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"/>
          <p:cNvSpPr/>
          <p:nvPr/>
        </p:nvSpPr>
        <p:spPr>
          <a:xfrm>
            <a:off x="6351248" y="2792613"/>
            <a:ext cx="4405796" cy="4034214"/>
          </a:xfrm>
          <a:prstGeom prst="roundRect">
            <a:avLst>
              <a:gd name="adj" fmla="val 4171"/>
            </a:avLst>
          </a:prstGeom>
          <a:noFill/>
          <a:ln w="3810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タイトル 23">
            <a:extLst>
              <a:ext uri="{FF2B5EF4-FFF2-40B4-BE49-F238E27FC236}">
                <a16:creationId xmlns:a16="http://schemas.microsoft.com/office/drawing/2014/main" id="{8481FF9E-C3EE-40A9-D21A-208B3F96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三多：多動で健康維持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AC5371B-BFE2-B670-ECD5-1C3A9580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2" y="5286962"/>
            <a:ext cx="4922256" cy="2778955"/>
          </a:xfrm>
          <a:prstGeom prst="rect">
            <a:avLst/>
          </a:prstGeom>
        </p:spPr>
      </p:pic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A698D157-3DD0-D92A-038B-A13F4DD26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151189"/>
              </p:ext>
            </p:extLst>
          </p:nvPr>
        </p:nvGraphicFramePr>
        <p:xfrm>
          <a:off x="308226" y="1956466"/>
          <a:ext cx="5952582" cy="317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B25AA6-1CDF-4F87-0057-3CC9973A3F24}"/>
              </a:ext>
            </a:extLst>
          </p:cNvPr>
          <p:cNvSpPr txBox="1"/>
          <p:nvPr/>
        </p:nvSpPr>
        <p:spPr>
          <a:xfrm>
            <a:off x="831272" y="2065211"/>
            <a:ext cx="449995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一日に座っている時間と死亡リスク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F2BC2C-553D-7CF9-DD51-576E5CE83DE8}"/>
              </a:ext>
            </a:extLst>
          </p:cNvPr>
          <p:cNvSpPr txBox="1"/>
          <p:nvPr/>
        </p:nvSpPr>
        <p:spPr>
          <a:xfrm>
            <a:off x="1481145" y="3845135"/>
            <a:ext cx="360674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/>
              <a:t>1 </a:t>
            </a:r>
            <a:r>
              <a:rPr lang="ja-JP" altLang="en-US" sz="2000" b="1" dirty="0"/>
              <a:t>時間座ると寿命が</a:t>
            </a:r>
            <a:r>
              <a:rPr lang="en-US" altLang="ja-JP" sz="2000" b="1" dirty="0"/>
              <a:t>22</a:t>
            </a:r>
            <a:r>
              <a:rPr lang="ja-JP" altLang="en-US" sz="2000" b="1" dirty="0"/>
              <a:t>分縮む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966EC8-9C57-FEF8-5BC6-31E3CDA9576C}"/>
              </a:ext>
            </a:extLst>
          </p:cNvPr>
          <p:cNvSpPr txBox="1"/>
          <p:nvPr/>
        </p:nvSpPr>
        <p:spPr>
          <a:xfrm>
            <a:off x="6868627" y="3765274"/>
            <a:ext cx="33710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特別な運動時間を確保できなくても、日常生活の中で身体を動かす機会を増やすことが重要です。</a:t>
            </a:r>
          </a:p>
          <a:p>
            <a:r>
              <a:rPr lang="ja-JP" altLang="en-US" dirty="0"/>
              <a:t>　例えば、一駅分歩く、階段を利用する、エレベーターではなくエスカレーターを使うなど、</a:t>
            </a:r>
            <a:r>
              <a:rPr lang="en-US" altLang="ja-JP" dirty="0"/>
              <a:t>1</a:t>
            </a:r>
            <a:r>
              <a:rPr lang="ja-JP" altLang="en-US" dirty="0"/>
              <a:t>日</a:t>
            </a:r>
            <a:r>
              <a:rPr lang="en-US" altLang="ja-JP" dirty="0"/>
              <a:t>10</a:t>
            </a:r>
            <a:r>
              <a:rPr lang="ja-JP" altLang="en-US" dirty="0"/>
              <a:t>分多く身体を動かすことから始めましょう。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99855A-DDE7-B40E-1DCB-7D1D2C0E9915}"/>
              </a:ext>
            </a:extLst>
          </p:cNvPr>
          <p:cNvSpPr txBox="1"/>
          <p:nvPr/>
        </p:nvSpPr>
        <p:spPr>
          <a:xfrm>
            <a:off x="6769042" y="3092648"/>
            <a:ext cx="35702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b="1" dirty="0"/>
              <a:t>生活に運動を取り入れる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50B475-D451-A209-87D7-D35D719BAD78}"/>
              </a:ext>
            </a:extLst>
          </p:cNvPr>
          <p:cNvSpPr txBox="1"/>
          <p:nvPr/>
        </p:nvSpPr>
        <p:spPr>
          <a:xfrm>
            <a:off x="6509645" y="2271342"/>
            <a:ext cx="39741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latinLnBrk="1">
              <a:buNone/>
            </a:pPr>
            <a:r>
              <a:rPr lang="ja-JP" altLang="en-US" b="1" i="0" dirty="0">
                <a:solidFill>
                  <a:srgbClr val="F08C00"/>
                </a:solidFill>
                <a:effectLst/>
                <a:latin typeface="Verdana" panose="020B0604030504040204" pitchFamily="34" charset="0"/>
              </a:rPr>
              <a:t>今より</a:t>
            </a:r>
            <a:r>
              <a:rPr lang="en-US" altLang="ja-JP" b="1" i="0" dirty="0">
                <a:solidFill>
                  <a:srgbClr val="F08C00"/>
                </a:solidFill>
                <a:effectLst/>
                <a:latin typeface="Verdana" panose="020B0604030504040204" pitchFamily="34" charset="0"/>
              </a:rPr>
              <a:t>10</a:t>
            </a:r>
            <a:r>
              <a:rPr lang="ja-JP" altLang="en-US" b="1" i="0" dirty="0">
                <a:solidFill>
                  <a:srgbClr val="F08C00"/>
                </a:solidFill>
                <a:effectLst/>
                <a:latin typeface="Verdana" panose="020B0604030504040204" pitchFamily="34" charset="0"/>
              </a:rPr>
              <a:t>分多くからだを動かそう！</a:t>
            </a:r>
            <a:endParaRPr lang="ja-JP" altLang="en-US" b="0" i="0" dirty="0">
              <a:solidFill>
                <a:srgbClr val="F08C00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440" y="2253725"/>
            <a:ext cx="1511329" cy="1511329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4A32B865-C52A-F436-D283-960493E3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438152"/>
            <a:ext cx="9464040" cy="1590676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三多：多休で心身のリフレッシュ</a:t>
            </a:r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665F1DB8-BB3F-089F-A4E7-F81CE27A9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682419"/>
              </p:ext>
            </p:extLst>
          </p:nvPr>
        </p:nvGraphicFramePr>
        <p:xfrm>
          <a:off x="427596" y="2488995"/>
          <a:ext cx="10117607" cy="251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CC45FF8-8D5D-8214-DB5C-4B2A0C96D280}"/>
              </a:ext>
            </a:extLst>
          </p:cNvPr>
          <p:cNvSpPr txBox="1"/>
          <p:nvPr/>
        </p:nvSpPr>
        <p:spPr>
          <a:xfrm>
            <a:off x="521386" y="5095676"/>
            <a:ext cx="30556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休息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十分な睡眠、昼寝、入浴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栄養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胃腸に優しいものをとる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暖かい飲みもので温まる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運動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ヨガ、ストレッチ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959CC1-BB01-B93C-CC18-E88616C02929}"/>
              </a:ext>
            </a:extLst>
          </p:cNvPr>
          <p:cNvSpPr txBox="1"/>
          <p:nvPr/>
        </p:nvSpPr>
        <p:spPr>
          <a:xfrm>
            <a:off x="3931035" y="5095676"/>
            <a:ext cx="31678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親交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人や動物、自然と触れ合う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娯楽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音楽、映画、ゲーム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造形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絵を描く、日曜大工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0D9274-2A48-79F2-132B-1E81C3E76376}"/>
              </a:ext>
            </a:extLst>
          </p:cNvPr>
          <p:cNvSpPr txBox="1"/>
          <p:nvPr/>
        </p:nvSpPr>
        <p:spPr>
          <a:xfrm>
            <a:off x="7919627" y="5095676"/>
            <a:ext cx="22284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環境転換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家具の配置換え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服の着替え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旅行・外食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F52F87-FBED-407E-F713-E0C10BAABDBF}"/>
              </a:ext>
            </a:extLst>
          </p:cNvPr>
          <p:cNvSpPr txBox="1"/>
          <p:nvPr/>
        </p:nvSpPr>
        <p:spPr>
          <a:xfrm>
            <a:off x="1417818" y="1810913"/>
            <a:ext cx="81371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休養は、心身の疲れを癒し健康を保つ上で欠かせません</a:t>
            </a:r>
          </a:p>
        </p:txBody>
      </p:sp>
    </p:spTree>
    <p:extLst>
      <p:ext uri="{BB962C8B-B14F-4D97-AF65-F5344CB8AC3E}">
        <p14:creationId xmlns:p14="http://schemas.microsoft.com/office/powerpoint/2010/main" val="221966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9" y="2843289"/>
            <a:ext cx="3180396" cy="304883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17727" y="3069159"/>
            <a:ext cx="187182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950" b="1" dirty="0">
                <a:solidFill>
                  <a:srgbClr val="403C4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rriweather Bold" pitchFamily="34" charset="-120"/>
              </a:rPr>
              <a:t>社会的交流の促進</a:t>
            </a:r>
            <a:endParaRPr lang="en-US" sz="19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141" y="2843289"/>
            <a:ext cx="3180486" cy="304883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523474" y="3069159"/>
            <a:ext cx="187182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950" b="1" dirty="0">
                <a:solidFill>
                  <a:srgbClr val="403C4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rriweather Bold" pitchFamily="34" charset="-120"/>
              </a:rPr>
              <a:t>目的意識の維持</a:t>
            </a:r>
            <a:endParaRPr lang="en-US" sz="19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933" y="2843289"/>
            <a:ext cx="3180396" cy="304883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129221" y="3069159"/>
            <a:ext cx="187182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950" b="1" dirty="0">
                <a:solidFill>
                  <a:srgbClr val="403C4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rriweather Bold" pitchFamily="34" charset="-120"/>
              </a:rPr>
              <a:t>孤立のリスク回避</a:t>
            </a:r>
            <a:endParaRPr lang="en-US" sz="19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AE22E6DF-B311-C067-F4A9-D0E0665A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三多：多接でイキイキ生活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BC85518-7B91-A91B-0CF9-566CE608D38E}"/>
              </a:ext>
            </a:extLst>
          </p:cNvPr>
          <p:cNvSpPr txBox="1"/>
          <p:nvPr/>
        </p:nvSpPr>
        <p:spPr>
          <a:xfrm>
            <a:off x="1438102" y="6093382"/>
            <a:ext cx="85733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多くの人や物事と接し、社会的な交流を持つことは、精神的な健康だけでなく、身体的な健康にも良い影響を与えます。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57FF0B7-94D0-E20F-C108-F3FAD3E8BFA1}"/>
              </a:ext>
            </a:extLst>
          </p:cNvPr>
          <p:cNvSpPr txBox="1"/>
          <p:nvPr/>
        </p:nvSpPr>
        <p:spPr>
          <a:xfrm>
            <a:off x="550976" y="3555516"/>
            <a:ext cx="26120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友人や家族とのコミュニケーションはもちろん、地域活動への参加、新しい趣味を始めるなども有効です。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1683448-D6AC-8454-80B7-B626BC3F901D}"/>
              </a:ext>
            </a:extLst>
          </p:cNvPr>
          <p:cNvSpPr txBox="1"/>
          <p:nvPr/>
        </p:nvSpPr>
        <p:spPr>
          <a:xfrm>
            <a:off x="4120855" y="3506013"/>
            <a:ext cx="26770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ボランティア活動、趣味や仕事での新しい挑戦など、何かに熱中し、目的意識を持って日々を過ごすことは、若々しさと幸福感を維持するために不可欠です。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E4C90-F149-5C7B-3AE9-87C7D884DB30}"/>
              </a:ext>
            </a:extLst>
          </p:cNvPr>
          <p:cNvSpPr txBox="1"/>
          <p:nvPr/>
        </p:nvSpPr>
        <p:spPr>
          <a:xfrm>
            <a:off x="7699422" y="3498379"/>
            <a:ext cx="28810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社会的な孤立は、うつ病などの精神疾患のリスクを高めるだけでなく、心臓病や認知症といった身体的健康障害にも繋がります。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A7A055-4B2C-3C65-F2D2-FCFF950B7440}"/>
              </a:ext>
            </a:extLst>
          </p:cNvPr>
          <p:cNvSpPr txBox="1"/>
          <p:nvPr/>
        </p:nvSpPr>
        <p:spPr>
          <a:xfrm>
            <a:off x="2775560" y="1974194"/>
            <a:ext cx="54216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多接は健康的な生活を送る上で大切です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299" y="4697730"/>
            <a:ext cx="2008094" cy="301214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79096" y="3061023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endParaRPr lang="en-US" altLang="ja-JP" sz="15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sz="15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73950" y="3839409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500"/>
              </a:lnSpc>
              <a:buSzPct val="100000"/>
              <a:buChar char="•"/>
            </a:pPr>
            <a:endParaRPr lang="en-US" sz="15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3"/>
          <p:cNvSpPr/>
          <p:nvPr/>
        </p:nvSpPr>
        <p:spPr>
          <a:xfrm>
            <a:off x="1876523" y="4320660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500"/>
              </a:lnSpc>
              <a:buSzPct val="100000"/>
              <a:buChar char="•"/>
            </a:pPr>
            <a:endParaRPr lang="en-US" sz="15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99A3B9EB-EAC0-8149-F578-7C2C0314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健康は毎日の積み重ねから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A5BF29-21EE-59DD-65F1-ABFCBCB1B88E}"/>
              </a:ext>
            </a:extLst>
          </p:cNvPr>
          <p:cNvSpPr txBox="1"/>
          <p:nvPr/>
        </p:nvSpPr>
        <p:spPr>
          <a:xfrm>
            <a:off x="1015172" y="2684412"/>
            <a:ext cx="8942455" cy="2587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「一無、二少、三多」は、日常心がけたい生活習慣です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今日から意識して、ご自身の生活習慣を見直してみしょう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日々の積み重ねが、将来の大きな健康効果に繋がります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今日からできることを始めて、充実した毎日を送りましょう！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697F6D-2F3B-7A6D-D5CB-233841239C97}"/>
              </a:ext>
            </a:extLst>
          </p:cNvPr>
          <p:cNvSpPr txBox="1"/>
          <p:nvPr/>
        </p:nvSpPr>
        <p:spPr>
          <a:xfrm>
            <a:off x="2911533" y="2021859"/>
            <a:ext cx="548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日は「一無、二少、三多の日」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2042</TotalTime>
  <Words>712</Words>
  <Application>Microsoft Office PowerPoint</Application>
  <PresentationFormat>B4 (JIS) 257x364 mm</PresentationFormat>
  <Paragraphs>86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Arial</vt:lpstr>
      <vt:lpstr>Calibri</vt:lpstr>
      <vt:lpstr>Open Sans</vt:lpstr>
      <vt:lpstr>BIZ UDPゴシック</vt:lpstr>
      <vt:lpstr>Meiryo UI</vt:lpstr>
      <vt:lpstr>Verdana</vt:lpstr>
      <vt:lpstr>Calibri Light</vt:lpstr>
      <vt:lpstr>Office テーマ</vt:lpstr>
      <vt:lpstr>一無、二少、三多</vt:lpstr>
      <vt:lpstr>「一無、二少、三多」</vt:lpstr>
      <vt:lpstr>一無：無煙の重要性</vt:lpstr>
      <vt:lpstr>二少：少食のすすめ</vt:lpstr>
      <vt:lpstr>二少：少酒のすすめ</vt:lpstr>
      <vt:lpstr>三多：多動で健康維持</vt:lpstr>
      <vt:lpstr>三多：多休で心身のリフレッシュ</vt:lpstr>
      <vt:lpstr>三多：多接でイキイキ生活</vt:lpstr>
      <vt:lpstr>健康は毎日の積み重ねから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ｈ ｗ</dc:creator>
  <cp:lastModifiedBy>obata</cp:lastModifiedBy>
  <cp:revision>37</cp:revision>
  <cp:lastPrinted>2025-12-23T00:03:17Z</cp:lastPrinted>
  <dcterms:created xsi:type="dcterms:W3CDTF">2025-12-02T08:17:20Z</dcterms:created>
  <dcterms:modified xsi:type="dcterms:W3CDTF">2026-01-28T05:27:25Z</dcterms:modified>
</cp:coreProperties>
</file>