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70" r:id="rId4"/>
    <p:sldId id="259" r:id="rId5"/>
    <p:sldId id="260" r:id="rId6"/>
    <p:sldId id="269" r:id="rId7"/>
    <p:sldId id="267" r:id="rId8"/>
    <p:sldId id="266" r:id="rId9"/>
    <p:sldId id="268" r:id="rId10"/>
    <p:sldId id="263" r:id="rId11"/>
    <p:sldId id="262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558,300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5F3-4B02-8833-6D680E35C4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1">
                  <c:v>前立腺</c:v>
                </c:pt>
                <c:pt idx="2">
                  <c:v>大腸</c:v>
                </c:pt>
                <c:pt idx="3">
                  <c:v>肺</c:v>
                </c:pt>
                <c:pt idx="4">
                  <c:v>胃</c:v>
                </c:pt>
                <c:pt idx="5">
                  <c:v>肝臓</c:v>
                </c:pt>
                <c:pt idx="6">
                  <c:v>膵臓</c:v>
                </c:pt>
                <c:pt idx="7">
                  <c:v>食道</c:v>
                </c:pt>
                <c:pt idx="8">
                  <c:v>腎・尿路</c:v>
                </c:pt>
                <c:pt idx="9">
                  <c:v>悪性リンパ腫</c:v>
                </c:pt>
                <c:pt idx="10">
                  <c:v>膀胱</c:v>
                </c:pt>
                <c:pt idx="11">
                  <c:v>口腔・咽頭</c:v>
                </c:pt>
                <c:pt idx="12">
                  <c:v>皮膚</c:v>
                </c:pt>
                <c:pt idx="13">
                  <c:v>胆のう・胆管</c:v>
                </c:pt>
              </c:strCache>
            </c:strRef>
          </c:cat>
          <c:val>
            <c:numRef>
              <c:f>Sheet1!$B$2:$B$15</c:f>
              <c:numCache>
                <c:formatCode>#,##0</c:formatCode>
                <c:ptCount val="14"/>
                <c:pt idx="1">
                  <c:v>91800</c:v>
                </c:pt>
                <c:pt idx="2">
                  <c:v>85600</c:v>
                </c:pt>
                <c:pt idx="3">
                  <c:v>85000</c:v>
                </c:pt>
                <c:pt idx="4">
                  <c:v>78900</c:v>
                </c:pt>
                <c:pt idx="5">
                  <c:v>25000</c:v>
                </c:pt>
                <c:pt idx="6">
                  <c:v>23700</c:v>
                </c:pt>
                <c:pt idx="7">
                  <c:v>20800</c:v>
                </c:pt>
                <c:pt idx="8">
                  <c:v>20300</c:v>
                </c:pt>
                <c:pt idx="9">
                  <c:v>20000</c:v>
                </c:pt>
                <c:pt idx="10">
                  <c:v>18500</c:v>
                </c:pt>
                <c:pt idx="11">
                  <c:v>15800</c:v>
                </c:pt>
                <c:pt idx="12">
                  <c:v>13400</c:v>
                </c:pt>
                <c:pt idx="13">
                  <c:v>12600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3-4B02-8833-6D680E35C4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2"/>
        <c:axId val="1572305151"/>
        <c:axId val="1572288831"/>
      </c:barChart>
      <c:catAx>
        <c:axId val="1572305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  <a:cs typeface="+mn-cs"/>
              </a:defRPr>
            </a:pPr>
            <a:endParaRPr lang="ja-JP"/>
          </a:p>
        </c:txPr>
        <c:crossAx val="1572288831"/>
        <c:crosses val="autoZero"/>
        <c:auto val="1"/>
        <c:lblAlgn val="ctr"/>
        <c:lblOffset val="100"/>
        <c:noMultiLvlLbl val="0"/>
      </c:catAx>
      <c:valAx>
        <c:axId val="1572288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72305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5年生存率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9.792764764433208E-2"/>
                  <c:y val="0.1042061370235697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93-4531-B0DB-30717C7DCCEB}"/>
                </c:ext>
              </c:extLst>
            </c:dLbl>
            <c:dLbl>
              <c:idx val="3"/>
              <c:layout>
                <c:manualLayout>
                  <c:x val="-5.7865210629163902E-2"/>
                  <c:y val="6.9654642006958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93-4531-B0DB-30717C7DCC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ステージⅠ
偶然に発見された</c:v>
                </c:pt>
                <c:pt idx="1">
                  <c:v>ステージⅡ
前立腺内に限局</c:v>
                </c:pt>
                <c:pt idx="2">
                  <c:v>ステージⅢ
がんが周囲に広がっている</c:v>
                </c:pt>
                <c:pt idx="3">
                  <c:v>ステージⅣ
転移を有するもの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0.93700000000000006</c:v>
                </c:pt>
                <c:pt idx="1">
                  <c:v>0.95399999999999996</c:v>
                </c:pt>
                <c:pt idx="2">
                  <c:v>0.873</c:v>
                </c:pt>
                <c:pt idx="3">
                  <c:v>0.374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1C-4363-BA8B-C082D90D6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4569144"/>
        <c:axId val="414563744"/>
      </c:lineChart>
      <c:catAx>
        <c:axId val="414569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14563744"/>
        <c:crosses val="autoZero"/>
        <c:auto val="1"/>
        <c:lblAlgn val="ctr"/>
        <c:lblOffset val="100"/>
        <c:noMultiLvlLbl val="0"/>
      </c:catAx>
      <c:valAx>
        <c:axId val="41456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14569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number!$A$2</c:f>
              <c:strCache>
                <c:ptCount val="1"/>
                <c:pt idx="0">
                  <c:v>前立腺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7.4510749191707443E-2"/>
                  <c:y val="-9.7954818966406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C50-4C04-8176-08B960F48255}"/>
                </c:ext>
              </c:extLst>
            </c:dLbl>
            <c:dLbl>
              <c:idx val="7"/>
              <c:layout>
                <c:manualLayout>
                  <c:x val="-0.10474146101409568"/>
                  <c:y val="-9.21324026636408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50-4C04-8176-08B960F482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number!$B$1:$J$1</c:f>
              <c:strCache>
                <c:ptCount val="9"/>
                <c:pt idx="0">
                  <c:v>20-24歳</c:v>
                </c:pt>
                <c:pt idx="1">
                  <c:v>25-29歳</c:v>
                </c:pt>
                <c:pt idx="2">
                  <c:v>30-34歳</c:v>
                </c:pt>
                <c:pt idx="3">
                  <c:v>35-39歳</c:v>
                </c:pt>
                <c:pt idx="4">
                  <c:v>40-44歳</c:v>
                </c:pt>
                <c:pt idx="5">
                  <c:v>45-49歳</c:v>
                </c:pt>
                <c:pt idx="6">
                  <c:v>50-54歳</c:v>
                </c:pt>
                <c:pt idx="7">
                  <c:v>55-59歳</c:v>
                </c:pt>
                <c:pt idx="8">
                  <c:v>60-64歳</c:v>
                </c:pt>
              </c:strCache>
            </c:strRef>
          </c:cat>
          <c:val>
            <c:numRef>
              <c:f>number!$B$2:$J$2</c:f>
              <c:numCache>
                <c:formatCode>0_);[Red]\(0\)</c:formatCode>
                <c:ptCount val="9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25</c:v>
                </c:pt>
                <c:pt idx="5">
                  <c:v>188</c:v>
                </c:pt>
                <c:pt idx="6">
                  <c:v>1062</c:v>
                </c:pt>
                <c:pt idx="7">
                  <c:v>3061</c:v>
                </c:pt>
                <c:pt idx="8">
                  <c:v>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50-4C04-8176-08B960F48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342504"/>
        <c:axId val="462338184"/>
      </c:lineChart>
      <c:catAx>
        <c:axId val="462342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2338184"/>
        <c:crosses val="autoZero"/>
        <c:auto val="1"/>
        <c:lblAlgn val="ctr"/>
        <c:lblOffset val="100"/>
        <c:noMultiLvlLbl val="0"/>
      </c:catAx>
      <c:valAx>
        <c:axId val="462338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);[Red]\(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2342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B4A43-BE38-47B2-8742-8452B5D40E0B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924326-6DDD-49E3-A087-C4BB63E9C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54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24326-6DDD-49E3-A087-C4BB63E9C9E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84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73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3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95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9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26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5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29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14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26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31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FD1B-13ED-43FD-BB01-FA399DDDDCCC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DA66-3975-4205-9982-560F0462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33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1942B9-0889-493D-64E5-10878E6053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前立腺がん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1AD5173-2490-37E0-6F9C-ADA4C4762A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80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9AA798-0F38-B1B0-DD60-D3DC0AA19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61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/>
              <a:t>前立腺がんを早期に発見するため➡</a:t>
            </a:r>
            <a:r>
              <a:rPr kumimoji="1" lang="en-US" altLang="ja-JP" sz="4000" dirty="0"/>
              <a:t>PSA</a:t>
            </a:r>
            <a:r>
              <a:rPr kumimoji="1" lang="ja-JP" altLang="en-US" sz="4000" dirty="0"/>
              <a:t>検査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D334AC-DE6D-F646-94C1-42BCBE05E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50497"/>
            <a:ext cx="7886700" cy="29495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dirty="0"/>
              <a:t>PSA</a:t>
            </a:r>
            <a:r>
              <a:rPr kumimoji="1" lang="ja-JP" altLang="en-US" dirty="0"/>
              <a:t>は前立腺細胞から分泌されるタンパクです</a:t>
            </a:r>
            <a:endParaRPr kumimoji="1" lang="en-US" altLang="ja-JP" dirty="0"/>
          </a:p>
          <a:p>
            <a:pPr>
              <a:lnSpc>
                <a:spcPct val="110000"/>
              </a:lnSpc>
            </a:pPr>
            <a:r>
              <a:rPr kumimoji="1" lang="ja-JP" altLang="en-US" dirty="0"/>
              <a:t>前立腺に異常があると上昇します</a:t>
            </a:r>
            <a:endParaRPr kumimoji="1" lang="en-US" altLang="ja-JP" dirty="0"/>
          </a:p>
          <a:p>
            <a:pPr>
              <a:lnSpc>
                <a:spcPct val="110000"/>
              </a:lnSpc>
            </a:pPr>
            <a:r>
              <a:rPr kumimoji="1" lang="ja-JP" altLang="en-US" dirty="0"/>
              <a:t>一般的には基準値</a:t>
            </a:r>
            <a:r>
              <a:rPr kumimoji="1" lang="en-US" altLang="ja-JP" dirty="0"/>
              <a:t>4ng/mL</a:t>
            </a:r>
            <a:r>
              <a:rPr kumimoji="1" lang="ja-JP" altLang="en-US" dirty="0"/>
              <a:t>を超えると「</a:t>
            </a:r>
            <a:r>
              <a:rPr kumimoji="1" lang="en-US" altLang="ja-JP" dirty="0"/>
              <a:t>PSA</a:t>
            </a:r>
            <a:r>
              <a:rPr kumimoji="1" lang="ja-JP" altLang="en-US" dirty="0"/>
              <a:t>が高い」と言われます</a:t>
            </a:r>
            <a:endParaRPr kumimoji="1" lang="en-US" altLang="ja-JP" dirty="0"/>
          </a:p>
          <a:p>
            <a:pPr>
              <a:lnSpc>
                <a:spcPct val="110000"/>
              </a:lnSpc>
            </a:pPr>
            <a:r>
              <a:rPr lang="ja-JP" altLang="en-US" dirty="0"/>
              <a:t>血液検査で調べます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2506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85BA46-3745-974E-8E7B-EFA2921CF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/>
              <a:t>PSA</a:t>
            </a:r>
            <a:r>
              <a:rPr kumimoji="1" lang="ja-JP" altLang="en-US" sz="4000" dirty="0"/>
              <a:t>が高い場合に考えられる疾患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7813F81-95EB-B902-9D5D-56050B211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72" y="2719541"/>
            <a:ext cx="6472959" cy="398058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AA93272-F44F-0A67-947E-4F380D2A262B}"/>
              </a:ext>
            </a:extLst>
          </p:cNvPr>
          <p:cNvSpPr txBox="1"/>
          <p:nvPr/>
        </p:nvSpPr>
        <p:spPr>
          <a:xfrm>
            <a:off x="5480049" y="6564354"/>
            <a:ext cx="366395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ja-JP" altLang="en-US" sz="105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出典：（財）前立腺研究財団編</a:t>
            </a:r>
            <a:r>
              <a:rPr lang="en-US" altLang="ja-JP" sz="105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前立腺がん検診テキスト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87369C-A317-A48C-AAD1-0CAC4D70092A}"/>
              </a:ext>
            </a:extLst>
          </p:cNvPr>
          <p:cNvSpPr txBox="1"/>
          <p:nvPr/>
        </p:nvSpPr>
        <p:spPr>
          <a:xfrm>
            <a:off x="2709143" y="1525711"/>
            <a:ext cx="43526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①前立腺がん</a:t>
            </a:r>
            <a:endParaRPr lang="en-US" altLang="ja-JP" dirty="0"/>
          </a:p>
          <a:p>
            <a:r>
              <a:rPr lang="ja-JP" altLang="en-US" dirty="0"/>
              <a:t>②前立腺肥大症</a:t>
            </a:r>
            <a:endParaRPr lang="en-US" altLang="ja-JP" dirty="0"/>
          </a:p>
          <a:p>
            <a:r>
              <a:rPr lang="ja-JP" altLang="en-US" dirty="0"/>
              <a:t>③前立腺炎</a:t>
            </a:r>
            <a:endParaRPr lang="en-US" altLang="ja-JP" dirty="0"/>
          </a:p>
          <a:p>
            <a:r>
              <a:rPr lang="ja-JP" altLang="en-US" dirty="0"/>
              <a:t>④車の運転などの前立腺への機械的刺激</a:t>
            </a:r>
            <a:endParaRPr lang="en-US" altLang="ja-JP" dirty="0"/>
          </a:p>
        </p:txBody>
      </p:sp>
      <p:sp>
        <p:nvSpPr>
          <p:cNvPr id="7" name="吹き出し: 円形 6">
            <a:extLst>
              <a:ext uri="{FF2B5EF4-FFF2-40B4-BE49-F238E27FC236}">
                <a16:creationId xmlns:a16="http://schemas.microsoft.com/office/drawing/2014/main" id="{5681CC19-D2F7-652A-7173-0FD2CD852014}"/>
              </a:ext>
            </a:extLst>
          </p:cNvPr>
          <p:cNvSpPr/>
          <p:nvPr/>
        </p:nvSpPr>
        <p:spPr>
          <a:xfrm>
            <a:off x="4885460" y="4657513"/>
            <a:ext cx="4029942" cy="1172239"/>
          </a:xfrm>
          <a:prstGeom prst="wedgeEllipseCallout">
            <a:avLst>
              <a:gd name="adj1" fmla="val -47274"/>
              <a:gd name="adj2" fmla="val -4115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PSA</a:t>
            </a:r>
            <a:r>
              <a:rPr kumimoji="1" lang="ja-JP" altLang="en-US" dirty="0">
                <a:solidFill>
                  <a:schemeClr val="tx1"/>
                </a:solidFill>
              </a:rPr>
              <a:t>は高いほど前立腺癌の可能性は高くなります</a:t>
            </a:r>
          </a:p>
        </p:txBody>
      </p:sp>
    </p:spTree>
    <p:extLst>
      <p:ext uri="{BB962C8B-B14F-4D97-AF65-F5344CB8AC3E}">
        <p14:creationId xmlns:p14="http://schemas.microsoft.com/office/powerpoint/2010/main" val="3490660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8CA8EE-5307-A139-8988-9F29BFAD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PSA</a:t>
            </a:r>
            <a:r>
              <a:rPr kumimoji="1" lang="ja-JP" altLang="en-US" dirty="0"/>
              <a:t>検査の有用性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70B434-1782-9E47-32B7-E9121A94E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90092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/>
              <a:t>最近の研究では</a:t>
            </a:r>
            <a:r>
              <a:rPr kumimoji="1" lang="en-US" altLang="ja-JP" dirty="0"/>
              <a:t>PSA</a:t>
            </a:r>
            <a:r>
              <a:rPr kumimoji="1" lang="ja-JP" altLang="en-US" dirty="0"/>
              <a:t>検査により前立腺がんで死亡する危険率が</a:t>
            </a:r>
            <a:r>
              <a:rPr kumimoji="1" lang="en-US" altLang="ja-JP" dirty="0"/>
              <a:t>44%</a:t>
            </a:r>
            <a:r>
              <a:rPr kumimoji="1" lang="ja-JP" altLang="en-US" dirty="0"/>
              <a:t>減少すると言われています。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kumimoji="1" lang="ja-JP" altLang="en-US" dirty="0"/>
              <a:t>一般的に</a:t>
            </a:r>
            <a:r>
              <a:rPr kumimoji="1" lang="en-US" altLang="ja-JP" dirty="0"/>
              <a:t>50</a:t>
            </a:r>
            <a:r>
              <a:rPr kumimoji="1" lang="ja-JP" altLang="en-US" dirty="0"/>
              <a:t>歳以上の方、できれば</a:t>
            </a:r>
            <a:r>
              <a:rPr kumimoji="1" lang="en-US" altLang="ja-JP" dirty="0"/>
              <a:t>40</a:t>
            </a:r>
            <a:r>
              <a:rPr kumimoji="1" lang="ja-JP" altLang="en-US" dirty="0"/>
              <a:t>歳代からの</a:t>
            </a:r>
            <a:r>
              <a:rPr kumimoji="1" lang="en-US" altLang="ja-JP" dirty="0"/>
              <a:t>PSA</a:t>
            </a:r>
            <a:r>
              <a:rPr kumimoji="1" lang="ja-JP" altLang="en-US" dirty="0"/>
              <a:t>の検査を強くおすすめします。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kumimoji="1" lang="ja-JP" altLang="en-US" dirty="0"/>
              <a:t>前立腺がんに罹患された方が家系にいる場合は、</a:t>
            </a:r>
            <a:r>
              <a:rPr kumimoji="1" lang="en-US" altLang="ja-JP" dirty="0"/>
              <a:t>5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10</a:t>
            </a:r>
            <a:r>
              <a:rPr kumimoji="1" lang="ja-JP" altLang="en-US" dirty="0"/>
              <a:t>年早く</a:t>
            </a:r>
            <a:r>
              <a:rPr lang="ja-JP" altLang="en-US" dirty="0"/>
              <a:t>検査を</a:t>
            </a:r>
            <a:r>
              <a:rPr kumimoji="1" lang="ja-JP" altLang="en-US" dirty="0"/>
              <a:t>受けることが推奨されています。</a:t>
            </a:r>
          </a:p>
          <a:p>
            <a:pPr>
              <a:lnSpc>
                <a:spcPct val="120000"/>
              </a:lnSpc>
            </a:pP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D943DF-9B97-C7AC-027F-D4746867469C}"/>
              </a:ext>
            </a:extLst>
          </p:cNvPr>
          <p:cNvSpPr txBox="1"/>
          <p:nvPr/>
        </p:nvSpPr>
        <p:spPr>
          <a:xfrm>
            <a:off x="5403272" y="6395026"/>
            <a:ext cx="3546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2010</a:t>
            </a:r>
            <a:r>
              <a:rPr lang="ja-JP" altLang="en-US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年８月の</a:t>
            </a:r>
            <a:r>
              <a:rPr lang="en-US" altLang="ja-JP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Lancet Oncology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8075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2748FD-CC8B-8174-9726-22ADC6936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前立腺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0A62209-61A2-F791-25B3-45CEA4892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67" y="1690689"/>
            <a:ext cx="7598065" cy="4033838"/>
          </a:xfrm>
          <a:prstGeom prst="rect">
            <a:avLst/>
          </a:prstGeom>
        </p:spPr>
      </p:pic>
      <p:sp>
        <p:nvSpPr>
          <p:cNvPr id="3" name="楕円 2">
            <a:extLst>
              <a:ext uri="{FF2B5EF4-FFF2-40B4-BE49-F238E27FC236}">
                <a16:creationId xmlns:a16="http://schemas.microsoft.com/office/drawing/2014/main" id="{2CFE09E4-E7DF-3197-2EBF-27B818C70DA5}"/>
              </a:ext>
            </a:extLst>
          </p:cNvPr>
          <p:cNvSpPr/>
          <p:nvPr/>
        </p:nvSpPr>
        <p:spPr>
          <a:xfrm>
            <a:off x="6834909" y="3925455"/>
            <a:ext cx="1394691" cy="44334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285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D4C43-104A-8773-8A71-0C7C7413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男性がん罹患数予測（</a:t>
            </a:r>
            <a:r>
              <a:rPr kumimoji="1" lang="en-US" altLang="ja-JP" sz="4000" dirty="0"/>
              <a:t>2024</a:t>
            </a:r>
            <a:r>
              <a:rPr kumimoji="1" lang="ja-JP" altLang="en-US" sz="4000" dirty="0"/>
              <a:t>年）</a:t>
            </a:r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10500849-A644-0D0A-08C6-FFF16C45F9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7959314"/>
              </p:ext>
            </p:extLst>
          </p:nvPr>
        </p:nvGraphicFramePr>
        <p:xfrm>
          <a:off x="138545" y="1838470"/>
          <a:ext cx="8802255" cy="480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2A794B9-A103-017E-D3CD-FD792BF70731}"/>
              </a:ext>
            </a:extLst>
          </p:cNvPr>
          <p:cNvSpPr txBox="1"/>
          <p:nvPr/>
        </p:nvSpPr>
        <p:spPr>
          <a:xfrm>
            <a:off x="4539672" y="132135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国立研究開発法人国立がん研究センター</a:t>
            </a:r>
          </a:p>
        </p:txBody>
      </p:sp>
    </p:spTree>
    <p:extLst>
      <p:ext uri="{BB962C8B-B14F-4D97-AF65-F5344CB8AC3E}">
        <p14:creationId xmlns:p14="http://schemas.microsoft.com/office/powerpoint/2010/main" val="149575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0E18A-AEFA-F582-BEE2-C0162D67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前立腺がんとは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6DBBF7-EAA9-A083-79A0-ADE4D0A94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24513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/>
              <a:t>前立腺の悪性腫瘍です。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kumimoji="1" lang="ja-JP" altLang="en-US" dirty="0"/>
              <a:t>多くの場合、早期に発見して適切な治療を行えば、治癒が望めます。</a:t>
            </a:r>
          </a:p>
          <a:p>
            <a:pPr>
              <a:lnSpc>
                <a:spcPct val="120000"/>
              </a:lnSpc>
            </a:pPr>
            <a:r>
              <a:rPr lang="ja-JP" altLang="en-US" dirty="0"/>
              <a:t>前立腺がんの中には、進行がゆっくりで、寿命に影響しないと考えられるがんもあります。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/>
              <a:t>前立腺がんは、進行すると周囲の組織に浸潤することがあります。また、リンパ節や骨に転移することがあります。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3926801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72245F-D288-5D5F-D32B-E22FF67C2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前立腺がんの治療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30F592B-F46C-4A60-FE2A-770853C49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82" y="1347301"/>
            <a:ext cx="7158182" cy="511780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7A260A-06C8-3A43-01E8-CBBCCA2E50ED}"/>
              </a:ext>
            </a:extLst>
          </p:cNvPr>
          <p:cNvSpPr txBox="1"/>
          <p:nvPr/>
        </p:nvSpPr>
        <p:spPr>
          <a:xfrm>
            <a:off x="5389418" y="6492874"/>
            <a:ext cx="36068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/>
              <a:t>(c) </a:t>
            </a:r>
            <a:r>
              <a:rPr lang="ja-JP" altLang="en-US" sz="1400" dirty="0"/>
              <a:t>国立研究開発法人国立がん研究センター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EB89FCC-CBB3-913C-B276-8E49AF72F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415" y="2797782"/>
            <a:ext cx="1524839" cy="98578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D2710D8-4702-046D-624E-9AE1335F9C32}"/>
              </a:ext>
            </a:extLst>
          </p:cNvPr>
          <p:cNvSpPr txBox="1"/>
          <p:nvPr/>
        </p:nvSpPr>
        <p:spPr>
          <a:xfrm>
            <a:off x="6462724" y="2520783"/>
            <a:ext cx="11222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/>
              <a:t>ダ・ヴィンチ</a:t>
            </a:r>
          </a:p>
        </p:txBody>
      </p:sp>
    </p:spTree>
    <p:extLst>
      <p:ext uri="{BB962C8B-B14F-4D97-AF65-F5344CB8AC3E}">
        <p14:creationId xmlns:p14="http://schemas.microsoft.com/office/powerpoint/2010/main" val="170467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FCBDCF-B2F1-55D4-E0D9-5913A5D7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前立腺がん　</a:t>
            </a:r>
            <a:r>
              <a:rPr lang="en-US" altLang="ja-JP" dirty="0"/>
              <a:t>10</a:t>
            </a:r>
            <a:r>
              <a:rPr lang="ja-JP" altLang="en-US" dirty="0"/>
              <a:t>年生存率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2C81E5BD-5C40-2193-8B9B-DBA764902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272104"/>
              </p:ext>
            </p:extLst>
          </p:nvPr>
        </p:nvGraphicFramePr>
        <p:xfrm>
          <a:off x="120073" y="1825624"/>
          <a:ext cx="8876145" cy="47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5A4435-E5AB-F571-099B-B62A3983823F}"/>
              </a:ext>
            </a:extLst>
          </p:cNvPr>
          <p:cNvSpPr txBox="1"/>
          <p:nvPr/>
        </p:nvSpPr>
        <p:spPr>
          <a:xfrm>
            <a:off x="3108037" y="1379271"/>
            <a:ext cx="4572000" cy="37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3128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86FD90-FC6E-9D7C-F7B6-E4F4808B2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前立腺がんの症状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6C74C3-5D7B-9D51-8B5A-F1CB23D2A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541" y="2287444"/>
            <a:ext cx="7886700" cy="187815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1800" dirty="0"/>
              <a:t>尿が出にくい</a:t>
            </a:r>
            <a:r>
              <a:rPr lang="ja-JP" altLang="en-US" sz="1600" dirty="0"/>
              <a:t>：前立腺が大きくなり、尿道を圧迫して</a:t>
            </a:r>
            <a:r>
              <a:rPr kumimoji="1" lang="ja-JP" altLang="en-US" sz="1600" dirty="0"/>
              <a:t>尿が出にくくなる　</a:t>
            </a:r>
          </a:p>
          <a:p>
            <a:pPr>
              <a:lnSpc>
                <a:spcPct val="120000"/>
              </a:lnSpc>
            </a:pPr>
            <a:r>
              <a:rPr kumimoji="1" lang="ja-JP" altLang="en-US" sz="1800" dirty="0"/>
              <a:t>頻尿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	</a:t>
            </a:r>
            <a:r>
              <a:rPr kumimoji="1" lang="ja-JP" altLang="en-US" sz="1600" dirty="0"/>
              <a:t>尿の出が悪くなり、頻繁にトイレに行くようになる</a:t>
            </a:r>
          </a:p>
          <a:p>
            <a:pPr>
              <a:lnSpc>
                <a:spcPct val="120000"/>
              </a:lnSpc>
            </a:pPr>
            <a:r>
              <a:rPr kumimoji="1" lang="ja-JP" altLang="en-US" sz="1800" dirty="0"/>
              <a:t>血尿</a:t>
            </a:r>
            <a:r>
              <a:rPr kumimoji="1" lang="ja-JP" altLang="en-US" sz="1600" dirty="0"/>
              <a:t>：尿路に悪影響を及ぼすことで、尿に血が混じってしまう</a:t>
            </a:r>
          </a:p>
          <a:p>
            <a:pPr>
              <a:lnSpc>
                <a:spcPct val="120000"/>
              </a:lnSpc>
            </a:pPr>
            <a:r>
              <a:rPr kumimoji="1" lang="ja-JP" altLang="en-US" sz="1800" dirty="0"/>
              <a:t>腰痛</a:t>
            </a:r>
            <a:r>
              <a:rPr kumimoji="1" lang="ja-JP" altLang="en-US" sz="1600" dirty="0"/>
              <a:t>：骨への転移が多く、骨盤や椎骨などに転移すると腰痛がみられる</a:t>
            </a:r>
            <a:endParaRPr kumimoji="1" lang="en-US" altLang="ja-JP" sz="1600" dirty="0"/>
          </a:p>
          <a:p>
            <a:pPr>
              <a:lnSpc>
                <a:spcPct val="120000"/>
              </a:lnSpc>
            </a:pPr>
            <a:endParaRPr lang="en-US" altLang="ja-JP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6D9A1EC-DD00-FF62-902D-8FC334F68CB8}"/>
              </a:ext>
            </a:extLst>
          </p:cNvPr>
          <p:cNvSpPr txBox="1"/>
          <p:nvPr/>
        </p:nvSpPr>
        <p:spPr>
          <a:xfrm>
            <a:off x="628650" y="4633047"/>
            <a:ext cx="78867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400" dirty="0"/>
              <a:t>早期の前立腺がんは小さく、症状が出ないことが一般的です。</a:t>
            </a:r>
          </a:p>
        </p:txBody>
      </p:sp>
    </p:spTree>
    <p:extLst>
      <p:ext uri="{BB962C8B-B14F-4D97-AF65-F5344CB8AC3E}">
        <p14:creationId xmlns:p14="http://schemas.microsoft.com/office/powerpoint/2010/main" val="2967835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F58ABF-8311-CF58-2774-ED4DA1936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前立腺がんの原因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C6E8B5E-175A-5A5D-E9A7-053828B7D512}"/>
              </a:ext>
            </a:extLst>
          </p:cNvPr>
          <p:cNvSpPr/>
          <p:nvPr/>
        </p:nvSpPr>
        <p:spPr>
          <a:xfrm>
            <a:off x="845127" y="1783053"/>
            <a:ext cx="7084290" cy="176414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D61DCA-D1C3-8645-2CE7-EE19246E5448}"/>
              </a:ext>
            </a:extLst>
          </p:cNvPr>
          <p:cNvSpPr txBox="1"/>
          <p:nvPr/>
        </p:nvSpPr>
        <p:spPr>
          <a:xfrm>
            <a:off x="1734125" y="1893812"/>
            <a:ext cx="5306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日本人に比べてアメリカ人の前立腺がんは１０倍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11FE1DB-FB0E-6D30-C43D-7BDEEA1E05D8}"/>
              </a:ext>
            </a:extLst>
          </p:cNvPr>
          <p:cNvSpPr txBox="1"/>
          <p:nvPr/>
        </p:nvSpPr>
        <p:spPr>
          <a:xfrm>
            <a:off x="1618671" y="2373902"/>
            <a:ext cx="553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アメリカ人は肉や牛乳などの動物性脂肪を多く摂取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7A781E6-75E7-DA7B-5035-058315C2F17E}"/>
              </a:ext>
            </a:extLst>
          </p:cNvPr>
          <p:cNvSpPr txBox="1"/>
          <p:nvPr/>
        </p:nvSpPr>
        <p:spPr>
          <a:xfrm>
            <a:off x="2673927" y="307551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日本人は緑茶や豆類を多く摂取</a:t>
            </a:r>
          </a:p>
        </p:txBody>
      </p:sp>
      <p:sp>
        <p:nvSpPr>
          <p:cNvPr id="12" name="矢印: 上下 11">
            <a:extLst>
              <a:ext uri="{FF2B5EF4-FFF2-40B4-BE49-F238E27FC236}">
                <a16:creationId xmlns:a16="http://schemas.microsoft.com/office/drawing/2014/main" id="{048908E0-59F1-B366-FA41-587C427DFC2F}"/>
              </a:ext>
            </a:extLst>
          </p:cNvPr>
          <p:cNvSpPr/>
          <p:nvPr/>
        </p:nvSpPr>
        <p:spPr>
          <a:xfrm>
            <a:off x="4211779" y="2724706"/>
            <a:ext cx="175491" cy="33227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DCCC3912-CFF1-6BC8-02C9-8E8CC3CACD0C}"/>
              </a:ext>
            </a:extLst>
          </p:cNvPr>
          <p:cNvSpPr/>
          <p:nvPr/>
        </p:nvSpPr>
        <p:spPr>
          <a:xfrm>
            <a:off x="932870" y="3967157"/>
            <a:ext cx="7084290" cy="176414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前立腺がんの方が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家系に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kumimoji="1" lang="ja-JP" altLang="en-US" dirty="0">
                <a:solidFill>
                  <a:schemeClr val="tx1"/>
                </a:solidFill>
              </a:rPr>
              <a:t>人いる場合、発症リスクは</a:t>
            </a:r>
            <a:r>
              <a:rPr kumimoji="1" lang="en-US" altLang="ja-JP" sz="2400" dirty="0">
                <a:solidFill>
                  <a:schemeClr val="tx1"/>
                </a:solidFill>
              </a:rPr>
              <a:t>2</a:t>
            </a:r>
            <a:r>
              <a:rPr kumimoji="1" lang="ja-JP" altLang="en-US" dirty="0">
                <a:solidFill>
                  <a:schemeClr val="tx1"/>
                </a:solidFill>
              </a:rPr>
              <a:t>倍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家系に</a:t>
            </a:r>
            <a:r>
              <a:rPr kumimoji="1" lang="en-US" altLang="ja-JP" dirty="0">
                <a:solidFill>
                  <a:schemeClr val="tx1"/>
                </a:solidFill>
              </a:rPr>
              <a:t>2</a:t>
            </a:r>
            <a:r>
              <a:rPr kumimoji="1" lang="ja-JP" altLang="en-US" dirty="0">
                <a:solidFill>
                  <a:schemeClr val="tx1"/>
                </a:solidFill>
              </a:rPr>
              <a:t>人いる場合の発症リスクは</a:t>
            </a:r>
            <a:r>
              <a:rPr kumimoji="1" lang="en-US" altLang="ja-JP" sz="2800" dirty="0">
                <a:solidFill>
                  <a:schemeClr val="tx1"/>
                </a:solidFill>
              </a:rPr>
              <a:t>5</a:t>
            </a:r>
            <a:r>
              <a:rPr kumimoji="1" lang="ja-JP" altLang="en-US" dirty="0">
                <a:solidFill>
                  <a:schemeClr val="tx1"/>
                </a:solidFill>
              </a:rPr>
              <a:t>倍</a:t>
            </a:r>
          </a:p>
        </p:txBody>
      </p:sp>
      <p:sp>
        <p:nvSpPr>
          <p:cNvPr id="5" name="フローチャート: 端子 4">
            <a:extLst>
              <a:ext uri="{FF2B5EF4-FFF2-40B4-BE49-F238E27FC236}">
                <a16:creationId xmlns:a16="http://schemas.microsoft.com/office/drawing/2014/main" id="{4BF4DB0F-AB47-6C7A-EEE3-6277C3B9D0E7}"/>
              </a:ext>
            </a:extLst>
          </p:cNvPr>
          <p:cNvSpPr/>
          <p:nvPr/>
        </p:nvSpPr>
        <p:spPr>
          <a:xfrm>
            <a:off x="554182" y="2336662"/>
            <a:ext cx="969818" cy="554182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食事？</a:t>
            </a:r>
          </a:p>
        </p:txBody>
      </p:sp>
      <p:sp>
        <p:nvSpPr>
          <p:cNvPr id="7" name="フローチャート: 端子 6">
            <a:extLst>
              <a:ext uri="{FF2B5EF4-FFF2-40B4-BE49-F238E27FC236}">
                <a16:creationId xmlns:a16="http://schemas.microsoft.com/office/drawing/2014/main" id="{EE28191D-C0BB-8059-0FEB-C14869892DFF}"/>
              </a:ext>
            </a:extLst>
          </p:cNvPr>
          <p:cNvSpPr/>
          <p:nvPr/>
        </p:nvSpPr>
        <p:spPr>
          <a:xfrm>
            <a:off x="554182" y="4572138"/>
            <a:ext cx="969818" cy="554182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遺伝？</a:t>
            </a:r>
          </a:p>
        </p:txBody>
      </p:sp>
    </p:spTree>
    <p:extLst>
      <p:ext uri="{BB962C8B-B14F-4D97-AF65-F5344CB8AC3E}">
        <p14:creationId xmlns:p14="http://schemas.microsoft.com/office/powerpoint/2010/main" val="160321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FBA36F-464C-7649-DD0D-C5DB5675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/>
              <a:t>前立腺がん　年齢　男性</a:t>
            </a:r>
            <a:endParaRPr kumimoji="1" lang="ja-JP" altLang="en-US" dirty="0"/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71588A08-BF4B-E950-A49A-7272602147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3254608"/>
              </p:ext>
            </p:extLst>
          </p:nvPr>
        </p:nvGraphicFramePr>
        <p:xfrm>
          <a:off x="628650" y="1924050"/>
          <a:ext cx="7981949" cy="463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949BB5C-6A23-D581-162F-19C0D545F3D0}"/>
              </a:ext>
            </a:extLst>
          </p:cNvPr>
          <p:cNvSpPr txBox="1"/>
          <p:nvPr/>
        </p:nvSpPr>
        <p:spPr>
          <a:xfrm>
            <a:off x="274707" y="3838575"/>
            <a:ext cx="353943" cy="16440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/>
              <a:t>人口　対１０万人当たり</a:t>
            </a:r>
          </a:p>
        </p:txBody>
      </p:sp>
      <p:sp>
        <p:nvSpPr>
          <p:cNvPr id="3" name="吹き出し: 円形 2">
            <a:extLst>
              <a:ext uri="{FF2B5EF4-FFF2-40B4-BE49-F238E27FC236}">
                <a16:creationId xmlns:a16="http://schemas.microsoft.com/office/drawing/2014/main" id="{70F35C6E-FFD0-CF3F-81ED-DF367DD65D2C}"/>
              </a:ext>
            </a:extLst>
          </p:cNvPr>
          <p:cNvSpPr/>
          <p:nvPr/>
        </p:nvSpPr>
        <p:spPr>
          <a:xfrm>
            <a:off x="3223492" y="2996911"/>
            <a:ext cx="2964871" cy="1108364"/>
          </a:xfrm>
          <a:prstGeom prst="wedgeEllipseCallout">
            <a:avLst>
              <a:gd name="adj1" fmla="val 37275"/>
              <a:gd name="adj2" fmla="val 5812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年齢とともに増えていきます</a:t>
            </a:r>
          </a:p>
        </p:txBody>
      </p:sp>
    </p:spTree>
    <p:extLst>
      <p:ext uri="{BB962C8B-B14F-4D97-AF65-F5344CB8AC3E}">
        <p14:creationId xmlns:p14="http://schemas.microsoft.com/office/powerpoint/2010/main" val="576152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653</TotalTime>
  <Words>478</Words>
  <Application>Microsoft Office PowerPoint</Application>
  <PresentationFormat>画面に合わせる (4:3)</PresentationFormat>
  <Paragraphs>49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メイリオ</vt:lpstr>
      <vt:lpstr>游ゴシック</vt:lpstr>
      <vt:lpstr>Arial</vt:lpstr>
      <vt:lpstr>Calibri</vt:lpstr>
      <vt:lpstr>Calibri Light</vt:lpstr>
      <vt:lpstr>Office テーマ</vt:lpstr>
      <vt:lpstr>前立腺がん</vt:lpstr>
      <vt:lpstr>前立腺</vt:lpstr>
      <vt:lpstr>男性がん罹患数予測（2024年）</vt:lpstr>
      <vt:lpstr>前立腺がんとは</vt:lpstr>
      <vt:lpstr>前立腺がんの治療</vt:lpstr>
      <vt:lpstr>前立腺がん　10年生存率</vt:lpstr>
      <vt:lpstr>前立腺がんの症状</vt:lpstr>
      <vt:lpstr>前立腺がんの原因</vt:lpstr>
      <vt:lpstr>前立腺がん　年齢　男性</vt:lpstr>
      <vt:lpstr>前立腺がんを早期に発見するため➡PSA検査</vt:lpstr>
      <vt:lpstr>PSAが高い場合に考えられる疾患</vt:lpstr>
      <vt:lpstr>PSA検査の有用性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ｈ ｗ</dc:creator>
  <cp:lastModifiedBy>Doctor</cp:lastModifiedBy>
  <cp:revision>11</cp:revision>
  <dcterms:created xsi:type="dcterms:W3CDTF">2025-03-11T06:22:50Z</dcterms:created>
  <dcterms:modified xsi:type="dcterms:W3CDTF">2025-09-21T01:12:15Z</dcterms:modified>
</cp:coreProperties>
</file>