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6" r:id="rId3"/>
    <p:sldId id="257" r:id="rId4"/>
    <p:sldId id="278" r:id="rId5"/>
    <p:sldId id="287" r:id="rId6"/>
    <p:sldId id="281" r:id="rId7"/>
    <p:sldId id="283" r:id="rId8"/>
    <p:sldId id="284" r:id="rId9"/>
    <p:sldId id="262" r:id="rId10"/>
    <p:sldId id="299" r:id="rId11"/>
  </p:sldIdLst>
  <p:sldSz cx="9144000" cy="6858000" type="screen4x3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819"/>
    <a:srgbClr val="E6A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男性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-9.6618357487922701E-3"/>
                  <c:y val="7.96374551882547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DC-4AE6-B702-620468ADD2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~20代</c:v>
                </c:pt>
                <c:pt idx="1">
                  <c:v>30代</c:v>
                </c:pt>
                <c:pt idx="2">
                  <c:v>40代</c:v>
                </c:pt>
                <c:pt idx="3">
                  <c:v>50代</c:v>
                </c:pt>
                <c:pt idx="4">
                  <c:v>60代</c:v>
                </c:pt>
                <c:pt idx="5">
                  <c:v>70代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0.17499999999999999</c:v>
                </c:pt>
                <c:pt idx="1">
                  <c:v>0.26</c:v>
                </c:pt>
                <c:pt idx="2">
                  <c:v>0.255</c:v>
                </c:pt>
                <c:pt idx="3">
                  <c:v>0.27</c:v>
                </c:pt>
                <c:pt idx="4">
                  <c:v>0.25</c:v>
                </c:pt>
                <c:pt idx="5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62-45E9-818F-895B9E4F063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女性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3.220611916264090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6DC-4AE6-B702-620468ADD252}"/>
                </c:ext>
              </c:extLst>
            </c:dLbl>
            <c:dLbl>
              <c:idx val="2"/>
              <c:layout>
                <c:manualLayout>
                  <c:x val="1.2882447665056361E-2"/>
                  <c:y val="-4.86667715234581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6DC-4AE6-B702-620468ADD252}"/>
                </c:ext>
              </c:extLst>
            </c:dLbl>
            <c:dLbl>
              <c:idx val="3"/>
              <c:layout>
                <c:manualLayout>
                  <c:x val="1.61030595813204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6DC-4AE6-B702-620468ADD252}"/>
                </c:ext>
              </c:extLst>
            </c:dLbl>
            <c:dLbl>
              <c:idx val="4"/>
              <c:layout>
                <c:manualLayout>
                  <c:x val="4.8309178743960171E-3"/>
                  <c:y val="-2.433338576172908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DC-4AE6-B702-620468ADD2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~20代</c:v>
                </c:pt>
                <c:pt idx="1">
                  <c:v>30代</c:v>
                </c:pt>
                <c:pt idx="2">
                  <c:v>40代</c:v>
                </c:pt>
                <c:pt idx="3">
                  <c:v>50代</c:v>
                </c:pt>
                <c:pt idx="4">
                  <c:v>60代</c:v>
                </c:pt>
                <c:pt idx="5">
                  <c:v>70代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0.04</c:v>
                </c:pt>
                <c:pt idx="1">
                  <c:v>6.5000000000000002E-2</c:v>
                </c:pt>
                <c:pt idx="2">
                  <c:v>0.1</c:v>
                </c:pt>
                <c:pt idx="3">
                  <c:v>0.18</c:v>
                </c:pt>
                <c:pt idx="4">
                  <c:v>0.23</c:v>
                </c:pt>
                <c:pt idx="5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62-45E9-818F-895B9E4F06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overlap val="-4"/>
        <c:axId val="1784021632"/>
        <c:axId val="1784020672"/>
      </c:barChart>
      <c:catAx>
        <c:axId val="1784021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784020672"/>
        <c:crosses val="autoZero"/>
        <c:auto val="1"/>
        <c:lblAlgn val="ctr"/>
        <c:lblOffset val="100"/>
        <c:noMultiLvlLbl val="0"/>
      </c:catAx>
      <c:valAx>
        <c:axId val="1784020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784021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1892A-6C84-4935-B75B-A9985AADC77C}" type="datetimeFigureOut">
              <a:rPr kumimoji="1" lang="ja-JP" altLang="en-US" smtClean="0"/>
              <a:t>2025/7/22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35066-84ED-462C-91BF-A526E42541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3002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1892A-6C84-4935-B75B-A9985AADC77C}" type="datetimeFigureOut">
              <a:rPr kumimoji="1" lang="ja-JP" altLang="en-US" smtClean="0"/>
              <a:t>2025/7/22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35066-84ED-462C-91BF-A526E42541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7407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1892A-6C84-4935-B75B-A9985AADC77C}" type="datetimeFigureOut">
              <a:rPr kumimoji="1" lang="ja-JP" altLang="en-US" smtClean="0"/>
              <a:t>2025/7/22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35066-84ED-462C-91BF-A526E42541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5088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1892A-6C84-4935-B75B-A9985AADC77C}" type="datetimeFigureOut">
              <a:rPr kumimoji="1" lang="ja-JP" altLang="en-US" smtClean="0"/>
              <a:t>2025/7/22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35066-84ED-462C-91BF-A526E42541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1708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1892A-6C84-4935-B75B-A9985AADC77C}" type="datetimeFigureOut">
              <a:rPr kumimoji="1" lang="ja-JP" altLang="en-US" smtClean="0"/>
              <a:t>2025/7/22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35066-84ED-462C-91BF-A526E42541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1980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1892A-6C84-4935-B75B-A9985AADC77C}" type="datetimeFigureOut">
              <a:rPr kumimoji="1" lang="ja-JP" altLang="en-US" smtClean="0"/>
              <a:t>2025/7/22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35066-84ED-462C-91BF-A526E42541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7511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1892A-6C84-4935-B75B-A9985AADC77C}" type="datetimeFigureOut">
              <a:rPr kumimoji="1" lang="ja-JP" altLang="en-US" smtClean="0"/>
              <a:t>2025/7/22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35066-84ED-462C-91BF-A526E42541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0458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1892A-6C84-4935-B75B-A9985AADC77C}" type="datetimeFigureOut">
              <a:rPr kumimoji="1" lang="ja-JP" altLang="en-US" smtClean="0"/>
              <a:t>2025/7/22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35066-84ED-462C-91BF-A526E42541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6344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1892A-6C84-4935-B75B-A9985AADC77C}" type="datetimeFigureOut">
              <a:rPr kumimoji="1" lang="ja-JP" altLang="en-US" smtClean="0"/>
              <a:t>2025/7/22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35066-84ED-462C-91BF-A526E42541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6304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1892A-6C84-4935-B75B-A9985AADC77C}" type="datetimeFigureOut">
              <a:rPr kumimoji="1" lang="ja-JP" altLang="en-US" smtClean="0"/>
              <a:t>2025/7/22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35066-84ED-462C-91BF-A526E42541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3504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1892A-6C84-4935-B75B-A9985AADC77C}" type="datetimeFigureOut">
              <a:rPr kumimoji="1" lang="ja-JP" altLang="en-US" smtClean="0"/>
              <a:t>2025/7/22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35066-84ED-462C-91BF-A526E42541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3880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1892A-6C84-4935-B75B-A9985AADC77C}" type="datetimeFigureOut">
              <a:rPr kumimoji="1" lang="ja-JP" altLang="en-US" smtClean="0"/>
              <a:t>2025/7/22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35066-84ED-462C-91BF-A526E42541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4134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2.png"/><Relationship Id="rId4" Type="http://schemas.microsoft.com/office/2007/relationships/hdphoto" Target="../media/hdphoto2.wdp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9B5367-9B0C-4D17-80B4-8C8E4975B2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sz="44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脂肪肝</a:t>
            </a:r>
            <a:endParaRPr kumimoji="1" lang="ja-JP" altLang="en-US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92049621-DC99-29C7-6990-0D646D59FF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31045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15F253-E681-8256-CE22-D987937A4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運動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EAA277C-C75D-3672-91F4-5AF9CB20D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650" y="4986628"/>
            <a:ext cx="1443172" cy="1692835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81ECA37-56E2-2157-AAC7-F4EEADDE49E3}"/>
              </a:ext>
            </a:extLst>
          </p:cNvPr>
          <p:cNvSpPr txBox="1"/>
          <p:nvPr/>
        </p:nvSpPr>
        <p:spPr>
          <a:xfrm>
            <a:off x="1289584" y="3876018"/>
            <a:ext cx="71372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②筋肉をつける</a:t>
            </a:r>
            <a:endParaRPr lang="en-US" altLang="ja-JP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糖を蓄える場所は肝臓と筋肉です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➡筋肉が増えれば、肝臓に蓄えられる糖が減り、肝臓の脂肪が減ります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1C693A64-3C04-F551-9174-5A80113CEDB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5365" t="30095" r="13650" b="26730"/>
          <a:stretch/>
        </p:blipFill>
        <p:spPr>
          <a:xfrm rot="720565">
            <a:off x="2625053" y="6029151"/>
            <a:ext cx="879566" cy="34427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5E40946-ADE9-6E08-7B3D-4F9820FF7982}"/>
              </a:ext>
            </a:extLst>
          </p:cNvPr>
          <p:cNvSpPr txBox="1"/>
          <p:nvPr/>
        </p:nvSpPr>
        <p:spPr>
          <a:xfrm>
            <a:off x="1289584" y="1690956"/>
            <a:ext cx="71372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①有酸素運動＝エネルギー消費の増加</a:t>
            </a:r>
          </a:p>
          <a:p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全身の脂肪燃焼が促進され、肝臓への脂肪蓄積が減少します。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有酸素運動を週に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150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分行いましょう！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C88540E6-BE1A-8D94-417B-23FD105BC8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55" b="97581" l="7399" r="95943">
                        <a14:foregroundMark x1="49403" y1="24597" x2="58473" y2="28226"/>
                        <a14:foregroundMark x1="22434" y1="90121" x2="7399" y2="90121"/>
                        <a14:foregroundMark x1="57757" y1="88508" x2="96181" y2="83065"/>
                        <a14:foregroundMark x1="96181" y1="83065" x2="96181" y2="83065"/>
                        <a14:foregroundMark x1="77566" y1="89113" x2="69690" y2="97782"/>
                        <a14:foregroundMark x1="81862" y1="21573" x2="81862" y2="21573"/>
                        <a14:foregroundMark x1="74463" y1="11492" x2="74463" y2="11492"/>
                        <a14:foregroundMark x1="75179" y1="13508" x2="75179" y2="13508"/>
                        <a14:foregroundMark x1="63246" y1="6855" x2="63246" y2="68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6" t="1369" r="1225"/>
          <a:stretch>
            <a:fillRect/>
          </a:stretch>
        </p:blipFill>
        <p:spPr>
          <a:xfrm>
            <a:off x="1992458" y="2636440"/>
            <a:ext cx="976109" cy="1164017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D55C3D1-AA8F-FB4F-C5EA-A067498474BF}"/>
              </a:ext>
            </a:extLst>
          </p:cNvPr>
          <p:cNvSpPr txBox="1"/>
          <p:nvPr/>
        </p:nvSpPr>
        <p:spPr>
          <a:xfrm>
            <a:off x="2968567" y="3033782"/>
            <a:ext cx="50520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（例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︓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ウォーキング、ジョギング、⽔泳など）</a:t>
            </a:r>
          </a:p>
        </p:txBody>
      </p:sp>
      <p:sp>
        <p:nvSpPr>
          <p:cNvPr id="19" name="矢印: 右 18">
            <a:extLst>
              <a:ext uri="{FF2B5EF4-FFF2-40B4-BE49-F238E27FC236}">
                <a16:creationId xmlns:a16="http://schemas.microsoft.com/office/drawing/2014/main" id="{6D90EC7B-3E98-D460-E135-615E84C08724}"/>
              </a:ext>
            </a:extLst>
          </p:cNvPr>
          <p:cNvSpPr/>
          <p:nvPr/>
        </p:nvSpPr>
        <p:spPr>
          <a:xfrm>
            <a:off x="2622822" y="5610976"/>
            <a:ext cx="931950" cy="44413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0" name="矢印: 右 19">
            <a:extLst>
              <a:ext uri="{FF2B5EF4-FFF2-40B4-BE49-F238E27FC236}">
                <a16:creationId xmlns:a16="http://schemas.microsoft.com/office/drawing/2014/main" id="{961BB619-B3F8-E1C4-9740-5B2378326E80}"/>
              </a:ext>
            </a:extLst>
          </p:cNvPr>
          <p:cNvSpPr/>
          <p:nvPr/>
        </p:nvSpPr>
        <p:spPr>
          <a:xfrm>
            <a:off x="3971108" y="5691590"/>
            <a:ext cx="1863634" cy="29198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7A40902-FC0D-E597-A184-96896243D6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2935" y="5018081"/>
            <a:ext cx="1927179" cy="1927179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D824B02D-39F7-F946-B76D-3FFC7DECC9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44676" y="4800039"/>
            <a:ext cx="1692835" cy="169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800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5">
            <a:extLst>
              <a:ext uri="{FF2B5EF4-FFF2-40B4-BE49-F238E27FC236}">
                <a16:creationId xmlns:a16="http://schemas.microsoft.com/office/drawing/2014/main" id="{E8C89931-A9F4-AE77-D5A3-F7878EAF3C1C}"/>
              </a:ext>
            </a:extLst>
          </p:cNvPr>
          <p:cNvSpPr/>
          <p:nvPr/>
        </p:nvSpPr>
        <p:spPr>
          <a:xfrm>
            <a:off x="4755266" y="5138078"/>
            <a:ext cx="1764000" cy="133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F524C050-0DFC-6345-A86D-C44BA621D49A}"/>
              </a:ext>
            </a:extLst>
          </p:cNvPr>
          <p:cNvSpPr txBox="1"/>
          <p:nvPr/>
        </p:nvSpPr>
        <p:spPr>
          <a:xfrm>
            <a:off x="2495779" y="3343503"/>
            <a:ext cx="1944000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/>
              </a:rPr>
              <a:t>貯蔵</a:t>
            </a:r>
            <a:endParaRPr sz="24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/>
            </a:endParaRPr>
          </a:p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/>
              </a:rPr>
              <a:t>栄養を蓄える</a:t>
            </a:r>
            <a:endParaRPr sz="18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/>
            </a:endParaRPr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60A9FC91-5C79-AED7-9437-27A05ACCEA57}"/>
              </a:ext>
            </a:extLst>
          </p:cNvPr>
          <p:cNvSpPr txBox="1"/>
          <p:nvPr/>
        </p:nvSpPr>
        <p:spPr>
          <a:xfrm>
            <a:off x="4701959" y="3343503"/>
            <a:ext cx="1944000" cy="13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1310">
              <a:lnSpc>
                <a:spcPct val="100000"/>
              </a:lnSpc>
            </a:pPr>
            <a:r>
              <a:rPr sz="2400" b="1" spc="-25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/>
              </a:rPr>
              <a:t>解毒・分解</a:t>
            </a:r>
            <a:endParaRPr sz="24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/>
            </a:endParaRPr>
          </a:p>
          <a:p>
            <a:pPr marL="12700" marR="5080">
              <a:lnSpc>
                <a:spcPct val="100400"/>
              </a:lnSpc>
              <a:spcBef>
                <a:spcPts val="1165"/>
              </a:spcBef>
            </a:pPr>
            <a:r>
              <a:rPr sz="1800" spc="5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/>
              </a:rPr>
              <a:t>アルコール</a:t>
            </a:r>
            <a:r>
              <a:rPr sz="1800" spc="-25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/>
              </a:rPr>
              <a:t>や</a:t>
            </a:r>
            <a:r>
              <a:rPr sz="1800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/>
              </a:rPr>
              <a:t>病原体</a:t>
            </a:r>
            <a:r>
              <a:rPr sz="1800" spc="-5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/>
              </a:rPr>
              <a:t>な</a:t>
            </a:r>
            <a:r>
              <a:rPr sz="1800" spc="-10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/>
              </a:rPr>
              <a:t>ど</a:t>
            </a:r>
            <a:r>
              <a:rPr sz="1800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/>
              </a:rPr>
              <a:t>有害</a:t>
            </a:r>
            <a:r>
              <a:rPr sz="1800" spc="-5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/>
              </a:rPr>
              <a:t>な</a:t>
            </a:r>
            <a:r>
              <a:rPr sz="1800" spc="-20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/>
              </a:rPr>
              <a:t>物質</a:t>
            </a:r>
            <a:r>
              <a:rPr sz="1800" spc="-10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/>
              </a:rPr>
              <a:t>を</a:t>
            </a:r>
            <a:r>
              <a:rPr lang="ja-JP" altLang="en-US" sz="1800" spc="-1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/>
              </a:rPr>
              <a:t>解毒</a:t>
            </a:r>
            <a:r>
              <a:rPr lang="ja-JP" altLang="en-US" sz="1800" spc="-2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/>
              </a:rPr>
              <a:t>す</a:t>
            </a:r>
            <a:r>
              <a:rPr sz="1800" spc="-15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/>
              </a:rPr>
              <a:t>る</a:t>
            </a:r>
            <a:endParaRPr sz="18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/>
            </a:endParaRPr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0ED164DD-A6F0-D886-4C60-D8C9792BCDF2}"/>
              </a:ext>
            </a:extLst>
          </p:cNvPr>
          <p:cNvSpPr txBox="1"/>
          <p:nvPr/>
        </p:nvSpPr>
        <p:spPr>
          <a:xfrm>
            <a:off x="7026841" y="3343503"/>
            <a:ext cx="1944000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eaLnBrk="0" hangingPunct="0">
              <a:lnSpc>
                <a:spcPct val="100000"/>
              </a:lnSpc>
            </a:pPr>
            <a:r>
              <a:rPr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/>
              </a:rPr>
              <a:t>胆汁</a:t>
            </a:r>
            <a:r>
              <a:rPr sz="2400" b="1" spc="-5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/>
              </a:rPr>
              <a:t>の</a:t>
            </a:r>
            <a:r>
              <a:rPr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/>
              </a:rPr>
              <a:t>⽣成</a:t>
            </a:r>
            <a:endParaRPr sz="24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/>
            </a:endParaRPr>
          </a:p>
          <a:p>
            <a:pPr marL="12700" marR="5080" algn="ctr">
              <a:lnSpc>
                <a:spcPct val="100400"/>
              </a:lnSpc>
              <a:spcBef>
                <a:spcPts val="1165"/>
              </a:spcBef>
            </a:pPr>
            <a:r>
              <a:rPr sz="1800" spc="-20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/>
              </a:rPr>
              <a:t>消化吸収</a:t>
            </a:r>
            <a:r>
              <a:rPr sz="1800" spc="-10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/>
              </a:rPr>
              <a:t>を</a:t>
            </a:r>
            <a:r>
              <a:rPr sz="1800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/>
              </a:rPr>
              <a:t>助</a:t>
            </a:r>
            <a:r>
              <a:rPr sz="1800" spc="5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/>
              </a:rPr>
              <a:t>け</a:t>
            </a:r>
            <a:r>
              <a:rPr sz="1800" spc="-15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/>
              </a:rPr>
              <a:t>る</a:t>
            </a:r>
            <a:r>
              <a:rPr sz="1800" spc="-15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/>
              </a:rPr>
              <a:t> </a:t>
            </a:r>
            <a:r>
              <a:rPr sz="1800" spc="-20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/>
              </a:rPr>
              <a:t>胆汁</a:t>
            </a:r>
            <a:r>
              <a:rPr sz="1800" spc="-10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/>
              </a:rPr>
              <a:t>を</a:t>
            </a:r>
            <a:r>
              <a:rPr lang="ja-JP" altLang="en-US" sz="1800" spc="-2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/>
              </a:rPr>
              <a:t>生</a:t>
            </a:r>
            <a:r>
              <a:rPr sz="1800" spc="-20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/>
              </a:rPr>
              <a:t>成</a:t>
            </a:r>
            <a:r>
              <a:rPr sz="1800" spc="-25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/>
              </a:rPr>
              <a:t>す</a:t>
            </a:r>
            <a:r>
              <a:rPr sz="1800" spc="-15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/>
              </a:rPr>
              <a:t>る</a:t>
            </a:r>
            <a:endParaRPr sz="18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/>
            </a:endParaRPr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8E2C7993-01C8-4B75-6E23-680851484778}"/>
              </a:ext>
            </a:extLst>
          </p:cNvPr>
          <p:cNvSpPr/>
          <p:nvPr/>
        </p:nvSpPr>
        <p:spPr>
          <a:xfrm>
            <a:off x="350311" y="5138078"/>
            <a:ext cx="1764000" cy="133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" name="object 11">
            <a:extLst>
              <a:ext uri="{FF2B5EF4-FFF2-40B4-BE49-F238E27FC236}">
                <a16:creationId xmlns:a16="http://schemas.microsoft.com/office/drawing/2014/main" id="{BECFA868-CD95-CCA2-28A0-08BEF57F39AE}"/>
              </a:ext>
            </a:extLst>
          </p:cNvPr>
          <p:cNvSpPr/>
          <p:nvPr/>
        </p:nvSpPr>
        <p:spPr>
          <a:xfrm>
            <a:off x="2591979" y="5138078"/>
            <a:ext cx="1764000" cy="1332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BEC89832-724C-57F4-F726-45FFFA5CC045}"/>
              </a:ext>
            </a:extLst>
          </p:cNvPr>
          <p:cNvSpPr/>
          <p:nvPr/>
        </p:nvSpPr>
        <p:spPr>
          <a:xfrm>
            <a:off x="7075316" y="5138078"/>
            <a:ext cx="1764000" cy="1332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5" name="object 13">
            <a:extLst>
              <a:ext uri="{FF2B5EF4-FFF2-40B4-BE49-F238E27FC236}">
                <a16:creationId xmlns:a16="http://schemas.microsoft.com/office/drawing/2014/main" id="{58661CC6-2B56-DC0C-0D2A-8BAA98CA582B}"/>
              </a:ext>
            </a:extLst>
          </p:cNvPr>
          <p:cNvSpPr txBox="1"/>
          <p:nvPr/>
        </p:nvSpPr>
        <p:spPr>
          <a:xfrm>
            <a:off x="6885993" y="6119871"/>
            <a:ext cx="634338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/>
              </a:rPr>
              <a:t>胆</a:t>
            </a:r>
            <a:r>
              <a:rPr sz="1600" spc="5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/>
              </a:rPr>
              <a:t>の</a:t>
            </a:r>
            <a:r>
              <a:rPr sz="16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/>
              </a:rPr>
              <a:t>う</a:t>
            </a:r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46DCD2D7-AB6D-31FB-7F68-3F5961CCB7CC}"/>
              </a:ext>
            </a:extLst>
          </p:cNvPr>
          <p:cNvSpPr txBox="1"/>
          <p:nvPr/>
        </p:nvSpPr>
        <p:spPr>
          <a:xfrm>
            <a:off x="8048776" y="6242981"/>
            <a:ext cx="43180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/>
              </a:rPr>
              <a:t>胆汁</a:t>
            </a:r>
          </a:p>
        </p:txBody>
      </p:sp>
      <p:sp>
        <p:nvSpPr>
          <p:cNvPr id="24" name="タイトル 1">
            <a:extLst>
              <a:ext uri="{FF2B5EF4-FFF2-40B4-BE49-F238E27FC236}">
                <a16:creationId xmlns:a16="http://schemas.microsoft.com/office/drawing/2014/main" id="{58BBEDA6-12BC-6067-B213-ECCF7A067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肝臓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732892B-0334-8D6C-404B-BADD508C52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218" y="415453"/>
            <a:ext cx="1764427" cy="2242916"/>
          </a:xfrm>
          <a:prstGeom prst="rect">
            <a:avLst/>
          </a:prstGeom>
        </p:spPr>
      </p:pic>
      <p:sp>
        <p:nvSpPr>
          <p:cNvPr id="6" name="object 4">
            <a:extLst>
              <a:ext uri="{FF2B5EF4-FFF2-40B4-BE49-F238E27FC236}">
                <a16:creationId xmlns:a16="http://schemas.microsoft.com/office/drawing/2014/main" id="{1B469972-E965-7F82-80AB-2927C4275482}"/>
              </a:ext>
            </a:extLst>
          </p:cNvPr>
          <p:cNvSpPr/>
          <p:nvPr/>
        </p:nvSpPr>
        <p:spPr>
          <a:xfrm>
            <a:off x="1046083" y="1536911"/>
            <a:ext cx="7924758" cy="871133"/>
          </a:xfrm>
          <a:custGeom>
            <a:avLst/>
            <a:gdLst>
              <a:gd name="connsiteX0" fmla="*/ 565323 w 8631717"/>
              <a:gd name="connsiteY0" fmla="*/ 264001 h 1584001"/>
              <a:gd name="connsiteX1" fmla="*/ 568778 w 8631717"/>
              <a:gd name="connsiteY1" fmla="*/ 221178 h 1584001"/>
              <a:gd name="connsiteX2" fmla="*/ 578782 w 8631717"/>
              <a:gd name="connsiteY2" fmla="*/ 180556 h 1584001"/>
              <a:gd name="connsiteX3" fmla="*/ 594790 w 8631717"/>
              <a:gd name="connsiteY3" fmla="*/ 142677 h 1584001"/>
              <a:gd name="connsiteX4" fmla="*/ 616260 w 8631717"/>
              <a:gd name="connsiteY4" fmla="*/ 108085 h 1584001"/>
              <a:gd name="connsiteX5" fmla="*/ 642647 w 8631717"/>
              <a:gd name="connsiteY5" fmla="*/ 77324 h 1584001"/>
              <a:gd name="connsiteX6" fmla="*/ 673409 w 8631717"/>
              <a:gd name="connsiteY6" fmla="*/ 50937 h 1584001"/>
              <a:gd name="connsiteX7" fmla="*/ 708001 w 8631717"/>
              <a:gd name="connsiteY7" fmla="*/ 29467 h 1584001"/>
              <a:gd name="connsiteX8" fmla="*/ 745879 w 8631717"/>
              <a:gd name="connsiteY8" fmla="*/ 13459 h 1584001"/>
              <a:gd name="connsiteX9" fmla="*/ 786502 w 8631717"/>
              <a:gd name="connsiteY9" fmla="*/ 3455 h 1584001"/>
              <a:gd name="connsiteX10" fmla="*/ 829324 w 8631717"/>
              <a:gd name="connsiteY10" fmla="*/ 0 h 1584001"/>
              <a:gd name="connsiteX11" fmla="*/ 1909724 w 8631717"/>
              <a:gd name="connsiteY11" fmla="*/ 0 h 1584001"/>
              <a:gd name="connsiteX12" fmla="*/ 3926325 w 8631717"/>
              <a:gd name="connsiteY12" fmla="*/ 0 h 1584001"/>
              <a:gd name="connsiteX13" fmla="*/ 8367717 w 8631717"/>
              <a:gd name="connsiteY13" fmla="*/ 0 h 1584001"/>
              <a:gd name="connsiteX14" fmla="*/ 8389369 w 8631717"/>
              <a:gd name="connsiteY14" fmla="*/ 875 h 1584001"/>
              <a:gd name="connsiteX15" fmla="*/ 8431159 w 8631717"/>
              <a:gd name="connsiteY15" fmla="*/ 7672 h 1584001"/>
              <a:gd name="connsiteX16" fmla="*/ 8470477 w 8631717"/>
              <a:gd name="connsiteY16" fmla="*/ 20746 h 1584001"/>
              <a:gd name="connsiteX17" fmla="*/ 8506780 w 8631717"/>
              <a:gd name="connsiteY17" fmla="*/ 39553 h 1584001"/>
              <a:gd name="connsiteX18" fmla="*/ 8539524 w 8631717"/>
              <a:gd name="connsiteY18" fmla="*/ 63550 h 1584001"/>
              <a:gd name="connsiteX19" fmla="*/ 8568167 w 8631717"/>
              <a:gd name="connsiteY19" fmla="*/ 92192 h 1584001"/>
              <a:gd name="connsiteX20" fmla="*/ 8592163 w 8631717"/>
              <a:gd name="connsiteY20" fmla="*/ 124936 h 1584001"/>
              <a:gd name="connsiteX21" fmla="*/ 8610971 w 8631717"/>
              <a:gd name="connsiteY21" fmla="*/ 161240 h 1584001"/>
              <a:gd name="connsiteX22" fmla="*/ 8624045 w 8631717"/>
              <a:gd name="connsiteY22" fmla="*/ 200558 h 1584001"/>
              <a:gd name="connsiteX23" fmla="*/ 8630842 w 8631717"/>
              <a:gd name="connsiteY23" fmla="*/ 242349 h 1584001"/>
              <a:gd name="connsiteX24" fmla="*/ 8631717 w 8631717"/>
              <a:gd name="connsiteY24" fmla="*/ 264001 h 1584001"/>
              <a:gd name="connsiteX25" fmla="*/ 8631717 w 8631717"/>
              <a:gd name="connsiteY25" fmla="*/ 924001 h 1584001"/>
              <a:gd name="connsiteX26" fmla="*/ 8631717 w 8631717"/>
              <a:gd name="connsiteY26" fmla="*/ 1320000 h 1584001"/>
              <a:gd name="connsiteX27" fmla="*/ 8630842 w 8631717"/>
              <a:gd name="connsiteY27" fmla="*/ 1341652 h 1584001"/>
              <a:gd name="connsiteX28" fmla="*/ 8628262 w 8631717"/>
              <a:gd name="connsiteY28" fmla="*/ 1362822 h 1584001"/>
              <a:gd name="connsiteX29" fmla="*/ 8618258 w 8631717"/>
              <a:gd name="connsiteY29" fmla="*/ 1403443 h 1584001"/>
              <a:gd name="connsiteX30" fmla="*/ 8602250 w 8631717"/>
              <a:gd name="connsiteY30" fmla="*/ 1441322 h 1584001"/>
              <a:gd name="connsiteX31" fmla="*/ 8580780 w 8631717"/>
              <a:gd name="connsiteY31" fmla="*/ 1475914 h 1584001"/>
              <a:gd name="connsiteX32" fmla="*/ 8554392 w 8631717"/>
              <a:gd name="connsiteY32" fmla="*/ 1506675 h 1584001"/>
              <a:gd name="connsiteX33" fmla="*/ 8523631 w 8631717"/>
              <a:gd name="connsiteY33" fmla="*/ 1533063 h 1584001"/>
              <a:gd name="connsiteX34" fmla="*/ 8489039 w 8631717"/>
              <a:gd name="connsiteY34" fmla="*/ 1554533 h 1584001"/>
              <a:gd name="connsiteX35" fmla="*/ 8451160 w 8631717"/>
              <a:gd name="connsiteY35" fmla="*/ 1570541 h 1584001"/>
              <a:gd name="connsiteX36" fmla="*/ 8410539 w 8631717"/>
              <a:gd name="connsiteY36" fmla="*/ 1580545 h 1584001"/>
              <a:gd name="connsiteX37" fmla="*/ 8367717 w 8631717"/>
              <a:gd name="connsiteY37" fmla="*/ 1584000 h 1584001"/>
              <a:gd name="connsiteX38" fmla="*/ 3926325 w 8631717"/>
              <a:gd name="connsiteY38" fmla="*/ 1584000 h 1584001"/>
              <a:gd name="connsiteX39" fmla="*/ 1909724 w 8631717"/>
              <a:gd name="connsiteY39" fmla="*/ 1584000 h 1584001"/>
              <a:gd name="connsiteX40" fmla="*/ 829324 w 8631717"/>
              <a:gd name="connsiteY40" fmla="*/ 1584000 h 1584001"/>
              <a:gd name="connsiteX41" fmla="*/ 807672 w 8631717"/>
              <a:gd name="connsiteY41" fmla="*/ 1583125 h 1584001"/>
              <a:gd name="connsiteX42" fmla="*/ 765882 w 8631717"/>
              <a:gd name="connsiteY42" fmla="*/ 1576328 h 1584001"/>
              <a:gd name="connsiteX43" fmla="*/ 726563 w 8631717"/>
              <a:gd name="connsiteY43" fmla="*/ 1563254 h 1584001"/>
              <a:gd name="connsiteX44" fmla="*/ 690260 w 8631717"/>
              <a:gd name="connsiteY44" fmla="*/ 1544446 h 1584001"/>
              <a:gd name="connsiteX45" fmla="*/ 657515 w 8631717"/>
              <a:gd name="connsiteY45" fmla="*/ 1520450 h 1584001"/>
              <a:gd name="connsiteX46" fmla="*/ 628873 w 8631717"/>
              <a:gd name="connsiteY46" fmla="*/ 1491807 h 1584001"/>
              <a:gd name="connsiteX47" fmla="*/ 604876 w 8631717"/>
              <a:gd name="connsiteY47" fmla="*/ 1459063 h 1584001"/>
              <a:gd name="connsiteX48" fmla="*/ 586069 w 8631717"/>
              <a:gd name="connsiteY48" fmla="*/ 1422760 h 1584001"/>
              <a:gd name="connsiteX49" fmla="*/ 572995 w 8631717"/>
              <a:gd name="connsiteY49" fmla="*/ 1383442 h 1584001"/>
              <a:gd name="connsiteX50" fmla="*/ 566198 w 8631717"/>
              <a:gd name="connsiteY50" fmla="*/ 1341652 h 1584001"/>
              <a:gd name="connsiteX51" fmla="*/ 565323 w 8631717"/>
              <a:gd name="connsiteY51" fmla="*/ 1320000 h 1584001"/>
              <a:gd name="connsiteX52" fmla="*/ 0 w 8631717"/>
              <a:gd name="connsiteY52" fmla="*/ 662213 h 1584001"/>
              <a:gd name="connsiteX53" fmla="*/ 565323 w 8631717"/>
              <a:gd name="connsiteY53" fmla="*/ 924001 h 1584001"/>
              <a:gd name="connsiteX54" fmla="*/ 565323 w 8631717"/>
              <a:gd name="connsiteY54" fmla="*/ 264001 h 1584001"/>
              <a:gd name="connsiteX0" fmla="*/ 565323 w 8631717"/>
              <a:gd name="connsiteY0" fmla="*/ 264001 h 1584001"/>
              <a:gd name="connsiteX1" fmla="*/ 568778 w 8631717"/>
              <a:gd name="connsiteY1" fmla="*/ 221178 h 1584001"/>
              <a:gd name="connsiteX2" fmla="*/ 578782 w 8631717"/>
              <a:gd name="connsiteY2" fmla="*/ 180556 h 1584001"/>
              <a:gd name="connsiteX3" fmla="*/ 594790 w 8631717"/>
              <a:gd name="connsiteY3" fmla="*/ 142677 h 1584001"/>
              <a:gd name="connsiteX4" fmla="*/ 616260 w 8631717"/>
              <a:gd name="connsiteY4" fmla="*/ 108085 h 1584001"/>
              <a:gd name="connsiteX5" fmla="*/ 642647 w 8631717"/>
              <a:gd name="connsiteY5" fmla="*/ 77324 h 1584001"/>
              <a:gd name="connsiteX6" fmla="*/ 673409 w 8631717"/>
              <a:gd name="connsiteY6" fmla="*/ 50937 h 1584001"/>
              <a:gd name="connsiteX7" fmla="*/ 708001 w 8631717"/>
              <a:gd name="connsiteY7" fmla="*/ 29467 h 1584001"/>
              <a:gd name="connsiteX8" fmla="*/ 745879 w 8631717"/>
              <a:gd name="connsiteY8" fmla="*/ 13459 h 1584001"/>
              <a:gd name="connsiteX9" fmla="*/ 786502 w 8631717"/>
              <a:gd name="connsiteY9" fmla="*/ 3455 h 1584001"/>
              <a:gd name="connsiteX10" fmla="*/ 829324 w 8631717"/>
              <a:gd name="connsiteY10" fmla="*/ 0 h 1584001"/>
              <a:gd name="connsiteX11" fmla="*/ 1909724 w 8631717"/>
              <a:gd name="connsiteY11" fmla="*/ 0 h 1584001"/>
              <a:gd name="connsiteX12" fmla="*/ 3926325 w 8631717"/>
              <a:gd name="connsiteY12" fmla="*/ 0 h 1584001"/>
              <a:gd name="connsiteX13" fmla="*/ 8367717 w 8631717"/>
              <a:gd name="connsiteY13" fmla="*/ 0 h 1584001"/>
              <a:gd name="connsiteX14" fmla="*/ 8389369 w 8631717"/>
              <a:gd name="connsiteY14" fmla="*/ 875 h 1584001"/>
              <a:gd name="connsiteX15" fmla="*/ 8431159 w 8631717"/>
              <a:gd name="connsiteY15" fmla="*/ 7672 h 1584001"/>
              <a:gd name="connsiteX16" fmla="*/ 8470477 w 8631717"/>
              <a:gd name="connsiteY16" fmla="*/ 20746 h 1584001"/>
              <a:gd name="connsiteX17" fmla="*/ 8506780 w 8631717"/>
              <a:gd name="connsiteY17" fmla="*/ 39553 h 1584001"/>
              <a:gd name="connsiteX18" fmla="*/ 8539524 w 8631717"/>
              <a:gd name="connsiteY18" fmla="*/ 63550 h 1584001"/>
              <a:gd name="connsiteX19" fmla="*/ 8568167 w 8631717"/>
              <a:gd name="connsiteY19" fmla="*/ 92192 h 1584001"/>
              <a:gd name="connsiteX20" fmla="*/ 8592163 w 8631717"/>
              <a:gd name="connsiteY20" fmla="*/ 124936 h 1584001"/>
              <a:gd name="connsiteX21" fmla="*/ 8610971 w 8631717"/>
              <a:gd name="connsiteY21" fmla="*/ 161240 h 1584001"/>
              <a:gd name="connsiteX22" fmla="*/ 8624045 w 8631717"/>
              <a:gd name="connsiteY22" fmla="*/ 200558 h 1584001"/>
              <a:gd name="connsiteX23" fmla="*/ 8630842 w 8631717"/>
              <a:gd name="connsiteY23" fmla="*/ 242349 h 1584001"/>
              <a:gd name="connsiteX24" fmla="*/ 8631717 w 8631717"/>
              <a:gd name="connsiteY24" fmla="*/ 264001 h 1584001"/>
              <a:gd name="connsiteX25" fmla="*/ 8631717 w 8631717"/>
              <a:gd name="connsiteY25" fmla="*/ 924001 h 1584001"/>
              <a:gd name="connsiteX26" fmla="*/ 8631717 w 8631717"/>
              <a:gd name="connsiteY26" fmla="*/ 1320000 h 1584001"/>
              <a:gd name="connsiteX27" fmla="*/ 8630842 w 8631717"/>
              <a:gd name="connsiteY27" fmla="*/ 1341652 h 1584001"/>
              <a:gd name="connsiteX28" fmla="*/ 8628262 w 8631717"/>
              <a:gd name="connsiteY28" fmla="*/ 1362822 h 1584001"/>
              <a:gd name="connsiteX29" fmla="*/ 8618258 w 8631717"/>
              <a:gd name="connsiteY29" fmla="*/ 1403443 h 1584001"/>
              <a:gd name="connsiteX30" fmla="*/ 8602250 w 8631717"/>
              <a:gd name="connsiteY30" fmla="*/ 1441322 h 1584001"/>
              <a:gd name="connsiteX31" fmla="*/ 8580780 w 8631717"/>
              <a:gd name="connsiteY31" fmla="*/ 1475914 h 1584001"/>
              <a:gd name="connsiteX32" fmla="*/ 8554392 w 8631717"/>
              <a:gd name="connsiteY32" fmla="*/ 1506675 h 1584001"/>
              <a:gd name="connsiteX33" fmla="*/ 8523631 w 8631717"/>
              <a:gd name="connsiteY33" fmla="*/ 1533063 h 1584001"/>
              <a:gd name="connsiteX34" fmla="*/ 8489039 w 8631717"/>
              <a:gd name="connsiteY34" fmla="*/ 1554533 h 1584001"/>
              <a:gd name="connsiteX35" fmla="*/ 8451160 w 8631717"/>
              <a:gd name="connsiteY35" fmla="*/ 1570541 h 1584001"/>
              <a:gd name="connsiteX36" fmla="*/ 8410539 w 8631717"/>
              <a:gd name="connsiteY36" fmla="*/ 1580545 h 1584001"/>
              <a:gd name="connsiteX37" fmla="*/ 8367717 w 8631717"/>
              <a:gd name="connsiteY37" fmla="*/ 1584000 h 1584001"/>
              <a:gd name="connsiteX38" fmla="*/ 3926325 w 8631717"/>
              <a:gd name="connsiteY38" fmla="*/ 1584000 h 1584001"/>
              <a:gd name="connsiteX39" fmla="*/ 1909724 w 8631717"/>
              <a:gd name="connsiteY39" fmla="*/ 1584000 h 1584001"/>
              <a:gd name="connsiteX40" fmla="*/ 829324 w 8631717"/>
              <a:gd name="connsiteY40" fmla="*/ 1584000 h 1584001"/>
              <a:gd name="connsiteX41" fmla="*/ 807672 w 8631717"/>
              <a:gd name="connsiteY41" fmla="*/ 1583125 h 1584001"/>
              <a:gd name="connsiteX42" fmla="*/ 765882 w 8631717"/>
              <a:gd name="connsiteY42" fmla="*/ 1576328 h 1584001"/>
              <a:gd name="connsiteX43" fmla="*/ 726563 w 8631717"/>
              <a:gd name="connsiteY43" fmla="*/ 1563254 h 1584001"/>
              <a:gd name="connsiteX44" fmla="*/ 690260 w 8631717"/>
              <a:gd name="connsiteY44" fmla="*/ 1544446 h 1584001"/>
              <a:gd name="connsiteX45" fmla="*/ 657515 w 8631717"/>
              <a:gd name="connsiteY45" fmla="*/ 1520450 h 1584001"/>
              <a:gd name="connsiteX46" fmla="*/ 628873 w 8631717"/>
              <a:gd name="connsiteY46" fmla="*/ 1491807 h 1584001"/>
              <a:gd name="connsiteX47" fmla="*/ 604876 w 8631717"/>
              <a:gd name="connsiteY47" fmla="*/ 1459063 h 1584001"/>
              <a:gd name="connsiteX48" fmla="*/ 586069 w 8631717"/>
              <a:gd name="connsiteY48" fmla="*/ 1422760 h 1584001"/>
              <a:gd name="connsiteX49" fmla="*/ 572995 w 8631717"/>
              <a:gd name="connsiteY49" fmla="*/ 1383442 h 1584001"/>
              <a:gd name="connsiteX50" fmla="*/ 566198 w 8631717"/>
              <a:gd name="connsiteY50" fmla="*/ 1341652 h 1584001"/>
              <a:gd name="connsiteX51" fmla="*/ 565323 w 8631717"/>
              <a:gd name="connsiteY51" fmla="*/ 1320000 h 1584001"/>
              <a:gd name="connsiteX52" fmla="*/ 0 w 8631717"/>
              <a:gd name="connsiteY52" fmla="*/ 662213 h 1584001"/>
              <a:gd name="connsiteX53" fmla="*/ 554153 w 8631717"/>
              <a:gd name="connsiteY53" fmla="*/ 637955 h 1584001"/>
              <a:gd name="connsiteX54" fmla="*/ 565323 w 8631717"/>
              <a:gd name="connsiteY54" fmla="*/ 264001 h 1584001"/>
              <a:gd name="connsiteX0" fmla="*/ 565323 w 8631717"/>
              <a:gd name="connsiteY0" fmla="*/ 264001 h 1584001"/>
              <a:gd name="connsiteX1" fmla="*/ 568778 w 8631717"/>
              <a:gd name="connsiteY1" fmla="*/ 221178 h 1584001"/>
              <a:gd name="connsiteX2" fmla="*/ 578782 w 8631717"/>
              <a:gd name="connsiteY2" fmla="*/ 180556 h 1584001"/>
              <a:gd name="connsiteX3" fmla="*/ 594790 w 8631717"/>
              <a:gd name="connsiteY3" fmla="*/ 142677 h 1584001"/>
              <a:gd name="connsiteX4" fmla="*/ 616260 w 8631717"/>
              <a:gd name="connsiteY4" fmla="*/ 108085 h 1584001"/>
              <a:gd name="connsiteX5" fmla="*/ 642647 w 8631717"/>
              <a:gd name="connsiteY5" fmla="*/ 77324 h 1584001"/>
              <a:gd name="connsiteX6" fmla="*/ 673409 w 8631717"/>
              <a:gd name="connsiteY6" fmla="*/ 50937 h 1584001"/>
              <a:gd name="connsiteX7" fmla="*/ 708001 w 8631717"/>
              <a:gd name="connsiteY7" fmla="*/ 29467 h 1584001"/>
              <a:gd name="connsiteX8" fmla="*/ 745879 w 8631717"/>
              <a:gd name="connsiteY8" fmla="*/ 13459 h 1584001"/>
              <a:gd name="connsiteX9" fmla="*/ 786502 w 8631717"/>
              <a:gd name="connsiteY9" fmla="*/ 3455 h 1584001"/>
              <a:gd name="connsiteX10" fmla="*/ 829324 w 8631717"/>
              <a:gd name="connsiteY10" fmla="*/ 0 h 1584001"/>
              <a:gd name="connsiteX11" fmla="*/ 1909724 w 8631717"/>
              <a:gd name="connsiteY11" fmla="*/ 0 h 1584001"/>
              <a:gd name="connsiteX12" fmla="*/ 3926325 w 8631717"/>
              <a:gd name="connsiteY12" fmla="*/ 0 h 1584001"/>
              <a:gd name="connsiteX13" fmla="*/ 8367717 w 8631717"/>
              <a:gd name="connsiteY13" fmla="*/ 0 h 1584001"/>
              <a:gd name="connsiteX14" fmla="*/ 8389369 w 8631717"/>
              <a:gd name="connsiteY14" fmla="*/ 875 h 1584001"/>
              <a:gd name="connsiteX15" fmla="*/ 8431159 w 8631717"/>
              <a:gd name="connsiteY15" fmla="*/ 7672 h 1584001"/>
              <a:gd name="connsiteX16" fmla="*/ 8470477 w 8631717"/>
              <a:gd name="connsiteY16" fmla="*/ 20746 h 1584001"/>
              <a:gd name="connsiteX17" fmla="*/ 8506780 w 8631717"/>
              <a:gd name="connsiteY17" fmla="*/ 39553 h 1584001"/>
              <a:gd name="connsiteX18" fmla="*/ 8539524 w 8631717"/>
              <a:gd name="connsiteY18" fmla="*/ 63550 h 1584001"/>
              <a:gd name="connsiteX19" fmla="*/ 8568167 w 8631717"/>
              <a:gd name="connsiteY19" fmla="*/ 92192 h 1584001"/>
              <a:gd name="connsiteX20" fmla="*/ 8592163 w 8631717"/>
              <a:gd name="connsiteY20" fmla="*/ 124936 h 1584001"/>
              <a:gd name="connsiteX21" fmla="*/ 8610971 w 8631717"/>
              <a:gd name="connsiteY21" fmla="*/ 161240 h 1584001"/>
              <a:gd name="connsiteX22" fmla="*/ 8624045 w 8631717"/>
              <a:gd name="connsiteY22" fmla="*/ 200558 h 1584001"/>
              <a:gd name="connsiteX23" fmla="*/ 8630842 w 8631717"/>
              <a:gd name="connsiteY23" fmla="*/ 242349 h 1584001"/>
              <a:gd name="connsiteX24" fmla="*/ 8631717 w 8631717"/>
              <a:gd name="connsiteY24" fmla="*/ 264001 h 1584001"/>
              <a:gd name="connsiteX25" fmla="*/ 8631717 w 8631717"/>
              <a:gd name="connsiteY25" fmla="*/ 924001 h 1584001"/>
              <a:gd name="connsiteX26" fmla="*/ 8631717 w 8631717"/>
              <a:gd name="connsiteY26" fmla="*/ 1320000 h 1584001"/>
              <a:gd name="connsiteX27" fmla="*/ 8630842 w 8631717"/>
              <a:gd name="connsiteY27" fmla="*/ 1341652 h 1584001"/>
              <a:gd name="connsiteX28" fmla="*/ 8628262 w 8631717"/>
              <a:gd name="connsiteY28" fmla="*/ 1362822 h 1584001"/>
              <a:gd name="connsiteX29" fmla="*/ 8618258 w 8631717"/>
              <a:gd name="connsiteY29" fmla="*/ 1403443 h 1584001"/>
              <a:gd name="connsiteX30" fmla="*/ 8602250 w 8631717"/>
              <a:gd name="connsiteY30" fmla="*/ 1441322 h 1584001"/>
              <a:gd name="connsiteX31" fmla="*/ 8580780 w 8631717"/>
              <a:gd name="connsiteY31" fmla="*/ 1475914 h 1584001"/>
              <a:gd name="connsiteX32" fmla="*/ 8554392 w 8631717"/>
              <a:gd name="connsiteY32" fmla="*/ 1506675 h 1584001"/>
              <a:gd name="connsiteX33" fmla="*/ 8523631 w 8631717"/>
              <a:gd name="connsiteY33" fmla="*/ 1533063 h 1584001"/>
              <a:gd name="connsiteX34" fmla="*/ 8489039 w 8631717"/>
              <a:gd name="connsiteY34" fmla="*/ 1554533 h 1584001"/>
              <a:gd name="connsiteX35" fmla="*/ 8451160 w 8631717"/>
              <a:gd name="connsiteY35" fmla="*/ 1570541 h 1584001"/>
              <a:gd name="connsiteX36" fmla="*/ 8410539 w 8631717"/>
              <a:gd name="connsiteY36" fmla="*/ 1580545 h 1584001"/>
              <a:gd name="connsiteX37" fmla="*/ 8367717 w 8631717"/>
              <a:gd name="connsiteY37" fmla="*/ 1584000 h 1584001"/>
              <a:gd name="connsiteX38" fmla="*/ 3926325 w 8631717"/>
              <a:gd name="connsiteY38" fmla="*/ 1584000 h 1584001"/>
              <a:gd name="connsiteX39" fmla="*/ 1909724 w 8631717"/>
              <a:gd name="connsiteY39" fmla="*/ 1584000 h 1584001"/>
              <a:gd name="connsiteX40" fmla="*/ 829324 w 8631717"/>
              <a:gd name="connsiteY40" fmla="*/ 1584000 h 1584001"/>
              <a:gd name="connsiteX41" fmla="*/ 807672 w 8631717"/>
              <a:gd name="connsiteY41" fmla="*/ 1583125 h 1584001"/>
              <a:gd name="connsiteX42" fmla="*/ 765882 w 8631717"/>
              <a:gd name="connsiteY42" fmla="*/ 1576328 h 1584001"/>
              <a:gd name="connsiteX43" fmla="*/ 726563 w 8631717"/>
              <a:gd name="connsiteY43" fmla="*/ 1563254 h 1584001"/>
              <a:gd name="connsiteX44" fmla="*/ 690260 w 8631717"/>
              <a:gd name="connsiteY44" fmla="*/ 1544446 h 1584001"/>
              <a:gd name="connsiteX45" fmla="*/ 657515 w 8631717"/>
              <a:gd name="connsiteY45" fmla="*/ 1520450 h 1584001"/>
              <a:gd name="connsiteX46" fmla="*/ 628873 w 8631717"/>
              <a:gd name="connsiteY46" fmla="*/ 1491807 h 1584001"/>
              <a:gd name="connsiteX47" fmla="*/ 604876 w 8631717"/>
              <a:gd name="connsiteY47" fmla="*/ 1459063 h 1584001"/>
              <a:gd name="connsiteX48" fmla="*/ 586069 w 8631717"/>
              <a:gd name="connsiteY48" fmla="*/ 1422760 h 1584001"/>
              <a:gd name="connsiteX49" fmla="*/ 572995 w 8631717"/>
              <a:gd name="connsiteY49" fmla="*/ 1383442 h 1584001"/>
              <a:gd name="connsiteX50" fmla="*/ 566198 w 8631717"/>
              <a:gd name="connsiteY50" fmla="*/ 1341652 h 1584001"/>
              <a:gd name="connsiteX51" fmla="*/ 587662 w 8631717"/>
              <a:gd name="connsiteY51" fmla="*/ 938603 h 1584001"/>
              <a:gd name="connsiteX52" fmla="*/ 0 w 8631717"/>
              <a:gd name="connsiteY52" fmla="*/ 662213 h 1584001"/>
              <a:gd name="connsiteX53" fmla="*/ 554153 w 8631717"/>
              <a:gd name="connsiteY53" fmla="*/ 637955 h 1584001"/>
              <a:gd name="connsiteX54" fmla="*/ 565323 w 8631717"/>
              <a:gd name="connsiteY54" fmla="*/ 264001 h 1584001"/>
              <a:gd name="connsiteX0" fmla="*/ 1257842 w 9324236"/>
              <a:gd name="connsiteY0" fmla="*/ 264001 h 1584001"/>
              <a:gd name="connsiteX1" fmla="*/ 1261297 w 9324236"/>
              <a:gd name="connsiteY1" fmla="*/ 221178 h 1584001"/>
              <a:gd name="connsiteX2" fmla="*/ 1271301 w 9324236"/>
              <a:gd name="connsiteY2" fmla="*/ 180556 h 1584001"/>
              <a:gd name="connsiteX3" fmla="*/ 1287309 w 9324236"/>
              <a:gd name="connsiteY3" fmla="*/ 142677 h 1584001"/>
              <a:gd name="connsiteX4" fmla="*/ 1308779 w 9324236"/>
              <a:gd name="connsiteY4" fmla="*/ 108085 h 1584001"/>
              <a:gd name="connsiteX5" fmla="*/ 1335166 w 9324236"/>
              <a:gd name="connsiteY5" fmla="*/ 77324 h 1584001"/>
              <a:gd name="connsiteX6" fmla="*/ 1365928 w 9324236"/>
              <a:gd name="connsiteY6" fmla="*/ 50937 h 1584001"/>
              <a:gd name="connsiteX7" fmla="*/ 1400520 w 9324236"/>
              <a:gd name="connsiteY7" fmla="*/ 29467 h 1584001"/>
              <a:gd name="connsiteX8" fmla="*/ 1438398 w 9324236"/>
              <a:gd name="connsiteY8" fmla="*/ 13459 h 1584001"/>
              <a:gd name="connsiteX9" fmla="*/ 1479021 w 9324236"/>
              <a:gd name="connsiteY9" fmla="*/ 3455 h 1584001"/>
              <a:gd name="connsiteX10" fmla="*/ 1521843 w 9324236"/>
              <a:gd name="connsiteY10" fmla="*/ 0 h 1584001"/>
              <a:gd name="connsiteX11" fmla="*/ 2602243 w 9324236"/>
              <a:gd name="connsiteY11" fmla="*/ 0 h 1584001"/>
              <a:gd name="connsiteX12" fmla="*/ 4618844 w 9324236"/>
              <a:gd name="connsiteY12" fmla="*/ 0 h 1584001"/>
              <a:gd name="connsiteX13" fmla="*/ 9060236 w 9324236"/>
              <a:gd name="connsiteY13" fmla="*/ 0 h 1584001"/>
              <a:gd name="connsiteX14" fmla="*/ 9081888 w 9324236"/>
              <a:gd name="connsiteY14" fmla="*/ 875 h 1584001"/>
              <a:gd name="connsiteX15" fmla="*/ 9123678 w 9324236"/>
              <a:gd name="connsiteY15" fmla="*/ 7672 h 1584001"/>
              <a:gd name="connsiteX16" fmla="*/ 9162996 w 9324236"/>
              <a:gd name="connsiteY16" fmla="*/ 20746 h 1584001"/>
              <a:gd name="connsiteX17" fmla="*/ 9199299 w 9324236"/>
              <a:gd name="connsiteY17" fmla="*/ 39553 h 1584001"/>
              <a:gd name="connsiteX18" fmla="*/ 9232043 w 9324236"/>
              <a:gd name="connsiteY18" fmla="*/ 63550 h 1584001"/>
              <a:gd name="connsiteX19" fmla="*/ 9260686 w 9324236"/>
              <a:gd name="connsiteY19" fmla="*/ 92192 h 1584001"/>
              <a:gd name="connsiteX20" fmla="*/ 9284682 w 9324236"/>
              <a:gd name="connsiteY20" fmla="*/ 124936 h 1584001"/>
              <a:gd name="connsiteX21" fmla="*/ 9303490 w 9324236"/>
              <a:gd name="connsiteY21" fmla="*/ 161240 h 1584001"/>
              <a:gd name="connsiteX22" fmla="*/ 9316564 w 9324236"/>
              <a:gd name="connsiteY22" fmla="*/ 200558 h 1584001"/>
              <a:gd name="connsiteX23" fmla="*/ 9323361 w 9324236"/>
              <a:gd name="connsiteY23" fmla="*/ 242349 h 1584001"/>
              <a:gd name="connsiteX24" fmla="*/ 9324236 w 9324236"/>
              <a:gd name="connsiteY24" fmla="*/ 264001 h 1584001"/>
              <a:gd name="connsiteX25" fmla="*/ 9324236 w 9324236"/>
              <a:gd name="connsiteY25" fmla="*/ 924001 h 1584001"/>
              <a:gd name="connsiteX26" fmla="*/ 9324236 w 9324236"/>
              <a:gd name="connsiteY26" fmla="*/ 1320000 h 1584001"/>
              <a:gd name="connsiteX27" fmla="*/ 9323361 w 9324236"/>
              <a:gd name="connsiteY27" fmla="*/ 1341652 h 1584001"/>
              <a:gd name="connsiteX28" fmla="*/ 9320781 w 9324236"/>
              <a:gd name="connsiteY28" fmla="*/ 1362822 h 1584001"/>
              <a:gd name="connsiteX29" fmla="*/ 9310777 w 9324236"/>
              <a:gd name="connsiteY29" fmla="*/ 1403443 h 1584001"/>
              <a:gd name="connsiteX30" fmla="*/ 9294769 w 9324236"/>
              <a:gd name="connsiteY30" fmla="*/ 1441322 h 1584001"/>
              <a:gd name="connsiteX31" fmla="*/ 9273299 w 9324236"/>
              <a:gd name="connsiteY31" fmla="*/ 1475914 h 1584001"/>
              <a:gd name="connsiteX32" fmla="*/ 9246911 w 9324236"/>
              <a:gd name="connsiteY32" fmla="*/ 1506675 h 1584001"/>
              <a:gd name="connsiteX33" fmla="*/ 9216150 w 9324236"/>
              <a:gd name="connsiteY33" fmla="*/ 1533063 h 1584001"/>
              <a:gd name="connsiteX34" fmla="*/ 9181558 w 9324236"/>
              <a:gd name="connsiteY34" fmla="*/ 1554533 h 1584001"/>
              <a:gd name="connsiteX35" fmla="*/ 9143679 w 9324236"/>
              <a:gd name="connsiteY35" fmla="*/ 1570541 h 1584001"/>
              <a:gd name="connsiteX36" fmla="*/ 9103058 w 9324236"/>
              <a:gd name="connsiteY36" fmla="*/ 1580545 h 1584001"/>
              <a:gd name="connsiteX37" fmla="*/ 9060236 w 9324236"/>
              <a:gd name="connsiteY37" fmla="*/ 1584000 h 1584001"/>
              <a:gd name="connsiteX38" fmla="*/ 4618844 w 9324236"/>
              <a:gd name="connsiteY38" fmla="*/ 1584000 h 1584001"/>
              <a:gd name="connsiteX39" fmla="*/ 2602243 w 9324236"/>
              <a:gd name="connsiteY39" fmla="*/ 1584000 h 1584001"/>
              <a:gd name="connsiteX40" fmla="*/ 1521843 w 9324236"/>
              <a:gd name="connsiteY40" fmla="*/ 1584000 h 1584001"/>
              <a:gd name="connsiteX41" fmla="*/ 1500191 w 9324236"/>
              <a:gd name="connsiteY41" fmla="*/ 1583125 h 1584001"/>
              <a:gd name="connsiteX42" fmla="*/ 1458401 w 9324236"/>
              <a:gd name="connsiteY42" fmla="*/ 1576328 h 1584001"/>
              <a:gd name="connsiteX43" fmla="*/ 1419082 w 9324236"/>
              <a:gd name="connsiteY43" fmla="*/ 1563254 h 1584001"/>
              <a:gd name="connsiteX44" fmla="*/ 1382779 w 9324236"/>
              <a:gd name="connsiteY44" fmla="*/ 1544446 h 1584001"/>
              <a:gd name="connsiteX45" fmla="*/ 1350034 w 9324236"/>
              <a:gd name="connsiteY45" fmla="*/ 1520450 h 1584001"/>
              <a:gd name="connsiteX46" fmla="*/ 1321392 w 9324236"/>
              <a:gd name="connsiteY46" fmla="*/ 1491807 h 1584001"/>
              <a:gd name="connsiteX47" fmla="*/ 1297395 w 9324236"/>
              <a:gd name="connsiteY47" fmla="*/ 1459063 h 1584001"/>
              <a:gd name="connsiteX48" fmla="*/ 1278588 w 9324236"/>
              <a:gd name="connsiteY48" fmla="*/ 1422760 h 1584001"/>
              <a:gd name="connsiteX49" fmla="*/ 1265514 w 9324236"/>
              <a:gd name="connsiteY49" fmla="*/ 1383442 h 1584001"/>
              <a:gd name="connsiteX50" fmla="*/ 1258717 w 9324236"/>
              <a:gd name="connsiteY50" fmla="*/ 1341652 h 1584001"/>
              <a:gd name="connsiteX51" fmla="*/ 1280181 w 9324236"/>
              <a:gd name="connsiteY51" fmla="*/ 938603 h 1584001"/>
              <a:gd name="connsiteX52" fmla="*/ 0 w 9324236"/>
              <a:gd name="connsiteY52" fmla="*/ 147327 h 1584001"/>
              <a:gd name="connsiteX53" fmla="*/ 1246672 w 9324236"/>
              <a:gd name="connsiteY53" fmla="*/ 637955 h 1584001"/>
              <a:gd name="connsiteX54" fmla="*/ 1257842 w 9324236"/>
              <a:gd name="connsiteY54" fmla="*/ 264001 h 158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9324236" h="1584001">
                <a:moveTo>
                  <a:pt x="1257842" y="264001"/>
                </a:moveTo>
                <a:lnTo>
                  <a:pt x="1261297" y="221178"/>
                </a:lnTo>
                <a:lnTo>
                  <a:pt x="1271301" y="180556"/>
                </a:lnTo>
                <a:lnTo>
                  <a:pt x="1287309" y="142677"/>
                </a:lnTo>
                <a:lnTo>
                  <a:pt x="1308779" y="108085"/>
                </a:lnTo>
                <a:lnTo>
                  <a:pt x="1335166" y="77324"/>
                </a:lnTo>
                <a:lnTo>
                  <a:pt x="1365928" y="50937"/>
                </a:lnTo>
                <a:lnTo>
                  <a:pt x="1400520" y="29467"/>
                </a:lnTo>
                <a:lnTo>
                  <a:pt x="1438398" y="13459"/>
                </a:lnTo>
                <a:lnTo>
                  <a:pt x="1479021" y="3455"/>
                </a:lnTo>
                <a:lnTo>
                  <a:pt x="1521843" y="0"/>
                </a:lnTo>
                <a:lnTo>
                  <a:pt x="2602243" y="0"/>
                </a:lnTo>
                <a:lnTo>
                  <a:pt x="4618844" y="0"/>
                </a:lnTo>
                <a:lnTo>
                  <a:pt x="9060236" y="0"/>
                </a:lnTo>
                <a:lnTo>
                  <a:pt x="9081888" y="875"/>
                </a:lnTo>
                <a:lnTo>
                  <a:pt x="9123678" y="7672"/>
                </a:lnTo>
                <a:lnTo>
                  <a:pt x="9162996" y="20746"/>
                </a:lnTo>
                <a:lnTo>
                  <a:pt x="9199299" y="39553"/>
                </a:lnTo>
                <a:lnTo>
                  <a:pt x="9232043" y="63550"/>
                </a:lnTo>
                <a:lnTo>
                  <a:pt x="9260686" y="92192"/>
                </a:lnTo>
                <a:lnTo>
                  <a:pt x="9284682" y="124936"/>
                </a:lnTo>
                <a:lnTo>
                  <a:pt x="9303490" y="161240"/>
                </a:lnTo>
                <a:lnTo>
                  <a:pt x="9316564" y="200558"/>
                </a:lnTo>
                <a:lnTo>
                  <a:pt x="9323361" y="242349"/>
                </a:lnTo>
                <a:cubicBezTo>
                  <a:pt x="9323653" y="249566"/>
                  <a:pt x="9323944" y="256784"/>
                  <a:pt x="9324236" y="264001"/>
                </a:cubicBezTo>
                <a:lnTo>
                  <a:pt x="9324236" y="924001"/>
                </a:lnTo>
                <a:lnTo>
                  <a:pt x="9324236" y="1320000"/>
                </a:lnTo>
                <a:cubicBezTo>
                  <a:pt x="9323944" y="1327217"/>
                  <a:pt x="9323653" y="1334435"/>
                  <a:pt x="9323361" y="1341652"/>
                </a:cubicBezTo>
                <a:lnTo>
                  <a:pt x="9320781" y="1362822"/>
                </a:lnTo>
                <a:lnTo>
                  <a:pt x="9310777" y="1403443"/>
                </a:lnTo>
                <a:lnTo>
                  <a:pt x="9294769" y="1441322"/>
                </a:lnTo>
                <a:lnTo>
                  <a:pt x="9273299" y="1475914"/>
                </a:lnTo>
                <a:lnTo>
                  <a:pt x="9246911" y="1506675"/>
                </a:lnTo>
                <a:lnTo>
                  <a:pt x="9216150" y="1533063"/>
                </a:lnTo>
                <a:lnTo>
                  <a:pt x="9181558" y="1554533"/>
                </a:lnTo>
                <a:lnTo>
                  <a:pt x="9143679" y="1570541"/>
                </a:lnTo>
                <a:lnTo>
                  <a:pt x="9103058" y="1580545"/>
                </a:lnTo>
                <a:lnTo>
                  <a:pt x="9060236" y="1584000"/>
                </a:lnTo>
                <a:lnTo>
                  <a:pt x="4618844" y="1584000"/>
                </a:lnTo>
                <a:lnTo>
                  <a:pt x="2602243" y="1584000"/>
                </a:lnTo>
                <a:lnTo>
                  <a:pt x="1521843" y="1584000"/>
                </a:lnTo>
                <a:lnTo>
                  <a:pt x="1500191" y="1583125"/>
                </a:lnTo>
                <a:lnTo>
                  <a:pt x="1458401" y="1576328"/>
                </a:lnTo>
                <a:lnTo>
                  <a:pt x="1419082" y="1563254"/>
                </a:lnTo>
                <a:lnTo>
                  <a:pt x="1382779" y="1544446"/>
                </a:lnTo>
                <a:lnTo>
                  <a:pt x="1350034" y="1520450"/>
                </a:lnTo>
                <a:lnTo>
                  <a:pt x="1321392" y="1491807"/>
                </a:lnTo>
                <a:lnTo>
                  <a:pt x="1297395" y="1459063"/>
                </a:lnTo>
                <a:lnTo>
                  <a:pt x="1278588" y="1422760"/>
                </a:lnTo>
                <a:lnTo>
                  <a:pt x="1265514" y="1383442"/>
                </a:lnTo>
                <a:lnTo>
                  <a:pt x="1258717" y="1341652"/>
                </a:lnTo>
                <a:cubicBezTo>
                  <a:pt x="1258425" y="1334435"/>
                  <a:pt x="1280473" y="945820"/>
                  <a:pt x="1280181" y="938603"/>
                </a:cubicBezTo>
                <a:lnTo>
                  <a:pt x="0" y="147327"/>
                </a:lnTo>
                <a:lnTo>
                  <a:pt x="1246672" y="637955"/>
                </a:lnTo>
                <a:lnTo>
                  <a:pt x="1257842" y="264001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rgbClr val="7F7F7F"/>
            </a:solidFill>
          </a:ln>
        </p:spPr>
        <p:txBody>
          <a:bodyPr wrap="square" lIns="1116000" tIns="36000" rIns="144000" bIns="0" rtlCol="0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肝臓は、お腹の右上にあり、人間で一番の大きい臓器</a:t>
            </a:r>
            <a:endParaRPr lang="en-US" altLang="ja-JP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約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1〜1.5kg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あり、女性より男性の方が大きい傾向にあります</a:t>
            </a: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004D3606-7CEE-157A-D982-37E7D923A7B3}"/>
              </a:ext>
            </a:extLst>
          </p:cNvPr>
          <p:cNvCxnSpPr>
            <a:cxnSpLocks/>
          </p:cNvCxnSpPr>
          <p:nvPr/>
        </p:nvCxnSpPr>
        <p:spPr>
          <a:xfrm>
            <a:off x="908331" y="2931295"/>
            <a:ext cx="732733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98E48BD-DAD8-D516-1C41-85F6B4FCB2DF}"/>
              </a:ext>
            </a:extLst>
          </p:cNvPr>
          <p:cNvSpPr txBox="1"/>
          <p:nvPr/>
        </p:nvSpPr>
        <p:spPr>
          <a:xfrm>
            <a:off x="3659136" y="2658369"/>
            <a:ext cx="198002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肝臓の役割</a:t>
            </a:r>
          </a:p>
        </p:txBody>
      </p:sp>
      <p:sp>
        <p:nvSpPr>
          <p:cNvPr id="4" name="object 7">
            <a:extLst>
              <a:ext uri="{FF2B5EF4-FFF2-40B4-BE49-F238E27FC236}">
                <a16:creationId xmlns:a16="http://schemas.microsoft.com/office/drawing/2014/main" id="{4CD0BDD9-5236-664A-348C-F18708A81B28}"/>
              </a:ext>
            </a:extLst>
          </p:cNvPr>
          <p:cNvSpPr txBox="1"/>
          <p:nvPr/>
        </p:nvSpPr>
        <p:spPr>
          <a:xfrm>
            <a:off x="493795" y="3343503"/>
            <a:ext cx="1835337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/>
              </a:rPr>
              <a:t>代謝</a:t>
            </a:r>
            <a:endParaRPr sz="24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/>
            </a:endParaRPr>
          </a:p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/>
              </a:rPr>
              <a:t>消化吸収した栄養を分解する</a:t>
            </a:r>
            <a:endParaRPr sz="18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/>
            </a:endParaRPr>
          </a:p>
        </p:txBody>
      </p:sp>
    </p:spTree>
    <p:extLst>
      <p:ext uri="{BB962C8B-B14F-4D97-AF65-F5344CB8AC3E}">
        <p14:creationId xmlns:p14="http://schemas.microsoft.com/office/powerpoint/2010/main" val="2187862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2027BA-7753-C8CA-CF9C-F9BF6A40A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脂肪肝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C4E309-B37D-34B9-E42F-8E0D72433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肝臓の３０％以上が脂肪になると脂肪肝</a:t>
            </a:r>
          </a:p>
          <a:p>
            <a:pPr>
              <a:lnSpc>
                <a:spcPct val="100000"/>
              </a:lnSpc>
            </a:pP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肥満者の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８０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％には脂肪肝がみられる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00000"/>
              </a:lnSpc>
            </a:pP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一方　痩せている人や若い女性にも急増している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00000"/>
              </a:lnSpc>
            </a:pP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FAC5273-6E50-5570-FC29-AA0F7C21D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367" y="3636870"/>
            <a:ext cx="1588496" cy="288817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9862CFFF-70B0-4EA2-DBFE-2D326E4BA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5325" y="4077601"/>
            <a:ext cx="1449501" cy="223429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1AD8267-8888-3097-5B0F-138AEDDFCC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991" y="4272756"/>
            <a:ext cx="1590675" cy="1971675"/>
          </a:xfrm>
          <a:prstGeom prst="rect">
            <a:avLst/>
          </a:prstGeom>
        </p:spPr>
      </p:pic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49C2F92B-C63E-8010-DFE3-2A1012EF023F}"/>
              </a:ext>
            </a:extLst>
          </p:cNvPr>
          <p:cNvGrpSpPr/>
          <p:nvPr/>
        </p:nvGrpSpPr>
        <p:grpSpPr>
          <a:xfrm>
            <a:off x="7093773" y="1515292"/>
            <a:ext cx="1657322" cy="1096872"/>
            <a:chOff x="-1770533" y="435429"/>
            <a:chExt cx="2706859" cy="2080940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241AC6C7-C38A-1F7E-4BA7-1B630A96E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767840" y="435429"/>
              <a:ext cx="2704166" cy="2080940"/>
            </a:xfrm>
            <a:prstGeom prst="rect">
              <a:avLst/>
            </a:prstGeom>
          </p:spPr>
        </p:pic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66021D55-5547-39F2-B2E1-C461E243AC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grayscl/>
            </a:blip>
            <a:srcRect b="63754"/>
            <a:stretch/>
          </p:blipFill>
          <p:spPr>
            <a:xfrm>
              <a:off x="-1770533" y="435429"/>
              <a:ext cx="2706859" cy="7557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833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7CED3F-8FDA-F758-A9C7-A3C8E2E8D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脂肪肝</a:t>
            </a:r>
          </a:p>
        </p:txBody>
      </p:sp>
      <p:graphicFrame>
        <p:nvGraphicFramePr>
          <p:cNvPr id="6" name="コンテンツ プレースホルダー 5">
            <a:extLst>
              <a:ext uri="{FF2B5EF4-FFF2-40B4-BE49-F238E27FC236}">
                <a16:creationId xmlns:a16="http://schemas.microsoft.com/office/drawing/2014/main" id="{FEB4B132-B5BC-B7A9-C865-B6B48AF3C2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1548349"/>
              </p:ext>
            </p:extLst>
          </p:nvPr>
        </p:nvGraphicFramePr>
        <p:xfrm>
          <a:off x="628650" y="2069465"/>
          <a:ext cx="7886700" cy="451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7994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矢印: V 字型 4">
            <a:extLst>
              <a:ext uri="{FF2B5EF4-FFF2-40B4-BE49-F238E27FC236}">
                <a16:creationId xmlns:a16="http://schemas.microsoft.com/office/drawing/2014/main" id="{8AA3A15C-4AD2-1470-68ED-6FA825D86E29}"/>
              </a:ext>
            </a:extLst>
          </p:cNvPr>
          <p:cNvSpPr/>
          <p:nvPr/>
        </p:nvSpPr>
        <p:spPr>
          <a:xfrm rot="5400000">
            <a:off x="3072753" y="4173071"/>
            <a:ext cx="1947678" cy="459216"/>
          </a:xfrm>
          <a:prstGeom prst="notch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FDCACC6E-5728-83E3-D897-B9EFEFE9C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－脂肪肝は危険です－</a:t>
            </a:r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D9DD3502-963C-BE20-CC63-AEA5BDAABCBF}"/>
              </a:ext>
            </a:extLst>
          </p:cNvPr>
          <p:cNvSpPr/>
          <p:nvPr/>
        </p:nvSpPr>
        <p:spPr>
          <a:xfrm>
            <a:off x="2291987" y="5400476"/>
            <a:ext cx="3564000" cy="720000"/>
          </a:xfrm>
          <a:custGeom>
            <a:avLst/>
            <a:gdLst/>
            <a:ahLst/>
            <a:cxnLst/>
            <a:rect l="l" t="t" r="r" b="b"/>
            <a:pathLst>
              <a:path w="3960495" h="609600">
                <a:moveTo>
                  <a:pt x="3655466" y="0"/>
                </a:moveTo>
                <a:lnTo>
                  <a:pt x="0" y="0"/>
                </a:lnTo>
                <a:lnTo>
                  <a:pt x="0" y="609053"/>
                </a:lnTo>
                <a:lnTo>
                  <a:pt x="3655466" y="609053"/>
                </a:lnTo>
                <a:lnTo>
                  <a:pt x="3959999" y="304520"/>
                </a:lnTo>
                <a:lnTo>
                  <a:pt x="3655466" y="0"/>
                </a:lnTo>
                <a:close/>
              </a:path>
            </a:pathLst>
          </a:custGeom>
          <a:solidFill>
            <a:srgbClr val="029676"/>
          </a:solidFill>
        </p:spPr>
        <p:txBody>
          <a:bodyPr wrap="square" lIns="0" tIns="0" rIns="0" bIns="0" rtlCol="0" anchor="ctr" anchorCtr="0"/>
          <a:lstStyle/>
          <a:p>
            <a:pPr algn="ctr"/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肝硬変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/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肝がん</a:t>
            </a:r>
          </a:p>
        </p:txBody>
      </p:sp>
      <p:sp>
        <p:nvSpPr>
          <p:cNvPr id="18" name="object 16">
            <a:extLst>
              <a:ext uri="{FF2B5EF4-FFF2-40B4-BE49-F238E27FC236}">
                <a16:creationId xmlns:a16="http://schemas.microsoft.com/office/drawing/2014/main" id="{864913DE-9F86-1704-F86A-3B16F6A5350E}"/>
              </a:ext>
            </a:extLst>
          </p:cNvPr>
          <p:cNvSpPr/>
          <p:nvPr/>
        </p:nvSpPr>
        <p:spPr>
          <a:xfrm>
            <a:off x="2291987" y="4008878"/>
            <a:ext cx="3564000" cy="720000"/>
          </a:xfrm>
          <a:custGeom>
            <a:avLst/>
            <a:gdLst/>
            <a:ahLst/>
            <a:cxnLst/>
            <a:rect l="l" t="t" r="r" b="b"/>
            <a:pathLst>
              <a:path w="3960495" h="609600">
                <a:moveTo>
                  <a:pt x="3655466" y="0"/>
                </a:moveTo>
                <a:lnTo>
                  <a:pt x="0" y="0"/>
                </a:lnTo>
                <a:lnTo>
                  <a:pt x="0" y="609053"/>
                </a:lnTo>
                <a:lnTo>
                  <a:pt x="3655466" y="609053"/>
                </a:lnTo>
                <a:lnTo>
                  <a:pt x="3959999" y="304520"/>
                </a:lnTo>
                <a:lnTo>
                  <a:pt x="3655466" y="0"/>
                </a:lnTo>
                <a:close/>
              </a:path>
            </a:pathLst>
          </a:custGeom>
          <a:solidFill>
            <a:srgbClr val="8AB833"/>
          </a:solidFill>
        </p:spPr>
        <p:txBody>
          <a:bodyPr wrap="square" lIns="0" tIns="0" rIns="0" bIns="0" rtlCol="0" anchor="ctr" anchorCtr="0"/>
          <a:lstStyle/>
          <a:p>
            <a:pPr algn="ctr"/>
            <a:r>
              <a:rPr lang="ja-JP" altLang="en-US" sz="24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肝炎</a:t>
            </a:r>
            <a:endParaRPr sz="240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0" name="object 18">
            <a:extLst>
              <a:ext uri="{FF2B5EF4-FFF2-40B4-BE49-F238E27FC236}">
                <a16:creationId xmlns:a16="http://schemas.microsoft.com/office/drawing/2014/main" id="{D694C7F5-1043-55B7-E0CF-E5F03112068D}"/>
              </a:ext>
            </a:extLst>
          </p:cNvPr>
          <p:cNvSpPr/>
          <p:nvPr/>
        </p:nvSpPr>
        <p:spPr>
          <a:xfrm>
            <a:off x="2291987" y="2617280"/>
            <a:ext cx="3564000" cy="720000"/>
          </a:xfrm>
          <a:custGeom>
            <a:avLst/>
            <a:gdLst/>
            <a:ahLst/>
            <a:cxnLst/>
            <a:rect l="l" t="t" r="r" b="b"/>
            <a:pathLst>
              <a:path w="3945890" h="609600">
                <a:moveTo>
                  <a:pt x="3640965" y="0"/>
                </a:moveTo>
                <a:lnTo>
                  <a:pt x="0" y="0"/>
                </a:lnTo>
                <a:lnTo>
                  <a:pt x="0" y="609053"/>
                </a:lnTo>
                <a:lnTo>
                  <a:pt x="3640965" y="609053"/>
                </a:lnTo>
                <a:lnTo>
                  <a:pt x="3945486" y="304520"/>
                </a:lnTo>
                <a:lnTo>
                  <a:pt x="3640965" y="0"/>
                </a:lnTo>
                <a:close/>
              </a:path>
            </a:pathLst>
          </a:custGeom>
          <a:solidFill>
            <a:srgbClr val="C0CF3A"/>
          </a:solidFill>
        </p:spPr>
        <p:txBody>
          <a:bodyPr wrap="square" lIns="0" tIns="0" rIns="0" bIns="0" rtlCol="0" anchor="ctr" anchorCtr="0"/>
          <a:lstStyle/>
          <a:p>
            <a:pPr algn="ctr"/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脂肪肝</a:t>
            </a:r>
            <a:endParaRPr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3F1D28F-4AE8-1E11-C17A-A12C551AB16D}"/>
              </a:ext>
            </a:extLst>
          </p:cNvPr>
          <p:cNvSpPr txBox="1"/>
          <p:nvPr/>
        </p:nvSpPr>
        <p:spPr>
          <a:xfrm>
            <a:off x="363957" y="1481484"/>
            <a:ext cx="84160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脂肪肝は、肝炎、肝硬変、肝がんへと進⾏するので</a:t>
            </a:r>
            <a:endParaRPr lang="en-US" altLang="ja-JP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放置してはいけません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4BA4524-AC60-D22C-CA20-24681EBAC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58" y="3601536"/>
            <a:ext cx="1374907" cy="1374907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E10E6EE-95EE-E501-606F-F7B5F3BE1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596" y="2015305"/>
            <a:ext cx="1277824" cy="166763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84226A51-B022-6AFC-F23B-EC87832EBC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219" y="5112142"/>
            <a:ext cx="1157936" cy="145195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D1322AE7-5791-89A2-4D75-4B14EE44F30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752" b="68786"/>
          <a:stretch/>
        </p:blipFill>
        <p:spPr>
          <a:xfrm>
            <a:off x="6124000" y="2248759"/>
            <a:ext cx="2060627" cy="1355658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C7342276-CB83-15C2-7E36-874C04C43CC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1494" b="34017"/>
          <a:stretch/>
        </p:blipFill>
        <p:spPr>
          <a:xfrm>
            <a:off x="6096604" y="3648822"/>
            <a:ext cx="2060627" cy="1355659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D653E54F-D9B5-9DA4-471F-36FA830968C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146" t="18041" r="7730" b="7875"/>
          <a:stretch/>
        </p:blipFill>
        <p:spPr>
          <a:xfrm>
            <a:off x="5924993" y="4821217"/>
            <a:ext cx="1933303" cy="149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768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BDB41A36-9BB1-1FD1-BD21-0AD1ACD3968D}"/>
              </a:ext>
            </a:extLst>
          </p:cNvPr>
          <p:cNvSpPr/>
          <p:nvPr/>
        </p:nvSpPr>
        <p:spPr>
          <a:xfrm>
            <a:off x="1018902" y="2684030"/>
            <a:ext cx="7184572" cy="19315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2451946-C1AB-3A37-A14C-4F23532D0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/>
              </a:rPr>
              <a:t>肝臓</a:t>
            </a:r>
            <a:r>
              <a:rPr lang="ja-JP" altLang="en-US" spc="-5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/>
              </a:rPr>
              <a:t>は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/>
              </a:rPr>
              <a:t>自覚症状が</a:t>
            </a:r>
            <a:r>
              <a:rPr lang="ja-JP" altLang="en-US" spc="-25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/>
              </a:rPr>
              <a:t>現</a:t>
            </a:r>
            <a:r>
              <a:rPr lang="ja-JP" altLang="en-US" spc="-3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/>
              </a:rPr>
              <a:t>れ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/>
              </a:rPr>
              <a:t>に</a:t>
            </a:r>
            <a:r>
              <a:rPr lang="ja-JP" altLang="en-US" spc="-15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/>
              </a:rPr>
              <a:t>く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/>
              </a:rPr>
              <a:t>い「沈黙の臓器」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D86846F-F8BE-886B-ECFC-4810A00D8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329" y="2914863"/>
            <a:ext cx="6573339" cy="1771015"/>
          </a:xfrm>
        </p:spPr>
        <p:txBody>
          <a:bodyPr>
            <a:normAutofit/>
          </a:bodyPr>
          <a:lstStyle/>
          <a:p>
            <a:pPr marL="514350" indent="-514350">
              <a:buFont typeface="+mj-ea"/>
              <a:buAutoNum type="circleNumDbPlain"/>
            </a:pPr>
            <a:r>
              <a:rPr kumimoji="1" lang="en-US" altLang="zh-TW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AST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</a:t>
            </a:r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GOT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  <a:r>
              <a:rPr kumimoji="1" lang="zh-TW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kumimoji="1" lang="en-US" altLang="zh-TW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30</a:t>
            </a:r>
            <a:r>
              <a:rPr kumimoji="1" lang="zh-TW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以下</a:t>
            </a:r>
          </a:p>
          <a:p>
            <a:pPr marL="514350" indent="-514350">
              <a:buFont typeface="+mj-ea"/>
              <a:buAutoNum type="circleNumDbPlain"/>
            </a:pPr>
            <a:r>
              <a:rPr kumimoji="1" lang="en-US" altLang="zh-TW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ALT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GPT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  <a:r>
              <a:rPr kumimoji="1" lang="zh-TW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kumimoji="1" lang="en-US" altLang="zh-TW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30</a:t>
            </a:r>
            <a:r>
              <a:rPr kumimoji="1" lang="zh-TW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以下</a:t>
            </a:r>
          </a:p>
          <a:p>
            <a:pPr marL="514350" indent="-514350">
              <a:buFont typeface="+mj-ea"/>
              <a:buAutoNum type="circleNumDbPlain"/>
            </a:pPr>
            <a:r>
              <a:rPr kumimoji="1" lang="en-US" altLang="zh-TW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γ –GTP</a:t>
            </a:r>
            <a:r>
              <a:rPr kumimoji="1" lang="zh-TW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男性 </a:t>
            </a:r>
            <a:r>
              <a:rPr kumimoji="1" lang="en-US" altLang="zh-TW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50</a:t>
            </a:r>
            <a:r>
              <a:rPr kumimoji="1" lang="zh-TW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以下　女性 </a:t>
            </a:r>
            <a:r>
              <a:rPr kumimoji="1" lang="en-US" altLang="zh-TW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30</a:t>
            </a:r>
            <a:r>
              <a:rPr kumimoji="1" lang="zh-TW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以下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object 10">
            <a:extLst>
              <a:ext uri="{FF2B5EF4-FFF2-40B4-BE49-F238E27FC236}">
                <a16:creationId xmlns:a16="http://schemas.microsoft.com/office/drawing/2014/main" id="{546262E0-476B-EF44-FD53-40260BC27BC9}"/>
              </a:ext>
            </a:extLst>
          </p:cNvPr>
          <p:cNvSpPr txBox="1"/>
          <p:nvPr/>
        </p:nvSpPr>
        <p:spPr>
          <a:xfrm>
            <a:off x="1172119" y="1502215"/>
            <a:ext cx="6799761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tabLst>
                <a:tab pos="5544820" algn="l"/>
              </a:tabLst>
            </a:pPr>
            <a:r>
              <a:rPr sz="24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/>
              </a:rPr>
              <a:t>	</a:t>
            </a:r>
            <a:endParaRPr 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/>
            </a:endParaRPr>
          </a:p>
          <a:p>
            <a:pPr marL="12700" algn="ctr">
              <a:tabLst>
                <a:tab pos="5544820" algn="l"/>
              </a:tabLst>
            </a:pPr>
            <a:r>
              <a:rPr sz="36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/>
              </a:rPr>
              <a:t>「</a:t>
            </a:r>
            <a:r>
              <a:rPr sz="3600" b="1" dirty="0">
                <a:solidFill>
                  <a:srgbClr val="FF66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/>
              </a:rPr>
              <a:t>肝機能検査</a:t>
            </a:r>
            <a:r>
              <a:rPr sz="36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/>
              </a:rPr>
              <a:t>」が重要</a:t>
            </a:r>
            <a:r>
              <a:rPr sz="24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/>
              </a:rPr>
              <a:t>︕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B0D9166-E062-0C0D-B021-3326DE26377E}"/>
              </a:ext>
            </a:extLst>
          </p:cNvPr>
          <p:cNvSpPr txBox="1"/>
          <p:nvPr/>
        </p:nvSpPr>
        <p:spPr>
          <a:xfrm>
            <a:off x="1454331" y="4779280"/>
            <a:ext cx="57781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95250" algn="ctr">
              <a:lnSpc>
                <a:spcPct val="100000"/>
              </a:lnSpc>
            </a:pPr>
            <a:r>
              <a:rPr lang="ja-JP" altLang="en-US" sz="2400" spc="-25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/>
              </a:rPr>
              <a:t>基準値より高い</a:t>
            </a:r>
            <a:r>
              <a:rPr lang="ja-JP" altLang="en-US" sz="2400" spc="-15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/>
              </a:rPr>
              <a:t>と　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/>
              </a:rPr>
              <a:t>「肝機能の異常」です</a:t>
            </a:r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C1FF1138-924C-1330-196A-D73F8AC24B92}"/>
              </a:ext>
            </a:extLst>
          </p:cNvPr>
          <p:cNvSpPr txBox="1"/>
          <p:nvPr/>
        </p:nvSpPr>
        <p:spPr>
          <a:xfrm>
            <a:off x="628650" y="5631100"/>
            <a:ext cx="8053796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/>
              </a:rPr>
              <a:t>原因について腹部超⾳波検査などの検査が必要です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86BEB06-C415-0A99-DC30-8FC887A1007F}"/>
              </a:ext>
            </a:extLst>
          </p:cNvPr>
          <p:cNvSpPr txBox="1"/>
          <p:nvPr/>
        </p:nvSpPr>
        <p:spPr>
          <a:xfrm>
            <a:off x="1018902" y="2453198"/>
            <a:ext cx="110799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基準値</a:t>
            </a:r>
          </a:p>
        </p:txBody>
      </p:sp>
    </p:spTree>
    <p:extLst>
      <p:ext uri="{BB962C8B-B14F-4D97-AF65-F5344CB8AC3E}">
        <p14:creationId xmlns:p14="http://schemas.microsoft.com/office/powerpoint/2010/main" val="3778686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872A23-7B02-9640-5BF8-D68212F04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脂肪肝の原因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6DADABF-B405-C630-EDE6-F2AC1AA72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3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食べすぎ・運動不足</a:t>
            </a:r>
            <a:br>
              <a:rPr kumimoji="1" lang="en-US" altLang="ja-JP" sz="3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kumimoji="1" lang="en-US" altLang="ja-JP" sz="3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	</a:t>
            </a:r>
            <a:r>
              <a:rPr kumimoji="1" lang="ja-JP" altLang="en-US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消費されない栄養、特に糖分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は肝臓に運ばれて中性脂肪になり、</a:t>
            </a:r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	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肝</a:t>
            </a:r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	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臓にたまってしまいます</a:t>
            </a:r>
            <a:b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3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アルコールの取りすぎ</a:t>
            </a:r>
            <a:r>
              <a:rPr lang="en-US" altLang="ja-JP" sz="3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	</a:t>
            </a:r>
            <a:br>
              <a:rPr lang="en-US" altLang="ja-JP" sz="3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en-US" altLang="ja-JP" sz="3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	</a:t>
            </a:r>
            <a:r>
              <a:rPr lang="ja-JP" altLang="en-US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アルコール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は中性脂肪に分解され肝臓にたまります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20000"/>
              </a:lnSpc>
            </a:pPr>
            <a:b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20000"/>
              </a:lnSpc>
            </a:pPr>
            <a:r>
              <a:rPr kumimoji="1" lang="ja-JP" altLang="en-US" sz="3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ダイエット＝痩せている人⇒若い女性など</a:t>
            </a:r>
            <a:br>
              <a:rPr kumimoji="1" lang="en-US" altLang="ja-JP" sz="3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kumimoji="1" lang="en-US" altLang="ja-JP" sz="3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	</a:t>
            </a:r>
            <a:r>
              <a:rPr kumimoji="1" lang="ja-JP" altLang="en-US" sz="31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たんぱく質が</a:t>
            </a:r>
            <a:r>
              <a:rPr kumimoji="1" lang="ja-JP" altLang="en-US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不足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すると、肝臓の中性脂肪を血液中に送り出すことが</a:t>
            </a:r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	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できなくなるため、肝臓に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脂肪が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たまります</a:t>
            </a:r>
            <a:b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	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B4C8ED8-3F31-DA1D-BD1C-FA23A2EC2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141" y="2151417"/>
            <a:ext cx="739315" cy="96110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715B4EF-96D7-6E4A-8BEA-DD64B28F6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65" y="3541460"/>
            <a:ext cx="845766" cy="78473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0280F19-AF99-174E-8AC5-88E1DF0226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65" y="5045391"/>
            <a:ext cx="878591" cy="100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11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06BE5F-E099-2D52-CADE-1C3CB689C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脂肪肝へのセルフケア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EB75A09-1A20-5852-7E37-553B86EFD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脂肪肝は、生活習慣を改善すれば治ります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10000"/>
              </a:lnSpc>
            </a:pP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内臓脂肪や皮下脂肪と違って、肝臓についた脂肪はとれやすいと言われています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10000"/>
              </a:lnSpc>
            </a:pP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一方で脂肪は肝臓からつくという特徴があります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10000"/>
              </a:lnSpc>
            </a:pP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一時的に脂肪が減っても、生活習慣が元に戻れば再発します。</a:t>
            </a:r>
          </a:p>
        </p:txBody>
      </p:sp>
    </p:spTree>
    <p:extLst>
      <p:ext uri="{BB962C8B-B14F-4D97-AF65-F5344CB8AC3E}">
        <p14:creationId xmlns:p14="http://schemas.microsoft.com/office/powerpoint/2010/main" val="3546975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505D01-9FA3-2007-6A95-B5B8486B7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食生活</a:t>
            </a:r>
            <a:endParaRPr kumimoji="1" lang="ja-JP" altLang="en-US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034071C-2BCC-A58B-349E-98412847E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843655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lnSpc>
                <a:spcPct val="120000"/>
              </a:lnSpc>
              <a:buFont typeface="+mj-ea"/>
              <a:buAutoNum type="circleNumDbPlain"/>
            </a:pPr>
            <a:r>
              <a:rPr kumimoji="1"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糖質を減らすこと</a:t>
            </a:r>
            <a:b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➡特に果物の果糖は吸収がよく、肝臓で中性脂肪になりやすいため、注意が必要です。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514350" indent="-514350">
              <a:lnSpc>
                <a:spcPct val="120000"/>
              </a:lnSpc>
              <a:buFont typeface="+mj-ea"/>
              <a:buAutoNum type="circleNumDbPlain"/>
            </a:pP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アルコールを控える</a:t>
            </a:r>
            <a:b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➡アルコールは肝臓で分解され中性脂肪となって肝臓にたまります</a:t>
            </a:r>
          </a:p>
          <a:p>
            <a:pPr marL="514350" indent="-514350">
              <a:lnSpc>
                <a:spcPct val="120000"/>
              </a:lnSpc>
              <a:buFont typeface="+mj-ea"/>
              <a:buAutoNum type="circleNumDbPlain"/>
            </a:pP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タンパク質を取ること</a:t>
            </a:r>
            <a:b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➡ダイエットなどでタンパク質が減ると、肝臓で脂肪がたまってしまう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5193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8211</TotalTime>
  <Words>494</Words>
  <Application>Microsoft Office PowerPoint</Application>
  <PresentationFormat>画面に合わせる (4:3)</PresentationFormat>
  <Paragraphs>57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5" baseType="lpstr">
      <vt:lpstr>ＭＳ Ｐゴシック</vt:lpstr>
      <vt:lpstr>Arial</vt:lpstr>
      <vt:lpstr>Calibri</vt:lpstr>
      <vt:lpstr>Calibri Light</vt:lpstr>
      <vt:lpstr>Office テーマ</vt:lpstr>
      <vt:lpstr>脂肪肝</vt:lpstr>
      <vt:lpstr>肝臓</vt:lpstr>
      <vt:lpstr>脂肪肝</vt:lpstr>
      <vt:lpstr>脂肪肝</vt:lpstr>
      <vt:lpstr>－脂肪肝は危険です－</vt:lpstr>
      <vt:lpstr>肝臓は自覚症状が現れにくい「沈黙の臓器」</vt:lpstr>
      <vt:lpstr>脂肪肝の原因</vt:lpstr>
      <vt:lpstr>脂肪肝へのセルフケア</vt:lpstr>
      <vt:lpstr>食生活</vt:lpstr>
      <vt:lpstr>運動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腱鞘炎</dc:title>
  <dc:creator>ワタナベマサヒロ</dc:creator>
  <cp:lastModifiedBy>obata</cp:lastModifiedBy>
  <cp:revision>408</cp:revision>
  <cp:lastPrinted>2024-05-27T05:52:01Z</cp:lastPrinted>
  <dcterms:created xsi:type="dcterms:W3CDTF">2023-03-01T00:34:21Z</dcterms:created>
  <dcterms:modified xsi:type="dcterms:W3CDTF">2025-07-22T02:16:42Z</dcterms:modified>
</cp:coreProperties>
</file>