
<file path=[Content_Types].xml><?xml version="1.0" encoding="utf-8"?>
<Types xmlns="http://schemas.openxmlformats.org/package/2006/content-types">
  <Default Extension="jpg" ContentType="application/octet-stream"/>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media/image4.jpg" ContentType="image/jpg"/>
  <Override PartName="/ppt/media/image5.jpg" ContentType="image/jpeg"/>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notesMasterIdLst>
    <p:notesMasterId r:id="rId14"/>
  </p:notesMasterIdLst>
  <p:sldIdLst>
    <p:sldId id="256" r:id="rId2"/>
    <p:sldId id="258" r:id="rId3"/>
    <p:sldId id="298" r:id="rId4"/>
    <p:sldId id="299" r:id="rId5"/>
    <p:sldId id="260" r:id="rId6"/>
    <p:sldId id="264" r:id="rId7"/>
    <p:sldId id="304" r:id="rId8"/>
    <p:sldId id="309" r:id="rId9"/>
    <p:sldId id="308" r:id="rId10"/>
    <p:sldId id="268" r:id="rId11"/>
    <p:sldId id="297" r:id="rId12"/>
    <p:sldId id="306" r:id="rId13"/>
  </p:sldIdLst>
  <p:sldSz cx="9144000" cy="6858000" type="screen4x3"/>
  <p:notesSz cx="12192000" cy="6858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77" autoAdjust="0"/>
  </p:normalViewPr>
  <p:slideViewPr>
    <p:cSldViewPr>
      <p:cViewPr varScale="1">
        <p:scale>
          <a:sx n="104" d="100"/>
          <a:sy n="104" d="100"/>
        </p:scale>
        <p:origin x="1824" y="114"/>
      </p:cViewPr>
      <p:guideLst>
        <p:guide orient="horz" pos="2880"/>
        <p:guide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売上高</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5-AE29-475E-9041-19576737A8C1}"/>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4-AE29-475E-9041-19576737A8C1}"/>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AE29-475E-9041-19576737A8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1-AE29-475E-9041-19576737A8C1}"/>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2-AE29-475E-9041-19576737A8C1}"/>
              </c:ext>
            </c:extLst>
          </c:dPt>
          <c:dLbls>
            <c:dLbl>
              <c:idx val="0"/>
              <c:layout>
                <c:manualLayout>
                  <c:x val="-7.7120007035963417E-2"/>
                  <c:y val="6.4988639479766519E-2"/>
                </c:manualLayout>
              </c:layout>
              <c:spPr>
                <a:solidFill>
                  <a:srgbClr val="FFFFFF">
                    <a:alpha val="34902"/>
                  </a:srgbClr>
                </a:solidFill>
                <a:ln>
                  <a:noFill/>
                </a:ln>
                <a:effectLst/>
              </c:spPr>
              <c:txPr>
                <a:bodyPr rot="0" spcFirstLastPara="1" vertOverflow="ellipsis" vert="horz" wrap="square" lIns="38100" tIns="19050" rIns="38100" bIns="19050" anchor="ctr" anchorCtr="1">
                  <a:spAutoFit/>
                </a:bodyPr>
                <a:lstStyle/>
                <a:p>
                  <a:pPr>
                    <a:defRPr sz="32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layout>
                    <c:manualLayout>
                      <c:w val="0.36586261521649116"/>
                      <c:h val="0.20895522388059701"/>
                    </c:manualLayout>
                  </c15:layout>
                </c:ext>
                <c:ext xmlns:c16="http://schemas.microsoft.com/office/drawing/2014/chart" uri="{C3380CC4-5D6E-409C-BE32-E72D297353CC}">
                  <c16:uniqueId val="{00000005-AE29-475E-9041-19576737A8C1}"/>
                </c:ext>
              </c:extLst>
            </c:dLbl>
            <c:dLbl>
              <c:idx val="1"/>
              <c:layout>
                <c:manualLayout>
                  <c:x val="8.5137920193617919E-2"/>
                  <c:y val="-9.5920398009950336E-2"/>
                </c:manualLayout>
              </c:layout>
              <c:spPr>
                <a:noFill/>
                <a:ln>
                  <a:noFill/>
                </a:ln>
                <a:effectLst/>
              </c:spPr>
              <c:txPr>
                <a:bodyPr rot="0" spcFirstLastPara="1" vertOverflow="ellipsis" vert="horz" wrap="square" lIns="38100" tIns="19050" rIns="38100" bIns="19050" anchor="ctr" anchorCtr="1">
                  <a:spAutoFit/>
                </a:bodyPr>
                <a:lstStyle/>
                <a:p>
                  <a:pPr>
                    <a:defRPr sz="3600" b="1"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E29-475E-9041-19576737A8C1}"/>
                </c:ext>
              </c:extLst>
            </c:dLbl>
            <c:dLbl>
              <c:idx val="2"/>
              <c:layout>
                <c:manualLayout>
                  <c:x val="4.3859654171807129E-2"/>
                  <c:y val="0.14026716809652526"/>
                </c:manualLayout>
              </c:layout>
              <c:showLegendKey val="0"/>
              <c:showVal val="1"/>
              <c:showCatName val="1"/>
              <c:showSerName val="0"/>
              <c:showPercent val="0"/>
              <c:showBubbleSize val="0"/>
              <c:extLst>
                <c:ext xmlns:c15="http://schemas.microsoft.com/office/drawing/2012/chart" uri="{CE6537A1-D6FC-4f65-9D91-7224C49458BB}">
                  <c15:layout>
                    <c:manualLayout>
                      <c:w val="0.27375734145569619"/>
                      <c:h val="0.20895522388059701"/>
                    </c:manualLayout>
                  </c15:layout>
                </c:ext>
                <c:ext xmlns:c16="http://schemas.microsoft.com/office/drawing/2014/chart" uri="{C3380CC4-5D6E-409C-BE32-E72D297353CC}">
                  <c16:uniqueId val="{00000003-AE29-475E-9041-19576737A8C1}"/>
                </c:ext>
              </c:extLst>
            </c:dLbl>
            <c:dLbl>
              <c:idx val="3"/>
              <c:layout>
                <c:manualLayout>
                  <c:x val="-0.15391731065176953"/>
                  <c:y val="0.2269366992851577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E29-475E-9041-19576737A8C1}"/>
                </c:ext>
              </c:extLst>
            </c:dLbl>
            <c:dLbl>
              <c:idx val="4"/>
              <c:layout>
                <c:manualLayout>
                  <c:x val="-3.0677219962369568E-2"/>
                  <c:y val="6.4288016794662251E-4"/>
                </c:manualLayout>
              </c:layout>
              <c:tx>
                <c:rich>
                  <a:bodyPr/>
                  <a:lstStyle/>
                  <a:p>
                    <a:fld id="{960AA991-9376-440A-9B2B-4B7EFDF1164C}" type="CATEGORYNAME">
                      <a:rPr lang="ja-JP" altLang="en-US" sz="2000"/>
                      <a:pPr/>
                      <a:t>[分類名]</a:t>
                    </a:fld>
                    <a:r>
                      <a:rPr lang="en-US" altLang="ja-JP" sz="2000" baseline="0" dirty="0"/>
                      <a:t>, </a:t>
                    </a:r>
                    <a:fld id="{1B61AFA7-EFDB-46FE-B38B-F8CC25D9190B}" type="VALUE">
                      <a:rPr lang="en-US" altLang="ja-JP" sz="2000" baseline="0"/>
                      <a:pPr/>
                      <a:t>[値]</a:t>
                    </a:fld>
                    <a:endParaRPr lang="en-US" altLang="ja-JP" sz="2000" baseline="0" dirty="0"/>
                  </a:p>
                </c:rich>
              </c:tx>
              <c:showLegendKey val="0"/>
              <c:showVal val="1"/>
              <c:showCatName val="1"/>
              <c:showSerName val="0"/>
              <c:showPercent val="0"/>
              <c:showBubbleSize val="0"/>
              <c:extLst>
                <c:ext xmlns:c15="http://schemas.microsoft.com/office/drawing/2012/chart" uri="{CE6537A1-D6FC-4f65-9D91-7224C49458BB}">
                  <c15:layout>
                    <c:manualLayout>
                      <c:w val="0.29901775127971791"/>
                      <c:h val="0.17980072537131139"/>
                    </c:manualLayout>
                  </c15:layout>
                  <c15:dlblFieldTable/>
                  <c15:showDataLabelsRange val="0"/>
                </c:ext>
                <c:ext xmlns:c16="http://schemas.microsoft.com/office/drawing/2014/chart" uri="{C3380CC4-5D6E-409C-BE32-E72D297353CC}">
                  <c16:uniqueId val="{00000002-AE29-475E-9041-19576737A8C1}"/>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tx1">
                        <a:lumMod val="75000"/>
                        <a:lumOff val="25000"/>
                      </a:schemeClr>
                    </a:solidFill>
                    <a:latin typeface="ＭＳ Ｐゴシック" panose="020B0600070205080204" pitchFamily="50" charset="-128"/>
                    <a:ea typeface="ＭＳ Ｐゴシック" panose="020B0600070205080204" pitchFamily="50"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歯周病</c:v>
                </c:pt>
                <c:pt idx="1">
                  <c:v>虫歯</c:v>
                </c:pt>
                <c:pt idx="2">
                  <c:v>破損</c:v>
                </c:pt>
                <c:pt idx="3">
                  <c:v>埋没歯</c:v>
                </c:pt>
                <c:pt idx="4">
                  <c:v>その他</c:v>
                </c:pt>
              </c:strCache>
            </c:strRef>
          </c:cat>
          <c:val>
            <c:numRef>
              <c:f>Sheet1!$B$2:$B$6</c:f>
              <c:numCache>
                <c:formatCode>0.00%</c:formatCode>
                <c:ptCount val="5"/>
                <c:pt idx="0">
                  <c:v>0.371</c:v>
                </c:pt>
                <c:pt idx="1">
                  <c:v>0.29199999999999998</c:v>
                </c:pt>
                <c:pt idx="2">
                  <c:v>0.17799999999999999</c:v>
                </c:pt>
                <c:pt idx="3">
                  <c:v>1.9E-2</c:v>
                </c:pt>
                <c:pt idx="4">
                  <c:v>0.109</c:v>
                </c:pt>
              </c:numCache>
            </c:numRef>
          </c:val>
          <c:extLst>
            <c:ext xmlns:c16="http://schemas.microsoft.com/office/drawing/2014/chart" uri="{C3380CC4-5D6E-409C-BE32-E72D297353CC}">
              <c16:uniqueId val="{00000000-AE29-475E-9041-19576737A8C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毎食後</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高血圧</c:v>
                </c:pt>
                <c:pt idx="1">
                  <c:v>糖尿病</c:v>
                </c:pt>
                <c:pt idx="2">
                  <c:v>脂質異常症</c:v>
                </c:pt>
                <c:pt idx="3">
                  <c:v>高尿酸血症</c:v>
                </c:pt>
                <c:pt idx="4">
                  <c:v>慢性腎臓病</c:v>
                </c:pt>
              </c:strCache>
            </c:strRef>
          </c:cat>
          <c:val>
            <c:numRef>
              <c:f>Sheet1!$B$2:$B$6</c:f>
              <c:numCache>
                <c:formatCode>General</c:formatCode>
                <c:ptCount val="5"/>
                <c:pt idx="0">
                  <c:v>13.3</c:v>
                </c:pt>
                <c:pt idx="1">
                  <c:v>3.1</c:v>
                </c:pt>
                <c:pt idx="2">
                  <c:v>29</c:v>
                </c:pt>
                <c:pt idx="3">
                  <c:v>8.6</c:v>
                </c:pt>
                <c:pt idx="4">
                  <c:v>3.8</c:v>
                </c:pt>
              </c:numCache>
            </c:numRef>
          </c:val>
          <c:extLst>
            <c:ext xmlns:c16="http://schemas.microsoft.com/office/drawing/2014/chart" uri="{C3380CC4-5D6E-409C-BE32-E72D297353CC}">
              <c16:uniqueId val="{00000000-6360-49A6-8B8D-55D758C77DB1}"/>
            </c:ext>
          </c:extLst>
        </c:ser>
        <c:ser>
          <c:idx val="1"/>
          <c:order val="1"/>
          <c:tx>
            <c:strRef>
              <c:f>Sheet1!$C$1</c:f>
              <c:strCache>
                <c:ptCount val="1"/>
                <c:pt idx="0">
                  <c:v>一日一回以上</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高血圧</c:v>
                </c:pt>
                <c:pt idx="1">
                  <c:v>糖尿病</c:v>
                </c:pt>
                <c:pt idx="2">
                  <c:v>脂質異常症</c:v>
                </c:pt>
                <c:pt idx="3">
                  <c:v>高尿酸血症</c:v>
                </c:pt>
                <c:pt idx="4">
                  <c:v>慢性腎臓病</c:v>
                </c:pt>
              </c:strCache>
            </c:strRef>
          </c:cat>
          <c:val>
            <c:numRef>
              <c:f>Sheet1!$C$2:$C$6</c:f>
              <c:numCache>
                <c:formatCode>General</c:formatCode>
                <c:ptCount val="5"/>
                <c:pt idx="0">
                  <c:v>17.899999999999999</c:v>
                </c:pt>
                <c:pt idx="1">
                  <c:v>5.3</c:v>
                </c:pt>
                <c:pt idx="2">
                  <c:v>42.1</c:v>
                </c:pt>
                <c:pt idx="3">
                  <c:v>17.5</c:v>
                </c:pt>
                <c:pt idx="4">
                  <c:v>3.1</c:v>
                </c:pt>
              </c:numCache>
            </c:numRef>
          </c:val>
          <c:extLst>
            <c:ext xmlns:c16="http://schemas.microsoft.com/office/drawing/2014/chart" uri="{C3380CC4-5D6E-409C-BE32-E72D297353CC}">
              <c16:uniqueId val="{00000001-6360-49A6-8B8D-55D758C77DB1}"/>
            </c:ext>
          </c:extLst>
        </c:ser>
        <c:ser>
          <c:idx val="2"/>
          <c:order val="2"/>
          <c:tx>
            <c:strRef>
              <c:f>Sheet1!$D$1</c:f>
              <c:strCache>
                <c:ptCount val="1"/>
                <c:pt idx="0">
                  <c:v>一日一回未満</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高血圧</c:v>
                </c:pt>
                <c:pt idx="1">
                  <c:v>糖尿病</c:v>
                </c:pt>
                <c:pt idx="2">
                  <c:v>脂質異常症</c:v>
                </c:pt>
                <c:pt idx="3">
                  <c:v>高尿酸血症</c:v>
                </c:pt>
                <c:pt idx="4">
                  <c:v>慢性腎臓病</c:v>
                </c:pt>
              </c:strCache>
            </c:strRef>
          </c:cat>
          <c:val>
            <c:numRef>
              <c:f>Sheet1!$D$2:$D$6</c:f>
              <c:numCache>
                <c:formatCode>General</c:formatCode>
                <c:ptCount val="5"/>
                <c:pt idx="0">
                  <c:v>31</c:v>
                </c:pt>
                <c:pt idx="1">
                  <c:v>17.399999999999999</c:v>
                </c:pt>
                <c:pt idx="2">
                  <c:v>60.3</c:v>
                </c:pt>
                <c:pt idx="3">
                  <c:v>27.2</c:v>
                </c:pt>
                <c:pt idx="4">
                  <c:v>8.3000000000000007</c:v>
                </c:pt>
              </c:numCache>
            </c:numRef>
          </c:val>
          <c:extLst>
            <c:ext xmlns:c16="http://schemas.microsoft.com/office/drawing/2014/chart" uri="{C3380CC4-5D6E-409C-BE32-E72D297353CC}">
              <c16:uniqueId val="{00000002-6360-49A6-8B8D-55D758C77DB1}"/>
            </c:ext>
          </c:extLst>
        </c:ser>
        <c:dLbls>
          <c:showLegendKey val="0"/>
          <c:showVal val="0"/>
          <c:showCatName val="0"/>
          <c:showSerName val="0"/>
          <c:showPercent val="0"/>
          <c:showBubbleSize val="0"/>
        </c:dLbls>
        <c:gapWidth val="219"/>
        <c:overlap val="-27"/>
        <c:axId val="1642192111"/>
        <c:axId val="1642192591"/>
      </c:barChart>
      <c:catAx>
        <c:axId val="1642192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42192591"/>
        <c:crosses val="autoZero"/>
        <c:auto val="1"/>
        <c:lblAlgn val="ctr"/>
        <c:lblOffset val="100"/>
        <c:noMultiLvlLbl val="0"/>
      </c:catAx>
      <c:valAx>
        <c:axId val="16421925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642192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329587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F53348-1BB9-D328-AF11-F14F4A1056C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45BE7702-FD67-6FF5-EC2C-EFDF34C517D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88219C19-9EA2-FA4E-1250-73D33428ED35}"/>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6AE36BCC-A39E-2066-930C-33E8992A7A71}"/>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478E3650-4D83-D5DC-EA28-7ACA943D9751}"/>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372132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D280B8-999C-FFD3-0E6E-1EEDFCCBC1C1}"/>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C517878-767F-15E3-E077-1536B97B9081}"/>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C5E923B-ADDB-D94B-F094-40A136718E6D}"/>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335A0DC2-C725-D204-C436-A4C67461752E}"/>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A830E8AF-DE64-70F0-1129-BF97F82BA26F}"/>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543907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B63EFAD-CCDE-085E-4A49-3C34C5068F3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7A2C63A-81FE-BF47-9458-2E0D6CCAE472}"/>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1458B0D-7F8B-2BD8-F657-00C31E4C1584}"/>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4428B7CA-86FA-FD1A-8327-97A5BA526CC1}"/>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D73B60F8-B01A-05DC-AC89-4A3125DDC279}"/>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13410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34F0B"/>
                </a:solidFill>
                <a:latin typeface="Microsoft JhengHei"/>
                <a:cs typeface="Microsoft JhengHe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40185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rgbClr val="234F0B"/>
                </a:solidFill>
                <a:latin typeface="Microsoft JhengHei"/>
                <a:cs typeface="Microsoft JhengHei"/>
              </a:defRPr>
            </a:lvl1pPr>
          </a:lstStyle>
          <a:p>
            <a:endParaRPr/>
          </a:p>
        </p:txBody>
      </p:sp>
      <p:sp>
        <p:nvSpPr>
          <p:cNvPr id="3" name="Holder 3"/>
          <p:cNvSpPr>
            <a:spLocks noGrp="1"/>
          </p:cNvSpPr>
          <p:nvPr>
            <p:ph sz="half" idx="2"/>
          </p:nvPr>
        </p:nvSpPr>
        <p:spPr>
          <a:xfrm>
            <a:off x="1119664" y="1418035"/>
            <a:ext cx="3549968" cy="369332"/>
          </a:xfrm>
          <a:prstGeom prst="rect">
            <a:avLst/>
          </a:prstGeom>
        </p:spPr>
        <p:txBody>
          <a:bodyPr wrap="square" lIns="0" tIns="0" rIns="0" bIns="0">
            <a:spAutoFit/>
          </a:bodyPr>
          <a:lstStyle>
            <a:lvl1pPr>
              <a:defRPr sz="2400" b="1" i="0">
                <a:solidFill>
                  <a:schemeClr val="tx1"/>
                </a:solidFill>
                <a:latin typeface="Microsoft JhengHei"/>
                <a:cs typeface="Microsoft JhengHei"/>
              </a:defRPr>
            </a:lvl1pPr>
          </a:lstStyle>
          <a:p>
            <a:endParaRPr/>
          </a:p>
        </p:txBody>
      </p:sp>
      <p:sp>
        <p:nvSpPr>
          <p:cNvPr id="4" name="Holder 4"/>
          <p:cNvSpPr>
            <a:spLocks noGrp="1"/>
          </p:cNvSpPr>
          <p:nvPr>
            <p:ph sz="half" idx="3"/>
          </p:nvPr>
        </p:nvSpPr>
        <p:spPr>
          <a:xfrm>
            <a:off x="4636808" y="1407701"/>
            <a:ext cx="3006090" cy="276999"/>
          </a:xfrm>
          <a:prstGeom prst="rect">
            <a:avLst/>
          </a:prstGeom>
        </p:spPr>
        <p:txBody>
          <a:bodyPr wrap="square" lIns="0" tIns="0" rIns="0" bIns="0">
            <a:spAutoFit/>
          </a:bodyPr>
          <a:lstStyle>
            <a:lvl1pPr>
              <a:defRPr sz="1800" b="0" i="0">
                <a:solidFill>
                  <a:schemeClr val="tx1"/>
                </a:solidFill>
                <a:latin typeface="MS UI Gothic"/>
                <a:cs typeface="MS UI Gothic"/>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6/24/2025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6989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2BC30C-B121-8783-2199-C89B98C4707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DA487E-0E9B-A8D6-6909-BF04E64DA3A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2644080-CC02-336F-3C6B-EF7CA4AB0B0C}"/>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B84D7244-4303-EAB5-2F72-2F700D2E4669}"/>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4C32A61-7937-E9AD-3F28-6BE7DD2D392A}"/>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485589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7A2FF3-F50D-DEDC-4268-3356184E5A0E}"/>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DA175C9-CDBD-FB66-033D-399D6D3760F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733D704-0783-6186-8693-9E0BF738BCAB}"/>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E578E98F-E9C6-FE4E-DD5A-26A7627E23BD}"/>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3019B693-C081-3925-6C27-AD16F4988B8B}"/>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654054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4C9863-895C-0D7F-B480-7FD1958185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22460D8-8B63-9F9E-D765-5838AED2BA0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7B709E8C-1568-0317-23BD-B44BEF1F39B8}"/>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8550822-1B0D-7B63-FC82-E1C73243F980}"/>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6" name="フッター プレースホルダー 5">
            <a:extLst>
              <a:ext uri="{FF2B5EF4-FFF2-40B4-BE49-F238E27FC236}">
                <a16:creationId xmlns:a16="http://schemas.microsoft.com/office/drawing/2014/main" id="{9B7F6570-DCFA-F6C8-CE03-E4C1C88D7F9C}"/>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B99AC7A3-A5CE-1275-2A02-3F911458ECD7}"/>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2090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18A30FD-88E0-B373-539E-238A2091D5C8}"/>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F17D02D-236F-7469-8ABE-057662B71F2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D32BA50-6C36-C41B-2ADC-95E4047F754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63EDF73-7F21-292E-0526-7A41C68F501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E299EB7-669A-393C-4866-07D4FFC5E6C4}"/>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BAF02E2-3280-5966-D18B-49F717348BE0}"/>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8" name="フッター プレースホルダー 7">
            <a:extLst>
              <a:ext uri="{FF2B5EF4-FFF2-40B4-BE49-F238E27FC236}">
                <a16:creationId xmlns:a16="http://schemas.microsoft.com/office/drawing/2014/main" id="{45EE2C0D-ED56-198C-2E6F-C25519AD2839}"/>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1E56642E-75E9-0EB1-1963-54E487CC3EDC}"/>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3476347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52073-D7B4-111F-E1A2-BAB058A49EDF}"/>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24F26BC-0382-8D6F-FFB1-ADA4C27DEDA8}"/>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4" name="フッター プレースホルダー 3">
            <a:extLst>
              <a:ext uri="{FF2B5EF4-FFF2-40B4-BE49-F238E27FC236}">
                <a16:creationId xmlns:a16="http://schemas.microsoft.com/office/drawing/2014/main" id="{FD48205F-8D2B-0758-01AB-E11A5E102D0D}"/>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EDD10C4F-06E4-4675-9A50-09D9BB70120B}"/>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862568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2CE4B46-E738-AE55-80F6-C67482F28AC1}"/>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3" name="フッター プレースホルダー 2">
            <a:extLst>
              <a:ext uri="{FF2B5EF4-FFF2-40B4-BE49-F238E27FC236}">
                <a16:creationId xmlns:a16="http://schemas.microsoft.com/office/drawing/2014/main" id="{77889E55-ECC9-81FD-8822-FBF5EDA5F4FB}"/>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5550C4F0-8E18-0F50-8BF8-461F65063170}"/>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3035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00EADA-BA0C-947A-4C54-DFB44F4300E9}"/>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13DBADE-285B-AF90-5501-634D5CD8A7E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9903B7A-5949-257B-B415-34C16BAB0FB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64512E-6DA9-B78C-CF85-F4128157FBB0}"/>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6" name="フッター プレースホルダー 5">
            <a:extLst>
              <a:ext uri="{FF2B5EF4-FFF2-40B4-BE49-F238E27FC236}">
                <a16:creationId xmlns:a16="http://schemas.microsoft.com/office/drawing/2014/main" id="{685AB320-7E29-A558-188C-2676758C4C94}"/>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1ED703A3-49B9-4894-9699-2EDE84E235CC}"/>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13200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37F821-F92E-BA00-4DB6-9E2A7331547D}"/>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E43A7FB-E71F-F10B-C0E2-6903843AC8E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3C3AFB57-6F3E-C58C-F7F7-9F04283670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AD6A51F-9622-E30F-D213-D543FFEBF28A}"/>
              </a:ext>
            </a:extLst>
          </p:cNvPr>
          <p:cNvSpPr>
            <a:spLocks noGrp="1"/>
          </p:cNvSpPr>
          <p:nvPr>
            <p:ph type="dt" sz="half" idx="10"/>
          </p:nvPr>
        </p:nvSpPr>
        <p:spPr/>
        <p:txBody>
          <a:bodyPr/>
          <a:lstStyle/>
          <a:p>
            <a:fld id="{1D8BD707-D9CF-40AE-B4C6-C98DA3205C09}" type="datetimeFigureOut">
              <a:rPr lang="en-US" smtClean="0"/>
              <a:t>6/24/2025</a:t>
            </a:fld>
            <a:endParaRPr lang="en-US"/>
          </a:p>
        </p:txBody>
      </p:sp>
      <p:sp>
        <p:nvSpPr>
          <p:cNvPr id="6" name="フッター プレースホルダー 5">
            <a:extLst>
              <a:ext uri="{FF2B5EF4-FFF2-40B4-BE49-F238E27FC236}">
                <a16:creationId xmlns:a16="http://schemas.microsoft.com/office/drawing/2014/main" id="{3D4DA1C4-2F8A-917A-416D-7890D7485470}"/>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5BE90964-D556-9EE5-717C-0DB05CF48294}"/>
              </a:ext>
            </a:extLst>
          </p:cNvPr>
          <p:cNvSpPr>
            <a:spLocks noGrp="1"/>
          </p:cNvSpPr>
          <p:nvPr>
            <p:ph type="sldNum" sz="quarter" idx="12"/>
          </p:nvPr>
        </p:nvSpPr>
        <p:spPr/>
        <p:txBody>
          <a:body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37428056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EBC1B26-AE89-6FA1-CDB9-3D4AE32BFD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73E0AFB-86D5-574C-4889-CA3F0AE7B16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11A1A43-7604-926D-62AD-F93D43BF6BC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t>6/24/2025</a:t>
            </a:fld>
            <a:endParaRPr lang="en-US"/>
          </a:p>
        </p:txBody>
      </p:sp>
      <p:sp>
        <p:nvSpPr>
          <p:cNvPr id="5" name="フッター プレースホルダー 4">
            <a:extLst>
              <a:ext uri="{FF2B5EF4-FFF2-40B4-BE49-F238E27FC236}">
                <a16:creationId xmlns:a16="http://schemas.microsoft.com/office/drawing/2014/main" id="{AC89F670-CF86-C561-B7C7-FC41050648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5730DF77-6418-2A0B-D699-6EC7E4DDC5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altLang="ja-JP" smtClean="0"/>
              <a:t>‹#›</a:t>
            </a:fld>
            <a:endParaRPr lang="en-US" altLang="ja-JP"/>
          </a:p>
        </p:txBody>
      </p:sp>
    </p:spTree>
    <p:extLst>
      <p:ext uri="{BB962C8B-B14F-4D97-AF65-F5344CB8AC3E}">
        <p14:creationId xmlns:p14="http://schemas.microsoft.com/office/powerpoint/2010/main" val="18345505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p:nvPr/>
        </p:nvSpPr>
        <p:spPr>
          <a:xfrm>
            <a:off x="7620000" y="4876800"/>
            <a:ext cx="974109" cy="974110"/>
          </a:xfrm>
          <a:prstGeom prst="rect">
            <a:avLst/>
          </a:prstGeom>
          <a:blipFill>
            <a:blip r:embed="rId3" cstate="print"/>
            <a:stretch>
              <a:fillRect/>
            </a:stretch>
          </a:blipFill>
        </p:spPr>
        <p:txBody>
          <a:bodyPr wrap="square" lIns="0" tIns="0" rIns="0" bIns="0" rtlCol="0"/>
          <a:lstStyle/>
          <a:p>
            <a:endParaRPr/>
          </a:p>
        </p:txBody>
      </p:sp>
      <p:sp>
        <p:nvSpPr>
          <p:cNvPr id="7" name="タイトル 6">
            <a:extLst>
              <a:ext uri="{FF2B5EF4-FFF2-40B4-BE49-F238E27FC236}">
                <a16:creationId xmlns:a16="http://schemas.microsoft.com/office/drawing/2014/main" id="{535B8DD3-703A-4901-065A-B420B0845697}"/>
              </a:ext>
            </a:extLst>
          </p:cNvPr>
          <p:cNvSpPr>
            <a:spLocks noGrp="1"/>
          </p:cNvSpPr>
          <p:nvPr>
            <p:ph type="title"/>
          </p:nvPr>
        </p:nvSpPr>
        <p:spPr>
          <a:xfrm>
            <a:off x="628650" y="2359209"/>
            <a:ext cx="7886700" cy="1325563"/>
          </a:xfrm>
        </p:spPr>
        <p:txBody>
          <a:bodyPr/>
          <a:lstStyle/>
          <a:p>
            <a:pPr algn="ctr"/>
            <a:r>
              <a:rPr lang="ja-JP" altLang="en-US" dirty="0">
                <a:latin typeface="ＭＳ Ｐゴシック" panose="020B0600070205080204" pitchFamily="50" charset="-128"/>
                <a:ea typeface="ＭＳ Ｐゴシック" panose="020B0600070205080204" pitchFamily="50" charset="-128"/>
              </a:rPr>
              <a:t>歯の健康について</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object 11"/>
          <p:cNvSpPr txBox="1">
            <a:spLocks noGrp="1"/>
          </p:cNvSpPr>
          <p:nvPr>
            <p:ph type="title"/>
          </p:nvPr>
        </p:nvSpPr>
        <p:spPr>
          <a:xfrm>
            <a:off x="2514600" y="1434573"/>
            <a:ext cx="4305300" cy="487313"/>
          </a:xfrm>
          <a:prstGeom prst="rect">
            <a:avLst/>
          </a:prstGeom>
        </p:spPr>
        <p:txBody>
          <a:bodyPr vert="horz" wrap="square" lIns="0" tIns="0" rIns="0" bIns="0" rtlCol="0">
            <a:spAutoFit/>
          </a:bodyPr>
          <a:lstStyle/>
          <a:p>
            <a:pPr marL="225425">
              <a:lnSpc>
                <a:spcPts val="3750"/>
              </a:lnSpc>
            </a:pPr>
            <a:r>
              <a:rPr lang="ja-JP" altLang="en-US" spc="-160" dirty="0">
                <a:latin typeface="ＭＳ Ｐゴシック" panose="020B0600070205080204" pitchFamily="50" charset="-128"/>
                <a:ea typeface="ＭＳ Ｐゴシック" panose="020B0600070205080204" pitchFamily="50" charset="-128"/>
              </a:rPr>
              <a:t>歯の磨き方が大切です</a:t>
            </a:r>
            <a:endParaRPr spc="-160" dirty="0">
              <a:latin typeface="ＭＳ Ｐゴシック" panose="020B0600070205080204" pitchFamily="50" charset="-128"/>
              <a:ea typeface="ＭＳ Ｐゴシック" panose="020B0600070205080204" pitchFamily="50" charset="-128"/>
            </a:endParaRPr>
          </a:p>
        </p:txBody>
      </p:sp>
      <p:pic>
        <p:nvPicPr>
          <p:cNvPr id="20" name="図 19">
            <a:extLst>
              <a:ext uri="{FF2B5EF4-FFF2-40B4-BE49-F238E27FC236}">
                <a16:creationId xmlns:a16="http://schemas.microsoft.com/office/drawing/2014/main" id="{9ADE885F-6657-2BC3-048A-9CC5552A526B}"/>
              </a:ext>
            </a:extLst>
          </p:cNvPr>
          <p:cNvPicPr>
            <a:picLocks noChangeAspect="1"/>
          </p:cNvPicPr>
          <p:nvPr/>
        </p:nvPicPr>
        <p:blipFill>
          <a:blip r:embed="rId3"/>
          <a:stretch>
            <a:fillRect/>
          </a:stretch>
        </p:blipFill>
        <p:spPr>
          <a:xfrm>
            <a:off x="628650" y="2286000"/>
            <a:ext cx="8077200" cy="3241077"/>
          </a:xfrm>
          <a:prstGeom prst="rect">
            <a:avLst/>
          </a:prstGeom>
        </p:spPr>
      </p:pic>
      <p:sp>
        <p:nvSpPr>
          <p:cNvPr id="23" name="テキスト ボックス 22">
            <a:extLst>
              <a:ext uri="{FF2B5EF4-FFF2-40B4-BE49-F238E27FC236}">
                <a16:creationId xmlns:a16="http://schemas.microsoft.com/office/drawing/2014/main" id="{F436CADC-71E2-85B8-3841-E2ACF8E8A839}"/>
              </a:ext>
            </a:extLst>
          </p:cNvPr>
          <p:cNvSpPr txBox="1"/>
          <p:nvPr/>
        </p:nvSpPr>
        <p:spPr>
          <a:xfrm>
            <a:off x="5715000" y="6134847"/>
            <a:ext cx="3330575" cy="553998"/>
          </a:xfrm>
          <a:prstGeom prst="rect">
            <a:avLst/>
          </a:prstGeom>
          <a:noFill/>
        </p:spPr>
        <p:txBody>
          <a:bodyPr wrap="square">
            <a:spAutoFit/>
          </a:bodyPr>
          <a:lstStyle/>
          <a:p>
            <a:r>
              <a:rPr lang="ja-JP" altLang="en-US" sz="1000" dirty="0"/>
              <a:t>参考文献：日本歯科医師会  歯の学校 </a:t>
            </a:r>
            <a:r>
              <a:rPr lang="en-US" altLang="ja-JP" sz="1000" dirty="0"/>
              <a:t>https://www.jda.or.jp/hanogakko/vol72/iroha.html</a:t>
            </a:r>
          </a:p>
          <a:p>
            <a:r>
              <a:rPr lang="ja-JP" altLang="en-US" sz="1000" dirty="0"/>
              <a:t>ライオン（株）</a:t>
            </a:r>
          </a:p>
        </p:txBody>
      </p:sp>
      <p:sp>
        <p:nvSpPr>
          <p:cNvPr id="2" name="object 2">
            <a:extLst>
              <a:ext uri="{FF2B5EF4-FFF2-40B4-BE49-F238E27FC236}">
                <a16:creationId xmlns:a16="http://schemas.microsoft.com/office/drawing/2014/main" id="{185ECC94-B058-B597-94D1-D33F623ED975}"/>
              </a:ext>
            </a:extLst>
          </p:cNvPr>
          <p:cNvSpPr txBox="1">
            <a:spLocks/>
          </p:cNvSpPr>
          <p:nvPr/>
        </p:nvSpPr>
        <p:spPr>
          <a:xfrm>
            <a:off x="628650" y="784251"/>
            <a:ext cx="7886700" cy="487313"/>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255904">
              <a:lnSpc>
                <a:spcPts val="3750"/>
              </a:lnSpc>
            </a:pPr>
            <a:r>
              <a:rPr lang="ja-JP" altLang="en-US" spc="-130" dirty="0">
                <a:latin typeface="ＭＳ Ｐゴシック" panose="020B0600070205080204" pitchFamily="50" charset="-128"/>
                <a:ea typeface="ＭＳ Ｐゴシック" panose="020B0600070205080204" pitchFamily="50" charset="-128"/>
              </a:rPr>
              <a:t>歯周病も虫歯も歯に残った食べ物が原因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D04E536D-4AE3-E6D9-2CC7-F41D8A2B7A30}"/>
              </a:ext>
            </a:extLst>
          </p:cNvPr>
          <p:cNvSpPr>
            <a:spLocks noGrp="1"/>
          </p:cNvSpPr>
          <p:nvPr>
            <p:ph type="title"/>
          </p:nvPr>
        </p:nvSpPr>
        <p:spPr>
          <a:xfrm>
            <a:off x="762000" y="173930"/>
            <a:ext cx="7886700" cy="1325563"/>
          </a:xfrm>
        </p:spPr>
        <p:txBody>
          <a:bodyPr/>
          <a:lstStyle/>
          <a:p>
            <a:pPr algn="ctr"/>
            <a:r>
              <a:rPr lang="ja-JP" altLang="en-US" dirty="0">
                <a:latin typeface="ＭＳ Ｐゴシック" panose="020B0600070205080204" pitchFamily="50" charset="-128"/>
                <a:ea typeface="ＭＳ Ｐゴシック" panose="020B0600070205080204" pitchFamily="50" charset="-128"/>
              </a:rPr>
              <a:t>磨き残し</a:t>
            </a:r>
          </a:p>
        </p:txBody>
      </p:sp>
      <p:pic>
        <p:nvPicPr>
          <p:cNvPr id="5" name="図 4">
            <a:extLst>
              <a:ext uri="{FF2B5EF4-FFF2-40B4-BE49-F238E27FC236}">
                <a16:creationId xmlns:a16="http://schemas.microsoft.com/office/drawing/2014/main" id="{25BFE19D-069F-7DFA-7326-14790573A6FC}"/>
              </a:ext>
            </a:extLst>
          </p:cNvPr>
          <p:cNvPicPr>
            <a:picLocks noChangeAspect="1"/>
          </p:cNvPicPr>
          <p:nvPr/>
        </p:nvPicPr>
        <p:blipFill>
          <a:blip r:embed="rId2"/>
          <a:srcRect r="10642" b="27022"/>
          <a:stretch/>
        </p:blipFill>
        <p:spPr>
          <a:xfrm>
            <a:off x="-304231" y="1600200"/>
            <a:ext cx="8952931" cy="4819564"/>
          </a:xfrm>
          <a:prstGeom prst="rect">
            <a:avLst/>
          </a:prstGeom>
        </p:spPr>
      </p:pic>
      <p:pic>
        <p:nvPicPr>
          <p:cNvPr id="2050" name="Picture 2" descr="歯ブラシのイラスト | かわいいフリー素材集 いらすとや">
            <a:extLst>
              <a:ext uri="{FF2B5EF4-FFF2-40B4-BE49-F238E27FC236}">
                <a16:creationId xmlns:a16="http://schemas.microsoft.com/office/drawing/2014/main" id="{92FF7C65-13DB-B02A-192A-6B6E0C788DB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08812" y="2133600"/>
            <a:ext cx="791594" cy="94297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1A6B5979-E388-E7B1-8B93-E1DA8821179C}"/>
              </a:ext>
            </a:extLst>
          </p:cNvPr>
          <p:cNvPicPr>
            <a:picLocks noChangeAspect="1"/>
          </p:cNvPicPr>
          <p:nvPr/>
        </p:nvPicPr>
        <p:blipFill>
          <a:blip r:embed="rId4"/>
          <a:stretch>
            <a:fillRect/>
          </a:stretch>
        </p:blipFill>
        <p:spPr>
          <a:xfrm>
            <a:off x="5211152" y="2500870"/>
            <a:ext cx="791594" cy="1151409"/>
          </a:xfrm>
          <a:prstGeom prst="rect">
            <a:avLst/>
          </a:prstGeom>
        </p:spPr>
      </p:pic>
      <p:pic>
        <p:nvPicPr>
          <p:cNvPr id="9" name="図 8">
            <a:extLst>
              <a:ext uri="{FF2B5EF4-FFF2-40B4-BE49-F238E27FC236}">
                <a16:creationId xmlns:a16="http://schemas.microsoft.com/office/drawing/2014/main" id="{C8B5B278-A705-20B6-D2C1-CAA2AF5469A1}"/>
              </a:ext>
            </a:extLst>
          </p:cNvPr>
          <p:cNvPicPr>
            <a:picLocks noChangeAspect="1"/>
          </p:cNvPicPr>
          <p:nvPr/>
        </p:nvPicPr>
        <p:blipFill>
          <a:blip r:embed="rId5"/>
          <a:stretch>
            <a:fillRect/>
          </a:stretch>
        </p:blipFill>
        <p:spPr>
          <a:xfrm>
            <a:off x="7004479" y="2956519"/>
            <a:ext cx="993734" cy="944962"/>
          </a:xfrm>
          <a:prstGeom prst="rect">
            <a:avLst/>
          </a:prstGeom>
        </p:spPr>
      </p:pic>
      <p:sp>
        <p:nvSpPr>
          <p:cNvPr id="2" name="テキスト ボックス 1">
            <a:extLst>
              <a:ext uri="{FF2B5EF4-FFF2-40B4-BE49-F238E27FC236}">
                <a16:creationId xmlns:a16="http://schemas.microsoft.com/office/drawing/2014/main" id="{7E950E95-2DB9-4642-28E6-C55017FA6638}"/>
              </a:ext>
            </a:extLst>
          </p:cNvPr>
          <p:cNvSpPr txBox="1"/>
          <p:nvPr/>
        </p:nvSpPr>
        <p:spPr>
          <a:xfrm>
            <a:off x="990600" y="3285009"/>
            <a:ext cx="1868038" cy="584775"/>
          </a:xfrm>
          <a:prstGeom prst="rect">
            <a:avLst/>
          </a:prstGeom>
          <a:noFill/>
        </p:spPr>
        <p:txBody>
          <a:bodyPr wrap="square" rtlCol="0">
            <a:spAutoFit/>
          </a:bodyPr>
          <a:lstStyle/>
          <a:p>
            <a:pPr algn="ctr"/>
            <a:r>
              <a:rPr kumimoji="1" lang="ja-JP" altLang="en-US" sz="1600" b="1" dirty="0"/>
              <a:t>口の中の食べ物</a:t>
            </a:r>
            <a:endParaRPr kumimoji="1" lang="en-US" altLang="ja-JP" sz="1600" b="1" dirty="0"/>
          </a:p>
          <a:p>
            <a:pPr algn="ctr"/>
            <a:r>
              <a:rPr kumimoji="1" lang="ja-JP" altLang="en-US" sz="1600" b="1" dirty="0"/>
              <a:t>のカス</a:t>
            </a:r>
          </a:p>
        </p:txBody>
      </p:sp>
      <p:sp>
        <p:nvSpPr>
          <p:cNvPr id="3" name="正方形/長方形 2">
            <a:extLst>
              <a:ext uri="{FF2B5EF4-FFF2-40B4-BE49-F238E27FC236}">
                <a16:creationId xmlns:a16="http://schemas.microsoft.com/office/drawing/2014/main" id="{C4C6A889-0881-CC14-638C-4456D15571A0}"/>
              </a:ext>
            </a:extLst>
          </p:cNvPr>
          <p:cNvSpPr/>
          <p:nvPr/>
        </p:nvSpPr>
        <p:spPr>
          <a:xfrm>
            <a:off x="2133600" y="2514600"/>
            <a:ext cx="466606" cy="6858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58469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124EAE9-6B0A-14DE-5805-28CC4DAEF572}"/>
              </a:ext>
            </a:extLst>
          </p:cNvPr>
          <p:cNvPicPr>
            <a:picLocks noChangeAspect="1"/>
          </p:cNvPicPr>
          <p:nvPr/>
        </p:nvPicPr>
        <p:blipFill>
          <a:blip r:embed="rId2"/>
          <a:stretch>
            <a:fillRect/>
          </a:stretch>
        </p:blipFill>
        <p:spPr>
          <a:xfrm>
            <a:off x="2946700" y="2661643"/>
            <a:ext cx="3048000" cy="3043497"/>
          </a:xfrm>
          <a:prstGeom prst="rect">
            <a:avLst/>
          </a:prstGeom>
        </p:spPr>
      </p:pic>
      <p:sp>
        <p:nvSpPr>
          <p:cNvPr id="8" name="テキスト ボックス 7">
            <a:extLst>
              <a:ext uri="{FF2B5EF4-FFF2-40B4-BE49-F238E27FC236}">
                <a16:creationId xmlns:a16="http://schemas.microsoft.com/office/drawing/2014/main" id="{642C384F-996F-8BAB-FAF1-92B511C35CC9}"/>
              </a:ext>
            </a:extLst>
          </p:cNvPr>
          <p:cNvSpPr txBox="1"/>
          <p:nvPr/>
        </p:nvSpPr>
        <p:spPr>
          <a:xfrm>
            <a:off x="6172200" y="3010370"/>
            <a:ext cx="2349650" cy="830997"/>
          </a:xfrm>
          <a:prstGeom prst="rect">
            <a:avLst/>
          </a:prstGeom>
          <a:noFill/>
        </p:spPr>
        <p:txBody>
          <a:bodyPr wrap="square">
            <a:spAutoFit/>
          </a:bodyPr>
          <a:lstStyle/>
          <a:p>
            <a:pPr marL="171450" indent="-171450">
              <a:buFont typeface="Arial" panose="020B0604020202020204" pitchFamily="34" charset="0"/>
              <a:buChar char="•"/>
            </a:pPr>
            <a:r>
              <a:rPr lang="ja-JP" altLang="en-US" sz="1200" dirty="0"/>
              <a:t>間食が増えるとばい菌の餌になる食べ物のカスが口の中にある時間が増えます</a:t>
            </a:r>
            <a:endParaRPr lang="en-US" altLang="ja-JP" sz="1200" dirty="0"/>
          </a:p>
          <a:p>
            <a:pPr marL="171450" indent="-171450">
              <a:buFont typeface="Arial" panose="020B0604020202020204" pitchFamily="34" charset="0"/>
              <a:buChar char="•"/>
            </a:pPr>
            <a:r>
              <a:rPr lang="ja-JP" altLang="en-US" sz="1200" dirty="0"/>
              <a:t>だらだらと食べ続けないこと</a:t>
            </a:r>
          </a:p>
        </p:txBody>
      </p:sp>
      <p:sp>
        <p:nvSpPr>
          <p:cNvPr id="10" name="テキスト ボックス 9">
            <a:extLst>
              <a:ext uri="{FF2B5EF4-FFF2-40B4-BE49-F238E27FC236}">
                <a16:creationId xmlns:a16="http://schemas.microsoft.com/office/drawing/2014/main" id="{314EB416-3AA4-4C39-18EB-3C9F1FD52596}"/>
              </a:ext>
            </a:extLst>
          </p:cNvPr>
          <p:cNvSpPr txBox="1"/>
          <p:nvPr/>
        </p:nvSpPr>
        <p:spPr>
          <a:xfrm>
            <a:off x="787550" y="4636655"/>
            <a:ext cx="2032300" cy="646331"/>
          </a:xfrm>
          <a:prstGeom prst="rect">
            <a:avLst/>
          </a:prstGeom>
          <a:noFill/>
        </p:spPr>
        <p:txBody>
          <a:bodyPr wrap="square">
            <a:spAutoFit/>
          </a:bodyPr>
          <a:lstStyle/>
          <a:p>
            <a:r>
              <a:rPr lang="ja-JP" altLang="en-US" sz="1200" dirty="0"/>
              <a:t>砂糖の摂取量など 間食が増えると歯の表面が酸性になる機会が増える</a:t>
            </a:r>
          </a:p>
        </p:txBody>
      </p:sp>
      <p:sp>
        <p:nvSpPr>
          <p:cNvPr id="11" name="テキスト ボックス 10">
            <a:extLst>
              <a:ext uri="{FF2B5EF4-FFF2-40B4-BE49-F238E27FC236}">
                <a16:creationId xmlns:a16="http://schemas.microsoft.com/office/drawing/2014/main" id="{F3ADA6FA-5D47-EE3F-9319-8BA15F234E61}"/>
              </a:ext>
            </a:extLst>
          </p:cNvPr>
          <p:cNvSpPr txBox="1"/>
          <p:nvPr/>
        </p:nvSpPr>
        <p:spPr>
          <a:xfrm>
            <a:off x="6248400" y="4648200"/>
            <a:ext cx="1828800" cy="830997"/>
          </a:xfrm>
          <a:prstGeom prst="rect">
            <a:avLst/>
          </a:prstGeom>
          <a:noFill/>
        </p:spPr>
        <p:txBody>
          <a:bodyPr wrap="square" rtlCol="0">
            <a:spAutoFit/>
          </a:bodyPr>
          <a:lstStyle/>
          <a:p>
            <a:r>
              <a:rPr kumimoji="1" lang="ja-JP" altLang="en-US" sz="1200" dirty="0"/>
              <a:t>虫歯の主な原因　ミュータンス菌（虫歯菌）が増えると虫歯になりやすい</a:t>
            </a:r>
          </a:p>
        </p:txBody>
      </p:sp>
      <p:sp>
        <p:nvSpPr>
          <p:cNvPr id="4" name="テキスト ボックス 3">
            <a:extLst>
              <a:ext uri="{FF2B5EF4-FFF2-40B4-BE49-F238E27FC236}">
                <a16:creationId xmlns:a16="http://schemas.microsoft.com/office/drawing/2014/main" id="{9F22CA02-59BA-2194-68A7-2BF118689717}"/>
              </a:ext>
            </a:extLst>
          </p:cNvPr>
          <p:cNvSpPr txBox="1"/>
          <p:nvPr/>
        </p:nvSpPr>
        <p:spPr>
          <a:xfrm>
            <a:off x="533400" y="533400"/>
            <a:ext cx="7772400" cy="1938992"/>
          </a:xfrm>
          <a:prstGeom prst="rect">
            <a:avLst/>
          </a:prstGeom>
          <a:noFill/>
        </p:spPr>
        <p:txBody>
          <a:bodyPr wrap="square">
            <a:spAutoFit/>
          </a:bodyPr>
          <a:lstStyle/>
          <a:p>
            <a:pPr marL="342900" indent="-342900">
              <a:buFont typeface="+mj-lt"/>
              <a:buAutoNum type="arabicPeriod"/>
            </a:pPr>
            <a:r>
              <a:rPr lang="ja-JP" altLang="en-US" sz="2400" dirty="0">
                <a:latin typeface="ＭＳ Ｐゴシック" panose="020B0600070205080204" pitchFamily="50" charset="-128"/>
                <a:ea typeface="ＭＳ Ｐゴシック" panose="020B0600070205080204" pitchFamily="50" charset="-128"/>
              </a:rPr>
              <a:t>永久歯の喪失理由の多くは歯周病とむし歯が占めています</a:t>
            </a:r>
          </a:p>
          <a:p>
            <a:pPr marL="342900" indent="-342900">
              <a:buFont typeface="+mj-lt"/>
              <a:buAutoNum type="arabicPeriod"/>
            </a:pPr>
            <a:r>
              <a:rPr lang="ja-JP" altLang="en-US" sz="2400">
                <a:latin typeface="ＭＳ Ｐゴシック" panose="020B0600070205080204" pitchFamily="50" charset="-128"/>
                <a:ea typeface="ＭＳ Ｐゴシック" panose="020B0600070205080204" pitchFamily="50" charset="-128"/>
              </a:rPr>
              <a:t>歯周病やむし歯は</a:t>
            </a:r>
            <a:r>
              <a:rPr lang="ja-JP" altLang="en-US" sz="2400" dirty="0">
                <a:latin typeface="ＭＳ Ｐゴシック" panose="020B0600070205080204" pitchFamily="50" charset="-128"/>
                <a:ea typeface="ＭＳ Ｐゴシック" panose="020B0600070205080204" pitchFamily="50" charset="-128"/>
              </a:rPr>
              <a:t>歯の質・細菌・食物の三要素が望ましくない状態の時に発生します</a:t>
            </a:r>
          </a:p>
          <a:p>
            <a:pPr marL="342900" indent="-342900">
              <a:buFont typeface="+mj-lt"/>
              <a:buAutoNum type="arabicPeriod"/>
            </a:pPr>
            <a:r>
              <a:rPr lang="ja-JP" altLang="en-US" sz="2400" dirty="0">
                <a:latin typeface="ＭＳ Ｐゴシック" panose="020B0600070205080204" pitchFamily="50" charset="-128"/>
                <a:ea typeface="ＭＳ Ｐゴシック" panose="020B0600070205080204" pitchFamily="50" charset="-128"/>
              </a:rPr>
              <a:t>口腔ケアの方法や生活習慣を見直してみましょう</a:t>
            </a:r>
          </a:p>
        </p:txBody>
      </p:sp>
    </p:spTree>
    <p:extLst>
      <p:ext uri="{BB962C8B-B14F-4D97-AF65-F5344CB8AC3E}">
        <p14:creationId xmlns:p14="http://schemas.microsoft.com/office/powerpoint/2010/main" val="26140449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47823" y="784251"/>
            <a:ext cx="5848350" cy="487313"/>
          </a:xfrm>
          <a:prstGeom prst="rect">
            <a:avLst/>
          </a:prstGeom>
        </p:spPr>
        <p:txBody>
          <a:bodyPr vert="horz" wrap="square" lIns="0" tIns="0" rIns="0" bIns="0" rtlCol="0">
            <a:spAutoFit/>
          </a:bodyPr>
          <a:lstStyle/>
          <a:p>
            <a:pPr marL="177800">
              <a:lnSpc>
                <a:spcPts val="3750"/>
              </a:lnSpc>
            </a:pPr>
            <a:r>
              <a:rPr lang="ja-JP" altLang="en-US" spc="-130" dirty="0">
                <a:latin typeface="ＭＳ Ｐゴシック" panose="020B0600070205080204" pitchFamily="50" charset="-128"/>
                <a:ea typeface="ＭＳ Ｐゴシック" panose="020B0600070205080204" pitchFamily="50" charset="-128"/>
              </a:rPr>
              <a:t>歯と口の健康週間</a:t>
            </a:r>
            <a:r>
              <a:rPr lang="en-US" altLang="ja-JP" spc="-130" dirty="0">
                <a:latin typeface="ＭＳ Ｐゴシック" panose="020B0600070205080204" pitchFamily="50" charset="-128"/>
                <a:ea typeface="ＭＳ Ｐゴシック" panose="020B0600070205080204" pitchFamily="50" charset="-128"/>
              </a:rPr>
              <a:t>(6</a:t>
            </a:r>
            <a:r>
              <a:rPr lang="ja-JP" altLang="en-US" spc="-130" dirty="0">
                <a:latin typeface="ＭＳ Ｐゴシック" panose="020B0600070205080204" pitchFamily="50" charset="-128"/>
                <a:ea typeface="ＭＳ Ｐゴシック" panose="020B0600070205080204" pitchFamily="50" charset="-128"/>
              </a:rPr>
              <a:t>月</a:t>
            </a:r>
            <a:r>
              <a:rPr lang="en-US" altLang="ja-JP" spc="-130" dirty="0">
                <a:latin typeface="ＭＳ Ｐゴシック" panose="020B0600070205080204" pitchFamily="50" charset="-128"/>
                <a:ea typeface="ＭＳ Ｐゴシック" panose="020B0600070205080204" pitchFamily="50" charset="-128"/>
              </a:rPr>
              <a:t>4</a:t>
            </a:r>
            <a:r>
              <a:rPr lang="ja-JP" altLang="en-US" spc="-130" dirty="0">
                <a:latin typeface="ＭＳ Ｐゴシック" panose="020B0600070205080204" pitchFamily="50" charset="-128"/>
                <a:ea typeface="ＭＳ Ｐゴシック" panose="020B0600070205080204" pitchFamily="50" charset="-128"/>
              </a:rPr>
              <a:t>日</a:t>
            </a:r>
            <a:r>
              <a:rPr lang="en-US" altLang="ja-JP" spc="-130" dirty="0">
                <a:latin typeface="ＭＳ Ｐゴシック" panose="020B0600070205080204" pitchFamily="50" charset="-128"/>
                <a:ea typeface="ＭＳ Ｐゴシック" panose="020B0600070205080204" pitchFamily="50" charset="-128"/>
              </a:rPr>
              <a:t>-10</a:t>
            </a:r>
            <a:r>
              <a:rPr lang="ja-JP" altLang="en-US" spc="-130" dirty="0">
                <a:latin typeface="ＭＳ Ｐゴシック" panose="020B0600070205080204" pitchFamily="50" charset="-128"/>
                <a:ea typeface="ＭＳ Ｐゴシック" panose="020B0600070205080204" pitchFamily="50" charset="-128"/>
              </a:rPr>
              <a:t>日</a:t>
            </a:r>
            <a:r>
              <a:rPr lang="en-US" altLang="ja-JP" spc="-130" dirty="0">
                <a:latin typeface="ＭＳ Ｐゴシック" panose="020B0600070205080204" pitchFamily="50" charset="-128"/>
                <a:ea typeface="ＭＳ Ｐゴシック" panose="020B0600070205080204" pitchFamily="50" charset="-128"/>
              </a:rPr>
              <a:t>)</a:t>
            </a:r>
          </a:p>
        </p:txBody>
      </p:sp>
      <p:sp>
        <p:nvSpPr>
          <p:cNvPr id="10" name="コンテンツ プレースホルダー 9">
            <a:extLst>
              <a:ext uri="{FF2B5EF4-FFF2-40B4-BE49-F238E27FC236}">
                <a16:creationId xmlns:a16="http://schemas.microsoft.com/office/drawing/2014/main" id="{1F86C3D8-9754-2BA6-2842-96009062849F}"/>
              </a:ext>
            </a:extLst>
          </p:cNvPr>
          <p:cNvSpPr>
            <a:spLocks noGrp="1"/>
          </p:cNvSpPr>
          <p:nvPr>
            <p:ph idx="1"/>
          </p:nvPr>
        </p:nvSpPr>
        <p:spPr>
          <a:xfrm>
            <a:off x="385786" y="5968877"/>
            <a:ext cx="8372427" cy="511149"/>
          </a:xfrm>
        </p:spPr>
        <p:txBody>
          <a:bodyPr>
            <a:normAutofit/>
          </a:bodyPr>
          <a:lstStyle/>
          <a:p>
            <a:pPr marL="0" indent="0" algn="ctr">
              <a:buNone/>
            </a:pPr>
            <a:r>
              <a:rPr lang="ja-JP" altLang="en-US" dirty="0">
                <a:latin typeface="ＭＳ Ｐゴシック" panose="020B0600070205080204" pitchFamily="50" charset="-128"/>
                <a:ea typeface="ＭＳ Ｐゴシック" panose="020B0600070205080204" pitchFamily="50" charset="-128"/>
              </a:rPr>
              <a:t>生涯にわたり、自分の歯で物をかむことを意味する</a:t>
            </a:r>
          </a:p>
        </p:txBody>
      </p:sp>
      <p:pic>
        <p:nvPicPr>
          <p:cNvPr id="3" name="図 2">
            <a:extLst>
              <a:ext uri="{FF2B5EF4-FFF2-40B4-BE49-F238E27FC236}">
                <a16:creationId xmlns:a16="http://schemas.microsoft.com/office/drawing/2014/main" id="{5A9FDD35-6CF2-0F09-4D2F-4B18A5AAB35E}"/>
              </a:ext>
            </a:extLst>
          </p:cNvPr>
          <p:cNvPicPr>
            <a:picLocks noChangeAspect="1"/>
          </p:cNvPicPr>
          <p:nvPr/>
        </p:nvPicPr>
        <p:blipFill>
          <a:blip r:embed="rId3"/>
          <a:stretch>
            <a:fillRect/>
          </a:stretch>
        </p:blipFill>
        <p:spPr>
          <a:xfrm>
            <a:off x="2728887" y="1447800"/>
            <a:ext cx="3686223" cy="2603236"/>
          </a:xfrm>
          <a:prstGeom prst="rect">
            <a:avLst/>
          </a:prstGeom>
        </p:spPr>
      </p:pic>
      <p:sp>
        <p:nvSpPr>
          <p:cNvPr id="4" name="object 2">
            <a:extLst>
              <a:ext uri="{FF2B5EF4-FFF2-40B4-BE49-F238E27FC236}">
                <a16:creationId xmlns:a16="http://schemas.microsoft.com/office/drawing/2014/main" id="{54FC7D21-BBC3-B240-F75A-9D5FC545D0F1}"/>
              </a:ext>
            </a:extLst>
          </p:cNvPr>
          <p:cNvSpPr txBox="1">
            <a:spLocks/>
          </p:cNvSpPr>
          <p:nvPr/>
        </p:nvSpPr>
        <p:spPr>
          <a:xfrm>
            <a:off x="1647823" y="4236086"/>
            <a:ext cx="6048377" cy="457048"/>
          </a:xfrm>
          <a:prstGeom prst="rect">
            <a:avLst/>
          </a:prstGeom>
        </p:spPr>
        <p:txBody>
          <a:bodyPr vert="horz" wrap="square" lIns="0" tIns="0" rIns="0" bIns="0" rtlCol="0" anchor="ctr">
            <a:sp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marL="457200" indent="-457200">
              <a:buFont typeface="Wingdings" panose="05000000000000000000" pitchFamily="2" charset="2"/>
              <a:buChar char="Ø"/>
            </a:pPr>
            <a:r>
              <a:rPr lang="en-US" altLang="ja-JP" dirty="0">
                <a:latin typeface="ＭＳ Ｐゴシック" panose="020B0600070205080204" pitchFamily="50" charset="-128"/>
                <a:ea typeface="ＭＳ Ｐゴシック" panose="020B0600070205080204" pitchFamily="50" charset="-128"/>
              </a:rPr>
              <a:t>8020</a:t>
            </a:r>
            <a:r>
              <a:rPr lang="ja-JP" altLang="en-US" dirty="0">
                <a:latin typeface="ＭＳ Ｐゴシック" panose="020B0600070205080204" pitchFamily="50" charset="-128"/>
                <a:ea typeface="ＭＳ Ｐゴシック" panose="020B0600070205080204" pitchFamily="50" charset="-128"/>
              </a:rPr>
              <a:t>（ハチ・マル・ニ・マル）運動</a:t>
            </a:r>
            <a:endParaRPr lang="ja-JP" altLang="en-US" dirty="0"/>
          </a:p>
        </p:txBody>
      </p:sp>
      <p:sp>
        <p:nvSpPr>
          <p:cNvPr id="6" name="テキスト ボックス 5">
            <a:extLst>
              <a:ext uri="{FF2B5EF4-FFF2-40B4-BE49-F238E27FC236}">
                <a16:creationId xmlns:a16="http://schemas.microsoft.com/office/drawing/2014/main" id="{F8C840AF-CFBF-99FA-A1CE-9C155DAC0E9C}"/>
              </a:ext>
            </a:extLst>
          </p:cNvPr>
          <p:cNvSpPr txBox="1"/>
          <p:nvPr/>
        </p:nvSpPr>
        <p:spPr>
          <a:xfrm>
            <a:off x="1295400" y="4878184"/>
            <a:ext cx="6305550" cy="369332"/>
          </a:xfrm>
          <a:prstGeom prst="rect">
            <a:avLst/>
          </a:prstGeom>
          <a:noFill/>
        </p:spPr>
        <p:txBody>
          <a:bodyPr wrap="square">
            <a:spAutoFit/>
          </a:bodyPr>
          <a:lstStyle/>
          <a:p>
            <a:pPr marL="0" indent="0" algn="ctr">
              <a:buNone/>
            </a:pPr>
            <a:r>
              <a:rPr lang="ja-JP" altLang="en-US" dirty="0">
                <a:latin typeface="ＭＳ Ｐゴシック" panose="020B0600070205080204" pitchFamily="50" charset="-128"/>
                <a:ea typeface="ＭＳ Ｐゴシック" panose="020B0600070205080204" pitchFamily="50" charset="-128"/>
              </a:rPr>
              <a:t>「</a:t>
            </a:r>
            <a:r>
              <a:rPr lang="en-US" altLang="ja-JP" dirty="0">
                <a:latin typeface="ＭＳ Ｐゴシック" panose="020B0600070205080204" pitchFamily="50" charset="-128"/>
                <a:ea typeface="ＭＳ Ｐゴシック" panose="020B0600070205080204" pitchFamily="50" charset="-128"/>
              </a:rPr>
              <a:t>80</a:t>
            </a:r>
            <a:r>
              <a:rPr lang="ja-JP" altLang="en-US" dirty="0">
                <a:latin typeface="ＭＳ Ｐゴシック" panose="020B0600070205080204" pitchFamily="50" charset="-128"/>
                <a:ea typeface="ＭＳ Ｐゴシック" panose="020B0600070205080204" pitchFamily="50" charset="-128"/>
              </a:rPr>
              <a:t>歳になっても自分の歯を</a:t>
            </a:r>
            <a:r>
              <a:rPr lang="en-US" altLang="ja-JP" dirty="0">
                <a:latin typeface="ＭＳ Ｐゴシック" panose="020B0600070205080204" pitchFamily="50" charset="-128"/>
                <a:ea typeface="ＭＳ Ｐゴシック" panose="020B0600070205080204" pitchFamily="50" charset="-128"/>
              </a:rPr>
              <a:t>20</a:t>
            </a:r>
            <a:r>
              <a:rPr lang="ja-JP" altLang="en-US" dirty="0">
                <a:latin typeface="ＭＳ Ｐゴシック" panose="020B0600070205080204" pitchFamily="50" charset="-128"/>
                <a:ea typeface="ＭＳ Ｐゴシック" panose="020B0600070205080204" pitchFamily="50" charset="-128"/>
              </a:rPr>
              <a:t>本以上保つ」という 運動</a:t>
            </a:r>
            <a:endParaRPr lang="ja-JP" altLang="en-US" dirty="0"/>
          </a:p>
        </p:txBody>
      </p:sp>
      <p:sp>
        <p:nvSpPr>
          <p:cNvPr id="7" name="テキスト ボックス 6">
            <a:extLst>
              <a:ext uri="{FF2B5EF4-FFF2-40B4-BE49-F238E27FC236}">
                <a16:creationId xmlns:a16="http://schemas.microsoft.com/office/drawing/2014/main" id="{FAF58DA1-31F7-9716-9CE1-3ACD4348D0F8}"/>
              </a:ext>
            </a:extLst>
          </p:cNvPr>
          <p:cNvSpPr txBox="1"/>
          <p:nvPr/>
        </p:nvSpPr>
        <p:spPr>
          <a:xfrm>
            <a:off x="955100" y="5432566"/>
            <a:ext cx="6734173" cy="369332"/>
          </a:xfrm>
          <a:prstGeom prst="rect">
            <a:avLst/>
          </a:prstGeom>
          <a:noFill/>
        </p:spPr>
        <p:txBody>
          <a:bodyPr wrap="square">
            <a:spAutoFit/>
          </a:bodyPr>
          <a:lstStyle/>
          <a:p>
            <a:r>
              <a:rPr lang="en-US" altLang="ja-JP" dirty="0"/>
              <a:t>20</a:t>
            </a:r>
            <a:r>
              <a:rPr lang="ja-JP" altLang="en-US" dirty="0"/>
              <a:t>本以上の歯があれば、硬い食品でもほぼ満足に食べられます</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Box16"/>
          <p:cNvSpPr txBox="1"/>
          <p:nvPr/>
        </p:nvSpPr>
        <p:spPr>
          <a:xfrm>
            <a:off x="1009503" y="1337354"/>
            <a:ext cx="7086600" cy="1067600"/>
          </a:xfrm>
          <a:prstGeom prst="rect">
            <a:avLst/>
          </a:prstGeom>
          <a:noFill/>
        </p:spPr>
        <p:txBody>
          <a:bodyPr wrap="square" lIns="0" tIns="0" rIns="0" rtlCol="0">
            <a:spAutoFit/>
          </a:bodyPr>
          <a:lstStyle/>
          <a:p>
            <a:pPr algn="ctr" rtl="0">
              <a:lnSpc>
                <a:spcPct val="150000"/>
              </a:lnSpc>
            </a:pP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歯</a:t>
            </a:r>
            <a:r>
              <a:rPr lang="en-US" altLang="zh-CN" sz="2400" spc="7" dirty="0">
                <a:solidFill>
                  <a:srgbClr val="000000"/>
                </a:solidFill>
                <a:latin typeface="ＭＳ Ｐゴシック" panose="020B0600070205080204" pitchFamily="50" charset="-128"/>
                <a:ea typeface="ＭＳ Ｐゴシック" panose="020B0600070205080204" pitchFamily="50" charset="-128"/>
                <a:cs typeface="Meiryo UI"/>
              </a:rPr>
              <a:t>は</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上下</a:t>
            </a:r>
            <a:r>
              <a:rPr lang="en-US" altLang="zh-CN" sz="2400" spc="8" dirty="0">
                <a:solidFill>
                  <a:srgbClr val="000000"/>
                </a:solidFill>
                <a:latin typeface="ＭＳ Ｐゴシック" panose="020B0600070205080204" pitchFamily="50" charset="-128"/>
                <a:ea typeface="ＭＳ Ｐゴシック" panose="020B0600070205080204" pitchFamily="50" charset="-128"/>
                <a:cs typeface="Meiryo UI"/>
              </a:rPr>
              <a:t>左</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右で親</a:t>
            </a:r>
            <a:r>
              <a:rPr lang="en-US" altLang="zh-CN" sz="2400" spc="6" dirty="0">
                <a:solidFill>
                  <a:srgbClr val="000000"/>
                </a:solidFill>
                <a:latin typeface="ＭＳ Ｐゴシック" panose="020B0600070205080204" pitchFamily="50" charset="-128"/>
                <a:ea typeface="ＭＳ Ｐゴシック" panose="020B0600070205080204" pitchFamily="50" charset="-128"/>
                <a:cs typeface="Meiryo UI"/>
              </a:rPr>
              <a:t>知</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らずを</a:t>
            </a:r>
            <a:r>
              <a:rPr lang="en-US" altLang="zh-CN" sz="2400" spc="8" dirty="0">
                <a:solidFill>
                  <a:srgbClr val="000000"/>
                </a:solidFill>
                <a:latin typeface="ＭＳ Ｐゴシック" panose="020B0600070205080204" pitchFamily="50" charset="-128"/>
                <a:ea typeface="ＭＳ Ｐゴシック" panose="020B0600070205080204" pitchFamily="50" charset="-128"/>
                <a:cs typeface="Meiryo UI"/>
              </a:rPr>
              <a:t>含</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め</a:t>
            </a:r>
            <a:r>
              <a:rPr lang="en-US" altLang="zh-CN" sz="2400" spc="-13" dirty="0">
                <a:solidFill>
                  <a:srgbClr val="000000"/>
                </a:solidFill>
                <a:latin typeface="ＭＳ Ｐゴシック" panose="020B0600070205080204" pitchFamily="50" charset="-128"/>
                <a:ea typeface="ＭＳ Ｐゴシック" panose="020B0600070205080204" pitchFamily="50" charset="-128"/>
                <a:cs typeface="Meiryo UI"/>
              </a:rPr>
              <a:t>る</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と、</a:t>
            </a:r>
            <a:r>
              <a:rPr lang="en-US" altLang="zh-CN" sz="2400" spc="10" dirty="0">
                <a:solidFill>
                  <a:srgbClr val="000000"/>
                </a:solidFill>
                <a:latin typeface="ＭＳ Ｐゴシック" panose="020B0600070205080204" pitchFamily="50" charset="-128"/>
                <a:ea typeface="ＭＳ Ｐゴシック" panose="020B0600070205080204" pitchFamily="50" charset="-128"/>
                <a:cs typeface="Meiryo UI"/>
              </a:rPr>
              <a:t>8</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本</a:t>
            </a:r>
            <a:r>
              <a:rPr lang="en-US" altLang="zh-CN" sz="2400" spc="-15" dirty="0">
                <a:solidFill>
                  <a:srgbClr val="000000"/>
                </a:solidFill>
                <a:latin typeface="ＭＳ Ｐゴシック" panose="020B0600070205080204" pitchFamily="50" charset="-128"/>
                <a:ea typeface="ＭＳ Ｐゴシック" panose="020B0600070205080204" pitchFamily="50" charset="-128"/>
                <a:cs typeface="Meiryo UI"/>
              </a:rPr>
              <a:t>ず</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つ</a:t>
            </a:r>
            <a:r>
              <a:rPr lang="en-US" altLang="zh-CN" sz="2400" spc="6" dirty="0">
                <a:solidFill>
                  <a:srgbClr val="000000"/>
                </a:solidFill>
                <a:latin typeface="ＭＳ Ｐゴシック" panose="020B0600070205080204" pitchFamily="50" charset="-128"/>
                <a:ea typeface="ＭＳ Ｐゴシック" panose="020B0600070205080204" pitchFamily="50" charset="-128"/>
                <a:cs typeface="Meiryo UI"/>
              </a:rPr>
              <a:t>計</a:t>
            </a:r>
            <a:r>
              <a:rPr lang="en-US" altLang="zh-CN" sz="2400" spc="-5" dirty="0">
                <a:solidFill>
                  <a:srgbClr val="000000"/>
                </a:solidFill>
                <a:latin typeface="ＭＳ Ｐゴシック" panose="020B0600070205080204" pitchFamily="50" charset="-128"/>
                <a:ea typeface="ＭＳ Ｐゴシック" panose="020B0600070205080204" pitchFamily="50" charset="-128"/>
                <a:cs typeface="Meiryo UI"/>
              </a:rPr>
              <a:t>32</a:t>
            </a:r>
            <a:r>
              <a:rPr lang="en-US" altLang="zh-CN" sz="2400" spc="-21" dirty="0">
                <a:solidFill>
                  <a:srgbClr val="000000"/>
                </a:solidFill>
                <a:latin typeface="ＭＳ Ｐゴシック" panose="020B0600070205080204" pitchFamily="50" charset="-128"/>
                <a:ea typeface="ＭＳ Ｐゴシック" panose="020B0600070205080204" pitchFamily="50" charset="-128"/>
                <a:cs typeface="Meiryo UI"/>
              </a:rPr>
              <a:t>本</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a:t>
            </a:r>
          </a:p>
          <a:p>
            <a:pPr algn="ctr" rtl="0">
              <a:lnSpc>
                <a:spcPct val="150000"/>
              </a:lnSpc>
            </a:pPr>
            <a:r>
              <a:rPr lang="en-US" altLang="zh-CN" sz="2400" spc="6" dirty="0" err="1">
                <a:solidFill>
                  <a:srgbClr val="000000"/>
                </a:solidFill>
                <a:latin typeface="ＭＳ Ｐゴシック" panose="020B0600070205080204" pitchFamily="50" charset="-128"/>
                <a:ea typeface="ＭＳ Ｐゴシック" panose="020B0600070205080204" pitchFamily="50" charset="-128"/>
                <a:cs typeface="Meiryo UI"/>
              </a:rPr>
              <a:t>そ</a:t>
            </a:r>
            <a:r>
              <a:rPr lang="en-US" altLang="zh-CN" sz="2400" spc="-19" dirty="0" err="1">
                <a:solidFill>
                  <a:srgbClr val="000000"/>
                </a:solidFill>
                <a:latin typeface="ＭＳ Ｐゴシック" panose="020B0600070205080204" pitchFamily="50" charset="-128"/>
                <a:ea typeface="ＭＳ Ｐゴシック" panose="020B0600070205080204" pitchFamily="50" charset="-128"/>
                <a:cs typeface="Meiryo UI"/>
              </a:rPr>
              <a:t>れ</a:t>
            </a:r>
            <a:r>
              <a:rPr lang="en-US" altLang="zh-CN" sz="2400" spc="0" dirty="0" err="1">
                <a:solidFill>
                  <a:srgbClr val="000000"/>
                </a:solidFill>
                <a:latin typeface="ＭＳ Ｐゴシック" panose="020B0600070205080204" pitchFamily="50" charset="-128"/>
                <a:ea typeface="ＭＳ Ｐゴシック" panose="020B0600070205080204" pitchFamily="50" charset="-128"/>
                <a:cs typeface="Meiryo UI"/>
              </a:rPr>
              <a:t>ぞ</a:t>
            </a:r>
            <a:r>
              <a:rPr lang="en-US" altLang="zh-CN" sz="2400" spc="7" dirty="0" err="1">
                <a:solidFill>
                  <a:srgbClr val="000000"/>
                </a:solidFill>
                <a:latin typeface="ＭＳ Ｐゴシック" panose="020B0600070205080204" pitchFamily="50" charset="-128"/>
                <a:ea typeface="ＭＳ Ｐゴシック" panose="020B0600070205080204" pitchFamily="50" charset="-128"/>
                <a:cs typeface="Meiryo UI"/>
              </a:rPr>
              <a:t>れ</a:t>
            </a:r>
            <a:r>
              <a:rPr lang="en-US" altLang="zh-CN" sz="2400" spc="0" dirty="0" err="1">
                <a:solidFill>
                  <a:srgbClr val="000000"/>
                </a:solidFill>
                <a:latin typeface="ＭＳ Ｐゴシック" panose="020B0600070205080204" pitchFamily="50" charset="-128"/>
                <a:ea typeface="ＭＳ Ｐゴシック" panose="020B0600070205080204" pitchFamily="50" charset="-128"/>
                <a:cs typeface="Meiryo UI"/>
              </a:rPr>
              <a:t>役</a:t>
            </a:r>
            <a:r>
              <a:rPr lang="en-US" altLang="zh-CN" sz="2400" spc="8" dirty="0" err="1">
                <a:solidFill>
                  <a:srgbClr val="000000"/>
                </a:solidFill>
                <a:latin typeface="ＭＳ Ｐゴシック" panose="020B0600070205080204" pitchFamily="50" charset="-128"/>
                <a:ea typeface="ＭＳ Ｐゴシック" panose="020B0600070205080204" pitchFamily="50" charset="-128"/>
                <a:cs typeface="Meiryo UI"/>
              </a:rPr>
              <a:t>割</a:t>
            </a:r>
            <a:r>
              <a:rPr lang="en-US" altLang="zh-CN" sz="2400" spc="0" dirty="0" err="1">
                <a:solidFill>
                  <a:srgbClr val="000000"/>
                </a:solidFill>
                <a:latin typeface="ＭＳ Ｐゴシック" panose="020B0600070205080204" pitchFamily="50" charset="-128"/>
                <a:ea typeface="ＭＳ Ｐゴシック" panose="020B0600070205080204" pitchFamily="50" charset="-128"/>
                <a:cs typeface="Meiryo UI"/>
              </a:rPr>
              <a:t>が</a:t>
            </a:r>
            <a:r>
              <a:rPr lang="en-US" altLang="zh-CN" sz="2400" spc="-13" dirty="0" err="1">
                <a:solidFill>
                  <a:srgbClr val="000000"/>
                </a:solidFill>
                <a:latin typeface="ＭＳ Ｐゴシック" panose="020B0600070205080204" pitchFamily="50" charset="-128"/>
                <a:ea typeface="ＭＳ Ｐゴシック" panose="020B0600070205080204" pitchFamily="50" charset="-128"/>
                <a:cs typeface="Meiryo UI"/>
              </a:rPr>
              <a:t>あ</a:t>
            </a:r>
            <a:r>
              <a:rPr lang="en-US" altLang="zh-CN" sz="2400" spc="0" dirty="0" err="1">
                <a:solidFill>
                  <a:srgbClr val="000000"/>
                </a:solidFill>
                <a:latin typeface="ＭＳ Ｐゴシック" panose="020B0600070205080204" pitchFamily="50" charset="-128"/>
                <a:ea typeface="ＭＳ Ｐゴシック" panose="020B0600070205080204" pitchFamily="50" charset="-128"/>
                <a:cs typeface="Meiryo UI"/>
              </a:rPr>
              <a:t>り</a:t>
            </a:r>
            <a:r>
              <a:rPr lang="en-US" altLang="zh-CN" sz="2400" spc="5" dirty="0" err="1">
                <a:solidFill>
                  <a:srgbClr val="000000"/>
                </a:solidFill>
                <a:latin typeface="ＭＳ Ｐゴシック" panose="020B0600070205080204" pitchFamily="50" charset="-128"/>
                <a:ea typeface="ＭＳ Ｐゴシック" panose="020B0600070205080204" pitchFamily="50" charset="-128"/>
                <a:cs typeface="Meiryo UI"/>
              </a:rPr>
              <a:t>ま</a:t>
            </a:r>
            <a:r>
              <a:rPr lang="en-US" altLang="zh-CN" sz="2400" spc="0" dirty="0" err="1">
                <a:solidFill>
                  <a:srgbClr val="000000"/>
                </a:solidFill>
                <a:latin typeface="ＭＳ Ｐゴシック" panose="020B0600070205080204" pitchFamily="50" charset="-128"/>
                <a:ea typeface="ＭＳ Ｐゴシック" panose="020B0600070205080204" pitchFamily="50" charset="-128"/>
                <a:cs typeface="Meiryo UI"/>
              </a:rPr>
              <a:t>す</a:t>
            </a:r>
            <a:r>
              <a:rPr lang="en-US" altLang="zh-CN" sz="2400" spc="0" dirty="0">
                <a:solidFill>
                  <a:srgbClr val="000000"/>
                </a:solidFill>
                <a:latin typeface="ＭＳ Ｐゴシック" panose="020B0600070205080204" pitchFamily="50" charset="-128"/>
                <a:ea typeface="ＭＳ Ｐゴシック" panose="020B0600070205080204" pitchFamily="50" charset="-128"/>
                <a:cs typeface="Meiryo UI"/>
              </a:rPr>
              <a:t>。</a:t>
            </a:r>
            <a:endParaRPr lang="en-US" altLang="zh-CN" sz="2400" dirty="0">
              <a:latin typeface="ＭＳ Ｐゴシック" panose="020B0600070205080204" pitchFamily="50" charset="-128"/>
              <a:ea typeface="ＭＳ Ｐゴシック" panose="020B0600070205080204" pitchFamily="50" charset="-128"/>
              <a:cs typeface="Meiryo UI"/>
            </a:endParaRPr>
          </a:p>
        </p:txBody>
      </p:sp>
      <p:sp>
        <p:nvSpPr>
          <p:cNvPr id="2" name="正方形/長方形 1"/>
          <p:cNvSpPr/>
          <p:nvPr/>
        </p:nvSpPr>
        <p:spPr>
          <a:xfrm>
            <a:off x="4178342" y="570323"/>
            <a:ext cx="748923" cy="769441"/>
          </a:xfrm>
          <a:prstGeom prst="rect">
            <a:avLst/>
          </a:prstGeom>
        </p:spPr>
        <p:txBody>
          <a:bodyPr wrap="none">
            <a:spAutoFit/>
          </a:bodyPr>
          <a:lstStyle/>
          <a:p>
            <a:r>
              <a:rPr lang="ja-JP" altLang="en-US" sz="4400" dirty="0">
                <a:latin typeface="ＭＳ Ｐゴシック" panose="020B0600070205080204" pitchFamily="50" charset="-128"/>
                <a:ea typeface="ＭＳ Ｐゴシック" panose="020B0600070205080204" pitchFamily="50" charset="-128"/>
              </a:rPr>
              <a:t>歯</a:t>
            </a:r>
          </a:p>
        </p:txBody>
      </p:sp>
      <p:grpSp>
        <p:nvGrpSpPr>
          <p:cNvPr id="23" name="グループ化 22">
            <a:extLst>
              <a:ext uri="{FF2B5EF4-FFF2-40B4-BE49-F238E27FC236}">
                <a16:creationId xmlns:a16="http://schemas.microsoft.com/office/drawing/2014/main" id="{25404FDF-F82C-F746-B6AD-1FC84DBD4D2E}"/>
              </a:ext>
            </a:extLst>
          </p:cNvPr>
          <p:cNvGrpSpPr/>
          <p:nvPr/>
        </p:nvGrpSpPr>
        <p:grpSpPr>
          <a:xfrm>
            <a:off x="240926" y="2602229"/>
            <a:ext cx="8662147" cy="3448930"/>
            <a:chOff x="152400" y="2838747"/>
            <a:chExt cx="8662147" cy="3448930"/>
          </a:xfrm>
        </p:grpSpPr>
        <p:grpSp>
          <p:nvGrpSpPr>
            <p:cNvPr id="17" name="グループ化 16">
              <a:extLst>
                <a:ext uri="{FF2B5EF4-FFF2-40B4-BE49-F238E27FC236}">
                  <a16:creationId xmlns:a16="http://schemas.microsoft.com/office/drawing/2014/main" id="{2610D4B7-FFA1-DA58-1645-60B67DA31046}"/>
                </a:ext>
              </a:extLst>
            </p:cNvPr>
            <p:cNvGrpSpPr/>
            <p:nvPr/>
          </p:nvGrpSpPr>
          <p:grpSpPr>
            <a:xfrm>
              <a:off x="152400" y="2838747"/>
              <a:ext cx="8662147" cy="3448930"/>
              <a:chOff x="152400" y="2838747"/>
              <a:chExt cx="8662147" cy="3448930"/>
            </a:xfrm>
          </p:grpSpPr>
          <p:pic>
            <p:nvPicPr>
              <p:cNvPr id="12" name="Image12"/>
              <p:cNvPicPr>
                <a:picLocks noChangeAspect="1"/>
              </p:cNvPicPr>
              <p:nvPr/>
            </p:nvPicPr>
            <p:blipFill rotWithShape="1">
              <a:blip r:embed="rId2"/>
              <a:srcRect l="3970" t="14020" r="3235" b="35502"/>
              <a:stretch/>
            </p:blipFill>
            <p:spPr>
              <a:xfrm>
                <a:off x="329453" y="2838747"/>
                <a:ext cx="8485094" cy="3448930"/>
              </a:xfrm>
              <a:prstGeom prst="rect">
                <a:avLst/>
              </a:prstGeom>
              <a:noFill/>
            </p:spPr>
          </p:pic>
          <p:sp>
            <p:nvSpPr>
              <p:cNvPr id="4" name="テキスト ボックス 3">
                <a:extLst>
                  <a:ext uri="{FF2B5EF4-FFF2-40B4-BE49-F238E27FC236}">
                    <a16:creationId xmlns:a16="http://schemas.microsoft.com/office/drawing/2014/main" id="{71F8B1B5-4D7C-1AA9-D1FC-6FA6ED267158}"/>
                  </a:ext>
                </a:extLst>
              </p:cNvPr>
              <p:cNvSpPr txBox="1"/>
              <p:nvPr/>
            </p:nvSpPr>
            <p:spPr>
              <a:xfrm>
                <a:off x="2952750" y="3177607"/>
                <a:ext cx="838200" cy="307777"/>
              </a:xfrm>
              <a:prstGeom prst="rect">
                <a:avLst/>
              </a:prstGeom>
              <a:solidFill>
                <a:schemeClr val="bg1"/>
              </a:solidFill>
            </p:spPr>
            <p:txBody>
              <a:bodyPr wrap="square" rtlCol="0">
                <a:spAutoFit/>
              </a:bodyPr>
              <a:lstStyle/>
              <a:p>
                <a:r>
                  <a:rPr kumimoji="1" lang="ja-JP" altLang="en-US" sz="1400" dirty="0"/>
                  <a:t>上唇</a:t>
                </a:r>
              </a:p>
            </p:txBody>
          </p:sp>
          <p:sp>
            <p:nvSpPr>
              <p:cNvPr id="5" name="テキスト ボックス 4">
                <a:extLst>
                  <a:ext uri="{FF2B5EF4-FFF2-40B4-BE49-F238E27FC236}">
                    <a16:creationId xmlns:a16="http://schemas.microsoft.com/office/drawing/2014/main" id="{8F6CDE5A-7F84-AAAE-D972-EF7E8665A02F}"/>
                  </a:ext>
                </a:extLst>
              </p:cNvPr>
              <p:cNvSpPr txBox="1"/>
              <p:nvPr/>
            </p:nvSpPr>
            <p:spPr>
              <a:xfrm>
                <a:off x="3200400" y="3828387"/>
                <a:ext cx="838200" cy="307777"/>
              </a:xfrm>
              <a:prstGeom prst="rect">
                <a:avLst/>
              </a:prstGeom>
              <a:solidFill>
                <a:schemeClr val="bg1"/>
              </a:solidFill>
            </p:spPr>
            <p:txBody>
              <a:bodyPr wrap="square" rtlCol="0">
                <a:spAutoFit/>
              </a:bodyPr>
              <a:lstStyle/>
              <a:p>
                <a:r>
                  <a:rPr kumimoji="1" lang="ja-JP" altLang="en-US" sz="1400" dirty="0"/>
                  <a:t>口蓋垂</a:t>
                </a:r>
              </a:p>
            </p:txBody>
          </p:sp>
          <p:sp>
            <p:nvSpPr>
              <p:cNvPr id="6" name="テキスト ボックス 5">
                <a:extLst>
                  <a:ext uri="{FF2B5EF4-FFF2-40B4-BE49-F238E27FC236}">
                    <a16:creationId xmlns:a16="http://schemas.microsoft.com/office/drawing/2014/main" id="{177DB245-6370-0AD7-A4C5-1185F9D364E0}"/>
                  </a:ext>
                </a:extLst>
              </p:cNvPr>
              <p:cNvSpPr txBox="1"/>
              <p:nvPr/>
            </p:nvSpPr>
            <p:spPr>
              <a:xfrm>
                <a:off x="3200400" y="4480188"/>
                <a:ext cx="838200" cy="307777"/>
              </a:xfrm>
              <a:prstGeom prst="rect">
                <a:avLst/>
              </a:prstGeom>
              <a:solidFill>
                <a:schemeClr val="bg1"/>
              </a:solidFill>
            </p:spPr>
            <p:txBody>
              <a:bodyPr wrap="square" rtlCol="0">
                <a:spAutoFit/>
              </a:bodyPr>
              <a:lstStyle/>
              <a:p>
                <a:r>
                  <a:rPr lang="ja-JP" altLang="en-US" sz="1400" dirty="0"/>
                  <a:t>唇交連</a:t>
                </a:r>
                <a:endParaRPr kumimoji="1" lang="ja-JP" altLang="en-US" sz="1400" dirty="0"/>
              </a:p>
            </p:txBody>
          </p:sp>
          <p:sp>
            <p:nvSpPr>
              <p:cNvPr id="7" name="テキスト ボックス 6">
                <a:extLst>
                  <a:ext uri="{FF2B5EF4-FFF2-40B4-BE49-F238E27FC236}">
                    <a16:creationId xmlns:a16="http://schemas.microsoft.com/office/drawing/2014/main" id="{29AD4108-AA8D-A520-83FE-73BB012E539D}"/>
                  </a:ext>
                </a:extLst>
              </p:cNvPr>
              <p:cNvSpPr txBox="1"/>
              <p:nvPr/>
            </p:nvSpPr>
            <p:spPr>
              <a:xfrm>
                <a:off x="3200400" y="5227932"/>
                <a:ext cx="838200" cy="307777"/>
              </a:xfrm>
              <a:prstGeom prst="rect">
                <a:avLst/>
              </a:prstGeom>
              <a:solidFill>
                <a:schemeClr val="bg1"/>
              </a:solidFill>
            </p:spPr>
            <p:txBody>
              <a:bodyPr wrap="square" rtlCol="0">
                <a:spAutoFit/>
              </a:bodyPr>
              <a:lstStyle/>
              <a:p>
                <a:r>
                  <a:rPr kumimoji="1" lang="ja-JP" altLang="en-US" sz="1400" dirty="0"/>
                  <a:t>舌小帯</a:t>
                </a:r>
              </a:p>
            </p:txBody>
          </p:sp>
          <p:sp>
            <p:nvSpPr>
              <p:cNvPr id="8" name="テキスト ボックス 7">
                <a:extLst>
                  <a:ext uri="{FF2B5EF4-FFF2-40B4-BE49-F238E27FC236}">
                    <a16:creationId xmlns:a16="http://schemas.microsoft.com/office/drawing/2014/main" id="{148F70EB-00C0-6947-4A82-F0E54D836544}"/>
                  </a:ext>
                </a:extLst>
              </p:cNvPr>
              <p:cNvSpPr txBox="1"/>
              <p:nvPr/>
            </p:nvSpPr>
            <p:spPr>
              <a:xfrm>
                <a:off x="2952750" y="5933894"/>
                <a:ext cx="838200" cy="307777"/>
              </a:xfrm>
              <a:prstGeom prst="rect">
                <a:avLst/>
              </a:prstGeom>
              <a:solidFill>
                <a:schemeClr val="bg1"/>
              </a:solidFill>
            </p:spPr>
            <p:txBody>
              <a:bodyPr wrap="square" rtlCol="0">
                <a:spAutoFit/>
              </a:bodyPr>
              <a:lstStyle/>
              <a:p>
                <a:r>
                  <a:rPr lang="ja-JP" altLang="en-US" sz="1400" dirty="0"/>
                  <a:t>口唇</a:t>
                </a:r>
                <a:endParaRPr kumimoji="1" lang="ja-JP" altLang="en-US" sz="1400" dirty="0"/>
              </a:p>
            </p:txBody>
          </p:sp>
          <p:sp>
            <p:nvSpPr>
              <p:cNvPr id="9" name="テキスト ボックス 8">
                <a:extLst>
                  <a:ext uri="{FF2B5EF4-FFF2-40B4-BE49-F238E27FC236}">
                    <a16:creationId xmlns:a16="http://schemas.microsoft.com/office/drawing/2014/main" id="{86C698CA-08F6-DB39-A599-93B81D354773}"/>
                  </a:ext>
                </a:extLst>
              </p:cNvPr>
              <p:cNvSpPr txBox="1"/>
              <p:nvPr/>
            </p:nvSpPr>
            <p:spPr>
              <a:xfrm>
                <a:off x="341103" y="5715000"/>
                <a:ext cx="838200" cy="307777"/>
              </a:xfrm>
              <a:prstGeom prst="rect">
                <a:avLst/>
              </a:prstGeom>
              <a:solidFill>
                <a:schemeClr val="bg1"/>
              </a:solidFill>
            </p:spPr>
            <p:txBody>
              <a:bodyPr wrap="square" rtlCol="0">
                <a:spAutoFit/>
              </a:bodyPr>
              <a:lstStyle/>
              <a:p>
                <a:pPr algn="r"/>
                <a:r>
                  <a:rPr lang="ja-JP" altLang="en-US" sz="1400" dirty="0"/>
                  <a:t>歯</a:t>
                </a:r>
                <a:endParaRPr kumimoji="1" lang="ja-JP" altLang="en-US" sz="1400" dirty="0"/>
              </a:p>
            </p:txBody>
          </p:sp>
          <p:sp>
            <p:nvSpPr>
              <p:cNvPr id="10" name="テキスト ボックス 9">
                <a:extLst>
                  <a:ext uri="{FF2B5EF4-FFF2-40B4-BE49-F238E27FC236}">
                    <a16:creationId xmlns:a16="http://schemas.microsoft.com/office/drawing/2014/main" id="{0FA0F3E8-857A-C9A7-71AD-23E68E5C0C94}"/>
                  </a:ext>
                </a:extLst>
              </p:cNvPr>
              <p:cNvSpPr txBox="1"/>
              <p:nvPr/>
            </p:nvSpPr>
            <p:spPr>
              <a:xfrm>
                <a:off x="228600" y="5029200"/>
                <a:ext cx="838200" cy="307777"/>
              </a:xfrm>
              <a:prstGeom prst="rect">
                <a:avLst/>
              </a:prstGeom>
              <a:solidFill>
                <a:schemeClr val="bg1"/>
              </a:solidFill>
            </p:spPr>
            <p:txBody>
              <a:bodyPr wrap="square" rtlCol="0">
                <a:spAutoFit/>
              </a:bodyPr>
              <a:lstStyle/>
              <a:p>
                <a:pPr algn="r"/>
                <a:r>
                  <a:rPr kumimoji="1" lang="ja-JP" altLang="en-US" sz="1400" dirty="0"/>
                  <a:t>舌</a:t>
                </a:r>
              </a:p>
            </p:txBody>
          </p:sp>
          <p:sp>
            <p:nvSpPr>
              <p:cNvPr id="11" name="テキスト ボックス 10">
                <a:extLst>
                  <a:ext uri="{FF2B5EF4-FFF2-40B4-BE49-F238E27FC236}">
                    <a16:creationId xmlns:a16="http://schemas.microsoft.com/office/drawing/2014/main" id="{438F73C9-09CC-ADFD-A56F-96046B049CB2}"/>
                  </a:ext>
                </a:extLst>
              </p:cNvPr>
              <p:cNvSpPr txBox="1"/>
              <p:nvPr/>
            </p:nvSpPr>
            <p:spPr>
              <a:xfrm>
                <a:off x="152400" y="4378523"/>
                <a:ext cx="990600" cy="307777"/>
              </a:xfrm>
              <a:prstGeom prst="rect">
                <a:avLst/>
              </a:prstGeom>
              <a:solidFill>
                <a:schemeClr val="bg1"/>
              </a:solidFill>
            </p:spPr>
            <p:txBody>
              <a:bodyPr wrap="square" rtlCol="0">
                <a:spAutoFit/>
              </a:bodyPr>
              <a:lstStyle/>
              <a:p>
                <a:pPr algn="r"/>
                <a:r>
                  <a:rPr kumimoji="1" lang="ja-JP" altLang="en-US" sz="1400" dirty="0"/>
                  <a:t>口蓋扁桃</a:t>
                </a:r>
              </a:p>
            </p:txBody>
          </p:sp>
          <p:sp>
            <p:nvSpPr>
              <p:cNvPr id="13" name="テキスト ボックス 12">
                <a:extLst>
                  <a:ext uri="{FF2B5EF4-FFF2-40B4-BE49-F238E27FC236}">
                    <a16:creationId xmlns:a16="http://schemas.microsoft.com/office/drawing/2014/main" id="{89F72B2D-2736-3F7B-E404-CC98BB11FF0B}"/>
                  </a:ext>
                </a:extLst>
              </p:cNvPr>
              <p:cNvSpPr txBox="1"/>
              <p:nvPr/>
            </p:nvSpPr>
            <p:spPr>
              <a:xfrm>
                <a:off x="188703" y="3686261"/>
                <a:ext cx="990600" cy="307777"/>
              </a:xfrm>
              <a:prstGeom prst="rect">
                <a:avLst/>
              </a:prstGeom>
              <a:solidFill>
                <a:schemeClr val="bg1"/>
              </a:solidFill>
            </p:spPr>
            <p:txBody>
              <a:bodyPr wrap="square" rtlCol="0">
                <a:spAutoFit/>
              </a:bodyPr>
              <a:lstStyle/>
              <a:p>
                <a:pPr algn="r"/>
                <a:r>
                  <a:rPr kumimoji="1" lang="ja-JP" altLang="en-US" sz="1400" dirty="0"/>
                  <a:t>口蓋帆</a:t>
                </a:r>
              </a:p>
            </p:txBody>
          </p:sp>
        </p:grpSp>
        <p:sp>
          <p:nvSpPr>
            <p:cNvPr id="14" name="Text Box14"/>
            <p:cNvSpPr txBox="1"/>
            <p:nvPr/>
          </p:nvSpPr>
          <p:spPr>
            <a:xfrm>
              <a:off x="6592989" y="3070512"/>
              <a:ext cx="2053437" cy="282770"/>
            </a:xfrm>
            <a:prstGeom prst="rect">
              <a:avLst/>
            </a:prstGeom>
            <a:noFill/>
          </p:spPr>
          <p:txBody>
            <a:bodyPr wrap="square" lIns="0" tIns="0" rIns="0" rtlCol="0">
              <a:spAutoFit/>
            </a:bodyPr>
            <a:lstStyle/>
            <a:p>
              <a:pPr algn="l" rtl="0">
                <a:lnSpc>
                  <a:spcPts val="2128"/>
                </a:lnSpc>
              </a:pP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主に食べ物を</a:t>
              </a:r>
              <a:r>
                <a:rPr lang="en-US" altLang="zh-CN" sz="1600" spc="-14" dirty="0">
                  <a:solidFill>
                    <a:srgbClr val="000000"/>
                  </a:solidFill>
                  <a:latin typeface="ＭＳ Ｐゴシック" panose="020B0600070205080204" pitchFamily="50" charset="-128"/>
                  <a:ea typeface="ＭＳ Ｐゴシック" panose="020B0600070205080204" pitchFamily="50" charset="-128"/>
                  <a:cs typeface="Meiryo UI"/>
                </a:rPr>
                <a:t>か</a:t>
              </a: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み切る</a:t>
              </a:r>
              <a:endParaRPr lang="en-US" altLang="zh-CN" sz="1600" dirty="0">
                <a:latin typeface="ＭＳ Ｐゴシック" panose="020B0600070205080204" pitchFamily="50" charset="-128"/>
                <a:ea typeface="ＭＳ Ｐゴシック" panose="020B0600070205080204" pitchFamily="50" charset="-128"/>
                <a:cs typeface="Meiryo UI"/>
              </a:endParaRPr>
            </a:p>
          </p:txBody>
        </p:sp>
        <p:sp>
          <p:nvSpPr>
            <p:cNvPr id="15" name="Text Box15"/>
            <p:cNvSpPr txBox="1"/>
            <p:nvPr/>
          </p:nvSpPr>
          <p:spPr>
            <a:xfrm>
              <a:off x="7585494" y="5535709"/>
              <a:ext cx="1005994" cy="552074"/>
            </a:xfrm>
            <a:prstGeom prst="rect">
              <a:avLst/>
            </a:prstGeom>
            <a:noFill/>
          </p:spPr>
          <p:txBody>
            <a:bodyPr wrap="square" lIns="0" tIns="0" rIns="0" rtlCol="0">
              <a:spAutoFit/>
            </a:bodyPr>
            <a:lstStyle/>
            <a:p>
              <a:pPr algn="l" rtl="0">
                <a:lnSpc>
                  <a:spcPts val="2144"/>
                </a:lnSpc>
              </a:pP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穀物な</a:t>
              </a:r>
              <a:r>
                <a:rPr lang="en-US" altLang="zh-CN" sz="1600" spc="-14" dirty="0">
                  <a:solidFill>
                    <a:srgbClr val="000000"/>
                  </a:solidFill>
                  <a:latin typeface="ＭＳ Ｐゴシック" panose="020B0600070205080204" pitchFamily="50" charset="-128"/>
                  <a:ea typeface="ＭＳ Ｐゴシック" panose="020B0600070205080204" pitchFamily="50" charset="-128"/>
                  <a:cs typeface="Meiryo UI"/>
                </a:rPr>
                <a:t>ど</a:t>
              </a: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を</a:t>
              </a:r>
              <a:r>
                <a:rPr lang="en-US" altLang="zh-CN" sz="1600" dirty="0">
                  <a:solidFill>
                    <a:srgbClr val="000000"/>
                  </a:solidFill>
                  <a:latin typeface="ＭＳ Ｐゴシック" panose="020B0600070205080204" pitchFamily="50" charset="-128"/>
                  <a:ea typeface="ＭＳ Ｐゴシック" panose="020B0600070205080204" pitchFamily="50" charset="-128"/>
                  <a:cs typeface="Meiryo UI"/>
                </a:rPr>
                <a:t> </a:t>
              </a: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す</a:t>
              </a:r>
              <a:r>
                <a:rPr lang="en-US" altLang="zh-CN" sz="1600" spc="-14" dirty="0">
                  <a:solidFill>
                    <a:srgbClr val="000000"/>
                  </a:solidFill>
                  <a:latin typeface="ＭＳ Ｐゴシック" panose="020B0600070205080204" pitchFamily="50" charset="-128"/>
                  <a:ea typeface="ＭＳ Ｐゴシック" panose="020B0600070205080204" pitchFamily="50" charset="-128"/>
                  <a:cs typeface="Meiryo UI"/>
                </a:rPr>
                <a:t>り</a:t>
              </a:r>
              <a:r>
                <a:rPr lang="en-US" altLang="zh-CN" sz="1600" spc="0" dirty="0">
                  <a:solidFill>
                    <a:srgbClr val="000000"/>
                  </a:solidFill>
                  <a:latin typeface="ＭＳ Ｐゴシック" panose="020B0600070205080204" pitchFamily="50" charset="-128"/>
                  <a:ea typeface="ＭＳ Ｐゴシック" panose="020B0600070205080204" pitchFamily="50" charset="-128"/>
                  <a:cs typeface="Meiryo UI"/>
                </a:rPr>
                <a:t>潰す</a:t>
              </a:r>
              <a:endParaRPr lang="en-US" altLang="zh-CN" sz="1600" dirty="0">
                <a:latin typeface="ＭＳ Ｐゴシック" panose="020B0600070205080204" pitchFamily="50" charset="-128"/>
                <a:ea typeface="ＭＳ Ｐゴシック" panose="020B0600070205080204" pitchFamily="50" charset="-128"/>
                <a:cs typeface="Meiryo UI"/>
              </a:endParaRPr>
            </a:p>
          </p:txBody>
        </p:sp>
        <p:sp>
          <p:nvSpPr>
            <p:cNvPr id="3" name="正方形/長方形 2"/>
            <p:cNvSpPr/>
            <p:nvPr/>
          </p:nvSpPr>
          <p:spPr>
            <a:xfrm>
              <a:off x="4178342" y="3000172"/>
              <a:ext cx="1682131" cy="646331"/>
            </a:xfrm>
            <a:prstGeom prst="rect">
              <a:avLst/>
            </a:prstGeom>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かみ合わせの調整をする</a:t>
              </a:r>
            </a:p>
          </p:txBody>
        </p:sp>
        <p:sp>
          <p:nvSpPr>
            <p:cNvPr id="18" name="テキスト ボックス 17">
              <a:extLst>
                <a:ext uri="{FF2B5EF4-FFF2-40B4-BE49-F238E27FC236}">
                  <a16:creationId xmlns:a16="http://schemas.microsoft.com/office/drawing/2014/main" id="{48F59871-A5B5-1E9C-36FF-3F650AB4B894}"/>
                </a:ext>
              </a:extLst>
            </p:cNvPr>
            <p:cNvSpPr txBox="1"/>
            <p:nvPr/>
          </p:nvSpPr>
          <p:spPr>
            <a:xfrm>
              <a:off x="7162800" y="4074231"/>
              <a:ext cx="492443" cy="276999"/>
            </a:xfrm>
            <a:prstGeom prst="rect">
              <a:avLst/>
            </a:prstGeom>
            <a:solidFill>
              <a:schemeClr val="bg1"/>
            </a:solidFill>
          </p:spPr>
          <p:txBody>
            <a:bodyPr wrap="none" rtlCol="0">
              <a:spAutoFit/>
            </a:bodyPr>
            <a:lstStyle/>
            <a:p>
              <a:r>
                <a:rPr kumimoji="1" lang="ja-JP" altLang="en-US" sz="1200" dirty="0"/>
                <a:t>前歯</a:t>
              </a:r>
            </a:p>
          </p:txBody>
        </p:sp>
        <p:sp>
          <p:nvSpPr>
            <p:cNvPr id="19" name="テキスト ボックス 18">
              <a:extLst>
                <a:ext uri="{FF2B5EF4-FFF2-40B4-BE49-F238E27FC236}">
                  <a16:creationId xmlns:a16="http://schemas.microsoft.com/office/drawing/2014/main" id="{8FE64762-5D54-B558-9B95-DA70A73A30DC}"/>
                </a:ext>
              </a:extLst>
            </p:cNvPr>
            <p:cNvSpPr txBox="1"/>
            <p:nvPr/>
          </p:nvSpPr>
          <p:spPr>
            <a:xfrm>
              <a:off x="7273290" y="4823324"/>
              <a:ext cx="492443" cy="276999"/>
            </a:xfrm>
            <a:prstGeom prst="rect">
              <a:avLst/>
            </a:prstGeom>
            <a:solidFill>
              <a:schemeClr val="bg1"/>
            </a:solidFill>
          </p:spPr>
          <p:txBody>
            <a:bodyPr wrap="none" rtlCol="0">
              <a:spAutoFit/>
            </a:bodyPr>
            <a:lstStyle/>
            <a:p>
              <a:r>
                <a:rPr kumimoji="1" lang="ja-JP" altLang="en-US" sz="1200" dirty="0"/>
                <a:t>臼歯</a:t>
              </a:r>
            </a:p>
          </p:txBody>
        </p:sp>
        <p:sp>
          <p:nvSpPr>
            <p:cNvPr id="20" name="テキスト ボックス 19">
              <a:extLst>
                <a:ext uri="{FF2B5EF4-FFF2-40B4-BE49-F238E27FC236}">
                  <a16:creationId xmlns:a16="http://schemas.microsoft.com/office/drawing/2014/main" id="{746BA371-994F-9EEB-ADF6-1DFA06789868}"/>
                </a:ext>
              </a:extLst>
            </p:cNvPr>
            <p:cNvSpPr txBox="1"/>
            <p:nvPr/>
          </p:nvSpPr>
          <p:spPr>
            <a:xfrm>
              <a:off x="5457077" y="3689887"/>
              <a:ext cx="646331" cy="276999"/>
            </a:xfrm>
            <a:prstGeom prst="rect">
              <a:avLst/>
            </a:prstGeom>
            <a:solidFill>
              <a:schemeClr val="bg1"/>
            </a:solidFill>
          </p:spPr>
          <p:txBody>
            <a:bodyPr wrap="none" rtlCol="0">
              <a:spAutoFit/>
            </a:bodyPr>
            <a:lstStyle/>
            <a:p>
              <a:r>
                <a:rPr kumimoji="1" lang="ja-JP" altLang="en-US" sz="1200" dirty="0"/>
                <a:t>中切歯</a:t>
              </a:r>
            </a:p>
          </p:txBody>
        </p:sp>
        <p:sp>
          <p:nvSpPr>
            <p:cNvPr id="21" name="テキスト ボックス 20">
              <a:extLst>
                <a:ext uri="{FF2B5EF4-FFF2-40B4-BE49-F238E27FC236}">
                  <a16:creationId xmlns:a16="http://schemas.microsoft.com/office/drawing/2014/main" id="{02458BAC-4E22-F0D1-EA13-945AC7A4B149}"/>
                </a:ext>
              </a:extLst>
            </p:cNvPr>
            <p:cNvSpPr txBox="1"/>
            <p:nvPr/>
          </p:nvSpPr>
          <p:spPr>
            <a:xfrm>
              <a:off x="5066645" y="3866819"/>
              <a:ext cx="461665" cy="276999"/>
            </a:xfrm>
            <a:prstGeom prst="rect">
              <a:avLst/>
            </a:prstGeom>
            <a:solidFill>
              <a:schemeClr val="bg1"/>
            </a:solidFill>
          </p:spPr>
          <p:txBody>
            <a:bodyPr wrap="none" lIns="0" rIns="0" rtlCol="0">
              <a:spAutoFit/>
            </a:bodyPr>
            <a:lstStyle/>
            <a:p>
              <a:r>
                <a:rPr lang="ja-JP" altLang="en-US" sz="1200" dirty="0"/>
                <a:t>側</a:t>
              </a:r>
              <a:r>
                <a:rPr kumimoji="1" lang="ja-JP" altLang="en-US" sz="1200" dirty="0"/>
                <a:t>切歯</a:t>
              </a:r>
            </a:p>
          </p:txBody>
        </p:sp>
        <p:sp>
          <p:nvSpPr>
            <p:cNvPr id="22" name="テキスト ボックス 21">
              <a:extLst>
                <a:ext uri="{FF2B5EF4-FFF2-40B4-BE49-F238E27FC236}">
                  <a16:creationId xmlns:a16="http://schemas.microsoft.com/office/drawing/2014/main" id="{AEA53833-8B2F-03AD-2240-3A1843B00A9A}"/>
                </a:ext>
              </a:extLst>
            </p:cNvPr>
            <p:cNvSpPr txBox="1"/>
            <p:nvPr/>
          </p:nvSpPr>
          <p:spPr>
            <a:xfrm>
              <a:off x="4873823" y="4171950"/>
              <a:ext cx="307777" cy="276999"/>
            </a:xfrm>
            <a:prstGeom prst="rect">
              <a:avLst/>
            </a:prstGeom>
            <a:solidFill>
              <a:schemeClr val="bg1"/>
            </a:solidFill>
          </p:spPr>
          <p:txBody>
            <a:bodyPr wrap="none" lIns="0" rIns="0" rtlCol="0">
              <a:spAutoFit/>
            </a:bodyPr>
            <a:lstStyle/>
            <a:p>
              <a:r>
                <a:rPr lang="ja-JP" altLang="en-US" sz="1200" dirty="0"/>
                <a:t>犬</a:t>
              </a:r>
              <a:r>
                <a:rPr kumimoji="1" lang="ja-JP" altLang="en-US" sz="1200" dirty="0"/>
                <a:t>歯</a:t>
              </a:r>
            </a:p>
          </p:txBody>
        </p:sp>
      </p:grpSp>
      <p:sp>
        <p:nvSpPr>
          <p:cNvPr id="24" name="テキスト ボックス 23">
            <a:extLst>
              <a:ext uri="{FF2B5EF4-FFF2-40B4-BE49-F238E27FC236}">
                <a16:creationId xmlns:a16="http://schemas.microsoft.com/office/drawing/2014/main" id="{0C3E34CC-C4E4-20EA-99AA-FCBB16369FA5}"/>
              </a:ext>
            </a:extLst>
          </p:cNvPr>
          <p:cNvSpPr txBox="1"/>
          <p:nvPr/>
        </p:nvSpPr>
        <p:spPr>
          <a:xfrm>
            <a:off x="5652923" y="5913592"/>
            <a:ext cx="1107996" cy="369332"/>
          </a:xfrm>
          <a:prstGeom prst="rect">
            <a:avLst/>
          </a:prstGeom>
          <a:noFill/>
        </p:spPr>
        <p:txBody>
          <a:bodyPr wrap="none" rtlCol="0">
            <a:spAutoFit/>
          </a:bodyPr>
          <a:lstStyle/>
          <a:p>
            <a:r>
              <a:rPr lang="ja-JP" altLang="en-US" b="1" dirty="0"/>
              <a:t>親知らず</a:t>
            </a:r>
            <a:endParaRPr kumimoji="1" lang="en-US" altLang="ja-JP" b="1" dirty="0"/>
          </a:p>
        </p:txBody>
      </p:sp>
      <p:cxnSp>
        <p:nvCxnSpPr>
          <p:cNvPr id="26" name="直線矢印コネクタ 25">
            <a:extLst>
              <a:ext uri="{FF2B5EF4-FFF2-40B4-BE49-F238E27FC236}">
                <a16:creationId xmlns:a16="http://schemas.microsoft.com/office/drawing/2014/main" id="{9E1F48D8-4BCB-2CF8-9763-FEBA20F97AFE}"/>
              </a:ext>
            </a:extLst>
          </p:cNvPr>
          <p:cNvCxnSpPr>
            <a:cxnSpLocks/>
          </p:cNvCxnSpPr>
          <p:nvPr/>
        </p:nvCxnSpPr>
        <p:spPr>
          <a:xfrm flipV="1">
            <a:off x="6681515" y="5716317"/>
            <a:ext cx="417411" cy="2649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233E7303-5389-05C0-8B91-6D8704E54041}"/>
              </a:ext>
            </a:extLst>
          </p:cNvPr>
          <p:cNvCxnSpPr>
            <a:cxnSpLocks/>
          </p:cNvCxnSpPr>
          <p:nvPr/>
        </p:nvCxnSpPr>
        <p:spPr>
          <a:xfrm flipH="1" flipV="1">
            <a:off x="5274457" y="5744449"/>
            <a:ext cx="417411" cy="264900"/>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108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36030B-CFB1-4F9D-7564-9DF99E26577D}"/>
              </a:ext>
            </a:extLst>
          </p:cNvPr>
          <p:cNvSpPr>
            <a:spLocks noGrp="1"/>
          </p:cNvSpPr>
          <p:nvPr>
            <p:ph type="title"/>
          </p:nvPr>
        </p:nvSpPr>
        <p:spPr/>
        <p:txBody>
          <a:bodyPr/>
          <a:lstStyle/>
          <a:p>
            <a:pPr algn="ctr"/>
            <a:r>
              <a:rPr kumimoji="1" lang="ja-JP" altLang="en-US" b="1" dirty="0">
                <a:latin typeface="ＭＳ Ｐゴシック" panose="020B0600070205080204" pitchFamily="50" charset="-128"/>
                <a:ea typeface="ＭＳ Ｐゴシック" panose="020B0600070205080204" pitchFamily="50" charset="-128"/>
              </a:rPr>
              <a:t>年齢と歯の数</a:t>
            </a:r>
          </a:p>
        </p:txBody>
      </p:sp>
      <p:graphicFrame>
        <p:nvGraphicFramePr>
          <p:cNvPr id="3" name="表 2">
            <a:extLst>
              <a:ext uri="{FF2B5EF4-FFF2-40B4-BE49-F238E27FC236}">
                <a16:creationId xmlns:a16="http://schemas.microsoft.com/office/drawing/2014/main" id="{258B49B8-8DDA-FFE5-6BE1-235454C0A52F}"/>
              </a:ext>
            </a:extLst>
          </p:cNvPr>
          <p:cNvGraphicFramePr>
            <a:graphicFrameLocks noGrp="1"/>
          </p:cNvGraphicFramePr>
          <p:nvPr>
            <p:extLst>
              <p:ext uri="{D42A27DB-BD31-4B8C-83A1-F6EECF244321}">
                <p14:modId xmlns:p14="http://schemas.microsoft.com/office/powerpoint/2010/main" val="3982982106"/>
              </p:ext>
            </p:extLst>
          </p:nvPr>
        </p:nvGraphicFramePr>
        <p:xfrm>
          <a:off x="914400" y="1752600"/>
          <a:ext cx="7696201" cy="4250416"/>
        </p:xfrm>
        <a:graphic>
          <a:graphicData uri="http://schemas.openxmlformats.org/drawingml/2006/table">
            <a:tbl>
              <a:tblPr firstRow="1" bandRow="1">
                <a:tableStyleId>{5C22544A-7EE6-4342-B048-85BDC9FD1C3A}</a:tableStyleId>
              </a:tblPr>
              <a:tblGrid>
                <a:gridCol w="1808949">
                  <a:extLst>
                    <a:ext uri="{9D8B030D-6E8A-4147-A177-3AD203B41FA5}">
                      <a16:colId xmlns:a16="http://schemas.microsoft.com/office/drawing/2014/main" val="3708658533"/>
                    </a:ext>
                  </a:extLst>
                </a:gridCol>
                <a:gridCol w="2943626">
                  <a:extLst>
                    <a:ext uri="{9D8B030D-6E8A-4147-A177-3AD203B41FA5}">
                      <a16:colId xmlns:a16="http://schemas.microsoft.com/office/drawing/2014/main" val="1316740174"/>
                    </a:ext>
                  </a:extLst>
                </a:gridCol>
                <a:gridCol w="2943626">
                  <a:extLst>
                    <a:ext uri="{9D8B030D-6E8A-4147-A177-3AD203B41FA5}">
                      <a16:colId xmlns:a16="http://schemas.microsoft.com/office/drawing/2014/main" val="1280482872"/>
                    </a:ext>
                  </a:extLst>
                </a:gridCol>
              </a:tblGrid>
              <a:tr h="731327">
                <a:tc>
                  <a:txBody>
                    <a:bodyP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年齢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歯を失っている人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2400" dirty="0">
                          <a:solidFill>
                            <a:schemeClr val="tx1"/>
                          </a:solidFill>
                          <a:latin typeface="ＭＳ Ｐゴシック" panose="020B0600070205080204" pitchFamily="50" charset="-128"/>
                          <a:ea typeface="ＭＳ Ｐゴシック" panose="020B0600070205080204" pitchFamily="50" charset="-128"/>
                        </a:rPr>
                        <a:t>平均喪失歯数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10617244"/>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5.9</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2.0</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84514458"/>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34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15.0</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2070029"/>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35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44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23.6</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2.6</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56051964"/>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45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54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40.0</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3.5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55924481"/>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55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64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63.7</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4.7</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21638666"/>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65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r>
                        <a:rPr kumimoji="1" lang="en-US" altLang="ja-JP" sz="2400" dirty="0">
                          <a:solidFill>
                            <a:schemeClr val="tx1"/>
                          </a:solidFill>
                          <a:latin typeface="ＭＳ Ｐゴシック" panose="020B0600070205080204" pitchFamily="50" charset="-128"/>
                          <a:ea typeface="ＭＳ Ｐゴシック" panose="020B0600070205080204" pitchFamily="50" charset="-128"/>
                        </a:rPr>
                        <a:t>74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81.5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7.4</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86573214"/>
                  </a:ext>
                </a:extLst>
              </a:tr>
              <a:tr h="502727">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75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歳～</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93.9</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400" dirty="0">
                          <a:solidFill>
                            <a:schemeClr val="tx1"/>
                          </a:solidFill>
                          <a:latin typeface="ＭＳ Ｐゴシック" panose="020B0600070205080204" pitchFamily="50" charset="-128"/>
                          <a:ea typeface="ＭＳ Ｐゴシック" panose="020B0600070205080204" pitchFamily="50" charset="-128"/>
                        </a:rPr>
                        <a:t>15</a:t>
                      </a:r>
                      <a:r>
                        <a:rPr kumimoji="1" lang="ja-JP" altLang="en-US" sz="2400" dirty="0">
                          <a:solidFill>
                            <a:schemeClr val="tx1"/>
                          </a:solidFill>
                          <a:latin typeface="ＭＳ Ｐゴシック" panose="020B0600070205080204" pitchFamily="50" charset="-128"/>
                          <a:ea typeface="ＭＳ Ｐゴシック" panose="020B0600070205080204" pitchFamily="50" charset="-128"/>
                        </a:rPr>
                        <a:t>本</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7590725"/>
                  </a:ext>
                </a:extLst>
              </a:tr>
            </a:tbl>
          </a:graphicData>
        </a:graphic>
      </p:graphicFrame>
    </p:spTree>
    <p:extLst>
      <p:ext uri="{BB962C8B-B14F-4D97-AF65-F5344CB8AC3E}">
        <p14:creationId xmlns:p14="http://schemas.microsoft.com/office/powerpoint/2010/main" val="92107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848371"/>
            <a:ext cx="7886700" cy="359073"/>
          </a:xfrm>
          <a:prstGeom prst="rect">
            <a:avLst/>
          </a:prstGeom>
        </p:spPr>
        <p:txBody>
          <a:bodyPr vert="horz" wrap="square" lIns="0" tIns="0" rIns="0" bIns="0" rtlCol="0">
            <a:spAutoFit/>
          </a:bodyPr>
          <a:lstStyle/>
          <a:p>
            <a:pPr marL="12700" algn="ctr">
              <a:lnSpc>
                <a:spcPts val="2835"/>
              </a:lnSpc>
            </a:pPr>
            <a:r>
              <a:rPr lang="ja-JP" altLang="en-US" sz="3600" b="1" spc="-195" dirty="0">
                <a:latin typeface="ＭＳ Ｐゴシック" panose="020B0600070205080204" pitchFamily="50" charset="-128"/>
                <a:ea typeface="ＭＳ Ｐゴシック" panose="020B0600070205080204" pitchFamily="50" charset="-128"/>
                <a:cs typeface="Microsoft JhengHei"/>
              </a:rPr>
              <a:t>歯を失う主な原因（％）</a:t>
            </a:r>
            <a:endParaRPr lang="ja-JP" altLang="en-US" sz="3600" dirty="0">
              <a:latin typeface="ＭＳ Ｐゴシック" panose="020B0600070205080204" pitchFamily="50" charset="-128"/>
              <a:ea typeface="ＭＳ Ｐゴシック" panose="020B0600070205080204" pitchFamily="50" charset="-128"/>
              <a:cs typeface="Microsoft JhengHei"/>
            </a:endParaRPr>
          </a:p>
        </p:txBody>
      </p:sp>
      <p:sp>
        <p:nvSpPr>
          <p:cNvPr id="3" name="object 3"/>
          <p:cNvSpPr txBox="1"/>
          <p:nvPr/>
        </p:nvSpPr>
        <p:spPr>
          <a:xfrm>
            <a:off x="4645011" y="6382586"/>
            <a:ext cx="3867150" cy="139700"/>
          </a:xfrm>
          <a:prstGeom prst="rect">
            <a:avLst/>
          </a:prstGeom>
        </p:spPr>
        <p:txBody>
          <a:bodyPr vert="horz" wrap="square" lIns="0" tIns="0" rIns="0" bIns="0" rtlCol="0">
            <a:spAutoFit/>
          </a:bodyPr>
          <a:lstStyle/>
          <a:p>
            <a:pPr marL="12700"/>
            <a:r>
              <a:rPr sz="900" dirty="0">
                <a:latin typeface="ＭＳ Ｐゴシック" panose="020B0600070205080204" pitchFamily="50" charset="-128"/>
                <a:ea typeface="ＭＳ Ｐゴシック" panose="020B0600070205080204" pitchFamily="50" charset="-128"/>
                <a:cs typeface="MS UI Gothic"/>
              </a:rPr>
              <a:t>参考文献：公益財団法人8020推進財団「第2回</a:t>
            </a:r>
            <a:r>
              <a:rPr sz="900" spc="-5" dirty="0">
                <a:latin typeface="ＭＳ Ｐゴシック" panose="020B0600070205080204" pitchFamily="50" charset="-128"/>
                <a:ea typeface="ＭＳ Ｐゴシック" panose="020B0600070205080204" pitchFamily="50" charset="-128"/>
                <a:cs typeface="MS UI Gothic"/>
              </a:rPr>
              <a:t> </a:t>
            </a:r>
            <a:r>
              <a:rPr sz="900" spc="5" dirty="0">
                <a:latin typeface="ＭＳ Ｐゴシック" panose="020B0600070205080204" pitchFamily="50" charset="-128"/>
                <a:ea typeface="ＭＳ Ｐゴシック" panose="020B0600070205080204" pitchFamily="50" charset="-128"/>
                <a:cs typeface="MS UI Gothic"/>
              </a:rPr>
              <a:t>永久歯の抜歯原因調査</a:t>
            </a:r>
            <a:r>
              <a:rPr sz="900" spc="-5" dirty="0">
                <a:latin typeface="ＭＳ Ｐゴシック" panose="020B0600070205080204" pitchFamily="50" charset="-128"/>
                <a:ea typeface="ＭＳ Ｐゴシック" panose="020B0600070205080204" pitchFamily="50" charset="-128"/>
                <a:cs typeface="MS UI Gothic"/>
              </a:rPr>
              <a:t> </a:t>
            </a:r>
            <a:r>
              <a:rPr sz="900" dirty="0">
                <a:latin typeface="ＭＳ Ｐゴシック" panose="020B0600070205080204" pitchFamily="50" charset="-128"/>
                <a:ea typeface="ＭＳ Ｐゴシック" panose="020B0600070205080204" pitchFamily="50" charset="-128"/>
                <a:cs typeface="MS UI Gothic"/>
              </a:rPr>
              <a:t>報告書」</a:t>
            </a:r>
            <a:endParaRPr sz="900">
              <a:latin typeface="ＭＳ Ｐゴシック" panose="020B0600070205080204" pitchFamily="50" charset="-128"/>
              <a:ea typeface="ＭＳ Ｐゴシック" panose="020B0600070205080204" pitchFamily="50" charset="-128"/>
              <a:cs typeface="MS UI Gothic"/>
            </a:endParaRPr>
          </a:p>
        </p:txBody>
      </p:sp>
      <p:graphicFrame>
        <p:nvGraphicFramePr>
          <p:cNvPr id="7" name="グラフ 6">
            <a:extLst>
              <a:ext uri="{FF2B5EF4-FFF2-40B4-BE49-F238E27FC236}">
                <a16:creationId xmlns:a16="http://schemas.microsoft.com/office/drawing/2014/main" id="{655A374E-CC7C-E851-A013-7592312A8D86}"/>
              </a:ext>
            </a:extLst>
          </p:cNvPr>
          <p:cNvGraphicFramePr/>
          <p:nvPr>
            <p:extLst>
              <p:ext uri="{D42A27DB-BD31-4B8C-83A1-F6EECF244321}">
                <p14:modId xmlns:p14="http://schemas.microsoft.com/office/powerpoint/2010/main" val="2215073728"/>
              </p:ext>
            </p:extLst>
          </p:nvPr>
        </p:nvGraphicFramePr>
        <p:xfrm>
          <a:off x="152400" y="1524000"/>
          <a:ext cx="8686799"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783348" y="533400"/>
            <a:ext cx="2765425" cy="487313"/>
          </a:xfrm>
          <a:prstGeom prst="rect">
            <a:avLst/>
          </a:prstGeom>
        </p:spPr>
        <p:txBody>
          <a:bodyPr vert="horz" wrap="square" lIns="0" tIns="0" rIns="0" bIns="0" rtlCol="0">
            <a:spAutoFit/>
          </a:bodyPr>
          <a:lstStyle/>
          <a:p>
            <a:pPr marL="12700">
              <a:lnSpc>
                <a:spcPts val="3750"/>
              </a:lnSpc>
            </a:pPr>
            <a:r>
              <a:rPr sz="3200" b="1" spc="-130" dirty="0">
                <a:latin typeface="ＭＳ Ｐゴシック" panose="020B0600070205080204" pitchFamily="50" charset="-128"/>
                <a:ea typeface="ＭＳ Ｐゴシック" panose="020B0600070205080204" pitchFamily="50" charset="-128"/>
                <a:cs typeface="Microsoft JhengHei"/>
              </a:rPr>
              <a:t>歯周病について</a:t>
            </a:r>
            <a:endParaRPr sz="3200" dirty="0">
              <a:latin typeface="ＭＳ Ｐゴシック" panose="020B0600070205080204" pitchFamily="50" charset="-128"/>
              <a:ea typeface="ＭＳ Ｐゴシック" panose="020B0600070205080204" pitchFamily="50" charset="-128"/>
              <a:cs typeface="Microsoft JhengHei"/>
            </a:endParaRPr>
          </a:p>
        </p:txBody>
      </p:sp>
      <p:sp>
        <p:nvSpPr>
          <p:cNvPr id="3" name="object 3"/>
          <p:cNvSpPr txBox="1"/>
          <p:nvPr/>
        </p:nvSpPr>
        <p:spPr>
          <a:xfrm>
            <a:off x="1084973" y="1941524"/>
            <a:ext cx="2463800" cy="359073"/>
          </a:xfrm>
          <a:prstGeom prst="rect">
            <a:avLst/>
          </a:prstGeom>
        </p:spPr>
        <p:txBody>
          <a:bodyPr vert="horz" wrap="square" lIns="0" tIns="0" rIns="0" bIns="0" rtlCol="0">
            <a:spAutoFit/>
          </a:bodyPr>
          <a:lstStyle/>
          <a:p>
            <a:pPr marL="12700">
              <a:lnSpc>
                <a:spcPts val="2835"/>
              </a:lnSpc>
            </a:pPr>
            <a:r>
              <a:rPr sz="2400" b="1" dirty="0">
                <a:latin typeface="ＭＳ Ｐゴシック" panose="020B0600070205080204" pitchFamily="50" charset="-128"/>
                <a:ea typeface="ＭＳ Ｐゴシック" panose="020B0600070205080204" pitchFamily="50" charset="-128"/>
                <a:cs typeface="Microsoft JhengHei"/>
              </a:rPr>
              <a:t>歯周病の発生機序</a:t>
            </a:r>
            <a:endParaRPr sz="2400" dirty="0">
              <a:latin typeface="ＭＳ Ｐゴシック" panose="020B0600070205080204" pitchFamily="50" charset="-128"/>
              <a:ea typeface="ＭＳ Ｐゴシック" panose="020B0600070205080204" pitchFamily="50" charset="-128"/>
              <a:cs typeface="Microsoft JhengHei"/>
            </a:endParaRPr>
          </a:p>
        </p:txBody>
      </p:sp>
      <p:sp>
        <p:nvSpPr>
          <p:cNvPr id="6" name="object 6"/>
          <p:cNvSpPr/>
          <p:nvPr/>
        </p:nvSpPr>
        <p:spPr>
          <a:xfrm>
            <a:off x="6550285" y="5053455"/>
            <a:ext cx="373380" cy="273685"/>
          </a:xfrm>
          <a:custGeom>
            <a:avLst/>
            <a:gdLst/>
            <a:ahLst/>
            <a:cxnLst/>
            <a:rect l="l" t="t" r="r" b="b"/>
            <a:pathLst>
              <a:path w="373379" h="273685">
                <a:moveTo>
                  <a:pt x="279581" y="136809"/>
                </a:moveTo>
                <a:lnTo>
                  <a:pt x="93194" y="136809"/>
                </a:lnTo>
                <a:lnTo>
                  <a:pt x="93194" y="0"/>
                </a:lnTo>
                <a:lnTo>
                  <a:pt x="279581" y="0"/>
                </a:lnTo>
                <a:lnTo>
                  <a:pt x="279581" y="136809"/>
                </a:lnTo>
                <a:close/>
              </a:path>
              <a:path w="373379" h="273685">
                <a:moveTo>
                  <a:pt x="186387" y="273620"/>
                </a:moveTo>
                <a:lnTo>
                  <a:pt x="0" y="136809"/>
                </a:lnTo>
                <a:lnTo>
                  <a:pt x="372774" y="136809"/>
                </a:lnTo>
                <a:lnTo>
                  <a:pt x="186387" y="273620"/>
                </a:lnTo>
                <a:close/>
              </a:path>
            </a:pathLst>
          </a:custGeom>
          <a:solidFill>
            <a:srgbClr val="6FAC46"/>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7" name="object 7"/>
          <p:cNvSpPr/>
          <p:nvPr/>
        </p:nvSpPr>
        <p:spPr>
          <a:xfrm>
            <a:off x="6550285" y="5053455"/>
            <a:ext cx="373380" cy="273685"/>
          </a:xfrm>
          <a:custGeom>
            <a:avLst/>
            <a:gdLst/>
            <a:ahLst/>
            <a:cxnLst/>
            <a:rect l="l" t="t" r="r" b="b"/>
            <a:pathLst>
              <a:path w="373379" h="273685">
                <a:moveTo>
                  <a:pt x="0" y="136809"/>
                </a:moveTo>
                <a:lnTo>
                  <a:pt x="93194" y="136809"/>
                </a:lnTo>
                <a:lnTo>
                  <a:pt x="93194" y="0"/>
                </a:lnTo>
                <a:lnTo>
                  <a:pt x="279581" y="0"/>
                </a:lnTo>
                <a:lnTo>
                  <a:pt x="279581" y="136809"/>
                </a:lnTo>
                <a:lnTo>
                  <a:pt x="372774" y="136809"/>
                </a:lnTo>
                <a:lnTo>
                  <a:pt x="186387" y="273620"/>
                </a:lnTo>
                <a:lnTo>
                  <a:pt x="0" y="136809"/>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8" name="object 8"/>
          <p:cNvSpPr/>
          <p:nvPr/>
        </p:nvSpPr>
        <p:spPr>
          <a:xfrm>
            <a:off x="6550285" y="4080598"/>
            <a:ext cx="373380" cy="273685"/>
          </a:xfrm>
          <a:custGeom>
            <a:avLst/>
            <a:gdLst/>
            <a:ahLst/>
            <a:cxnLst/>
            <a:rect l="l" t="t" r="r" b="b"/>
            <a:pathLst>
              <a:path w="373379" h="273685">
                <a:moveTo>
                  <a:pt x="279580" y="136810"/>
                </a:moveTo>
                <a:lnTo>
                  <a:pt x="93193" y="136810"/>
                </a:lnTo>
                <a:lnTo>
                  <a:pt x="93193" y="0"/>
                </a:lnTo>
                <a:lnTo>
                  <a:pt x="279580" y="0"/>
                </a:lnTo>
                <a:lnTo>
                  <a:pt x="279580" y="136810"/>
                </a:lnTo>
                <a:close/>
              </a:path>
              <a:path w="373379" h="273685">
                <a:moveTo>
                  <a:pt x="186387" y="273620"/>
                </a:moveTo>
                <a:lnTo>
                  <a:pt x="0" y="136810"/>
                </a:lnTo>
                <a:lnTo>
                  <a:pt x="372774" y="136810"/>
                </a:lnTo>
                <a:lnTo>
                  <a:pt x="186387" y="273620"/>
                </a:lnTo>
                <a:close/>
              </a:path>
            </a:pathLst>
          </a:custGeom>
          <a:solidFill>
            <a:srgbClr val="6FAC46"/>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9" name="object 9"/>
          <p:cNvSpPr/>
          <p:nvPr/>
        </p:nvSpPr>
        <p:spPr>
          <a:xfrm>
            <a:off x="6550285" y="4080598"/>
            <a:ext cx="373380" cy="273685"/>
          </a:xfrm>
          <a:custGeom>
            <a:avLst/>
            <a:gdLst/>
            <a:ahLst/>
            <a:cxnLst/>
            <a:rect l="l" t="t" r="r" b="b"/>
            <a:pathLst>
              <a:path w="373379" h="273685">
                <a:moveTo>
                  <a:pt x="0" y="136810"/>
                </a:moveTo>
                <a:lnTo>
                  <a:pt x="93193" y="136810"/>
                </a:lnTo>
                <a:lnTo>
                  <a:pt x="93193" y="0"/>
                </a:lnTo>
                <a:lnTo>
                  <a:pt x="279580" y="0"/>
                </a:lnTo>
                <a:lnTo>
                  <a:pt x="279580" y="136810"/>
                </a:lnTo>
                <a:lnTo>
                  <a:pt x="372774" y="136810"/>
                </a:lnTo>
                <a:lnTo>
                  <a:pt x="186387" y="273620"/>
                </a:lnTo>
                <a:lnTo>
                  <a:pt x="0" y="136810"/>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0" name="object 10"/>
          <p:cNvSpPr/>
          <p:nvPr/>
        </p:nvSpPr>
        <p:spPr>
          <a:xfrm>
            <a:off x="6550285" y="3394260"/>
            <a:ext cx="373380" cy="273685"/>
          </a:xfrm>
          <a:custGeom>
            <a:avLst/>
            <a:gdLst/>
            <a:ahLst/>
            <a:cxnLst/>
            <a:rect l="l" t="t" r="r" b="b"/>
            <a:pathLst>
              <a:path w="373379" h="273685">
                <a:moveTo>
                  <a:pt x="279580" y="136810"/>
                </a:moveTo>
                <a:lnTo>
                  <a:pt x="93193" y="136810"/>
                </a:lnTo>
                <a:lnTo>
                  <a:pt x="93193" y="0"/>
                </a:lnTo>
                <a:lnTo>
                  <a:pt x="279580" y="0"/>
                </a:lnTo>
                <a:lnTo>
                  <a:pt x="279580" y="136810"/>
                </a:lnTo>
                <a:close/>
              </a:path>
              <a:path w="373379" h="273685">
                <a:moveTo>
                  <a:pt x="186387" y="273620"/>
                </a:moveTo>
                <a:lnTo>
                  <a:pt x="0" y="136810"/>
                </a:lnTo>
                <a:lnTo>
                  <a:pt x="372774" y="136810"/>
                </a:lnTo>
                <a:lnTo>
                  <a:pt x="186387" y="273620"/>
                </a:lnTo>
                <a:close/>
              </a:path>
            </a:pathLst>
          </a:custGeom>
          <a:solidFill>
            <a:srgbClr val="6FAC46"/>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1" name="object 11"/>
          <p:cNvSpPr/>
          <p:nvPr/>
        </p:nvSpPr>
        <p:spPr>
          <a:xfrm>
            <a:off x="6550285" y="3394260"/>
            <a:ext cx="373380" cy="273685"/>
          </a:xfrm>
          <a:custGeom>
            <a:avLst/>
            <a:gdLst/>
            <a:ahLst/>
            <a:cxnLst/>
            <a:rect l="l" t="t" r="r" b="b"/>
            <a:pathLst>
              <a:path w="373379" h="273685">
                <a:moveTo>
                  <a:pt x="0" y="136810"/>
                </a:moveTo>
                <a:lnTo>
                  <a:pt x="93193" y="136810"/>
                </a:lnTo>
                <a:lnTo>
                  <a:pt x="93193" y="0"/>
                </a:lnTo>
                <a:lnTo>
                  <a:pt x="279580" y="0"/>
                </a:lnTo>
                <a:lnTo>
                  <a:pt x="279580" y="136810"/>
                </a:lnTo>
                <a:lnTo>
                  <a:pt x="372774" y="136810"/>
                </a:lnTo>
                <a:lnTo>
                  <a:pt x="186387" y="273620"/>
                </a:lnTo>
                <a:lnTo>
                  <a:pt x="0" y="136810"/>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2" name="object 12"/>
          <p:cNvSpPr/>
          <p:nvPr/>
        </p:nvSpPr>
        <p:spPr>
          <a:xfrm>
            <a:off x="6550285" y="2572895"/>
            <a:ext cx="373380" cy="273685"/>
          </a:xfrm>
          <a:custGeom>
            <a:avLst/>
            <a:gdLst/>
            <a:ahLst/>
            <a:cxnLst/>
            <a:rect l="l" t="t" r="r" b="b"/>
            <a:pathLst>
              <a:path w="373379" h="273685">
                <a:moveTo>
                  <a:pt x="279580" y="136810"/>
                </a:moveTo>
                <a:lnTo>
                  <a:pt x="93193" y="136810"/>
                </a:lnTo>
                <a:lnTo>
                  <a:pt x="93193" y="0"/>
                </a:lnTo>
                <a:lnTo>
                  <a:pt x="279580" y="0"/>
                </a:lnTo>
                <a:lnTo>
                  <a:pt x="279580" y="136810"/>
                </a:lnTo>
                <a:close/>
              </a:path>
              <a:path w="373379" h="273685">
                <a:moveTo>
                  <a:pt x="186387" y="273620"/>
                </a:moveTo>
                <a:lnTo>
                  <a:pt x="0" y="136810"/>
                </a:lnTo>
                <a:lnTo>
                  <a:pt x="372774" y="136810"/>
                </a:lnTo>
                <a:lnTo>
                  <a:pt x="186387" y="273620"/>
                </a:lnTo>
                <a:close/>
              </a:path>
            </a:pathLst>
          </a:custGeom>
          <a:solidFill>
            <a:srgbClr val="6FAC46"/>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3" name="object 13"/>
          <p:cNvSpPr/>
          <p:nvPr/>
        </p:nvSpPr>
        <p:spPr>
          <a:xfrm>
            <a:off x="6550285" y="2572895"/>
            <a:ext cx="373380" cy="273685"/>
          </a:xfrm>
          <a:custGeom>
            <a:avLst/>
            <a:gdLst/>
            <a:ahLst/>
            <a:cxnLst/>
            <a:rect l="l" t="t" r="r" b="b"/>
            <a:pathLst>
              <a:path w="373379" h="273685">
                <a:moveTo>
                  <a:pt x="0" y="136810"/>
                </a:moveTo>
                <a:lnTo>
                  <a:pt x="93193" y="136810"/>
                </a:lnTo>
                <a:lnTo>
                  <a:pt x="93193" y="0"/>
                </a:lnTo>
                <a:lnTo>
                  <a:pt x="279580" y="0"/>
                </a:lnTo>
                <a:lnTo>
                  <a:pt x="279580" y="136810"/>
                </a:lnTo>
                <a:lnTo>
                  <a:pt x="372774" y="136810"/>
                </a:lnTo>
                <a:lnTo>
                  <a:pt x="186387" y="273620"/>
                </a:lnTo>
                <a:lnTo>
                  <a:pt x="0" y="136810"/>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4" name="object 14"/>
          <p:cNvSpPr/>
          <p:nvPr/>
        </p:nvSpPr>
        <p:spPr>
          <a:xfrm>
            <a:off x="6550285" y="1749824"/>
            <a:ext cx="373380" cy="273685"/>
          </a:xfrm>
          <a:custGeom>
            <a:avLst/>
            <a:gdLst/>
            <a:ahLst/>
            <a:cxnLst/>
            <a:rect l="l" t="t" r="r" b="b"/>
            <a:pathLst>
              <a:path w="373379" h="273685">
                <a:moveTo>
                  <a:pt x="279580" y="136810"/>
                </a:moveTo>
                <a:lnTo>
                  <a:pt x="93193" y="136810"/>
                </a:lnTo>
                <a:lnTo>
                  <a:pt x="93193" y="0"/>
                </a:lnTo>
                <a:lnTo>
                  <a:pt x="279580" y="0"/>
                </a:lnTo>
                <a:lnTo>
                  <a:pt x="279580" y="136810"/>
                </a:lnTo>
                <a:close/>
              </a:path>
              <a:path w="373379" h="273685">
                <a:moveTo>
                  <a:pt x="186387" y="273620"/>
                </a:moveTo>
                <a:lnTo>
                  <a:pt x="0" y="136810"/>
                </a:lnTo>
                <a:lnTo>
                  <a:pt x="372774" y="136810"/>
                </a:lnTo>
                <a:lnTo>
                  <a:pt x="186387" y="273620"/>
                </a:lnTo>
                <a:close/>
              </a:path>
            </a:pathLst>
          </a:custGeom>
          <a:solidFill>
            <a:srgbClr val="6FAC46"/>
          </a:solidFill>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5" name="object 15"/>
          <p:cNvSpPr/>
          <p:nvPr/>
        </p:nvSpPr>
        <p:spPr>
          <a:xfrm>
            <a:off x="6550285" y="1749824"/>
            <a:ext cx="373380" cy="273685"/>
          </a:xfrm>
          <a:custGeom>
            <a:avLst/>
            <a:gdLst/>
            <a:ahLst/>
            <a:cxnLst/>
            <a:rect l="l" t="t" r="r" b="b"/>
            <a:pathLst>
              <a:path w="373379" h="273685">
                <a:moveTo>
                  <a:pt x="0" y="136810"/>
                </a:moveTo>
                <a:lnTo>
                  <a:pt x="93193" y="136810"/>
                </a:lnTo>
                <a:lnTo>
                  <a:pt x="93193" y="0"/>
                </a:lnTo>
                <a:lnTo>
                  <a:pt x="279580" y="0"/>
                </a:lnTo>
                <a:lnTo>
                  <a:pt x="279580" y="136810"/>
                </a:lnTo>
                <a:lnTo>
                  <a:pt x="372774" y="136810"/>
                </a:lnTo>
                <a:lnTo>
                  <a:pt x="186387" y="273620"/>
                </a:lnTo>
                <a:lnTo>
                  <a:pt x="0" y="136810"/>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8" name="object 18"/>
          <p:cNvSpPr/>
          <p:nvPr/>
        </p:nvSpPr>
        <p:spPr>
          <a:xfrm>
            <a:off x="8530070" y="6364255"/>
            <a:ext cx="0" cy="114300"/>
          </a:xfrm>
          <a:custGeom>
            <a:avLst/>
            <a:gdLst/>
            <a:ahLst/>
            <a:cxnLst/>
            <a:rect l="l" t="t" r="r" b="b"/>
            <a:pathLst>
              <a:path h="114300">
                <a:moveTo>
                  <a:pt x="0" y="0"/>
                </a:moveTo>
                <a:lnTo>
                  <a:pt x="0" y="114300"/>
                </a:lnTo>
              </a:path>
            </a:pathLst>
          </a:custGeom>
          <a:ln w="3175">
            <a:solidFill>
              <a:srgbClr val="010000"/>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9" name="object 19"/>
          <p:cNvSpPr txBox="1"/>
          <p:nvPr/>
        </p:nvSpPr>
        <p:spPr>
          <a:xfrm>
            <a:off x="5455285" y="6226142"/>
            <a:ext cx="3231515" cy="276225"/>
          </a:xfrm>
          <a:prstGeom prst="rect">
            <a:avLst/>
          </a:prstGeom>
        </p:spPr>
        <p:txBody>
          <a:bodyPr vert="horz" wrap="square" lIns="0" tIns="0" rIns="0" bIns="0" rtlCol="0">
            <a:spAutoFit/>
          </a:bodyPr>
          <a:lstStyle/>
          <a:p>
            <a:pPr marL="12700" marR="5080"/>
            <a:r>
              <a:rPr sz="900" dirty="0">
                <a:latin typeface="ＭＳ Ｐゴシック" panose="020B0600070205080204" pitchFamily="50" charset="-128"/>
                <a:ea typeface="ＭＳ Ｐゴシック" panose="020B0600070205080204" pitchFamily="50" charset="-128"/>
                <a:cs typeface="MS UI Gothic"/>
              </a:rPr>
              <a:t>参考文献：厚生労働省 </a:t>
            </a:r>
            <a:r>
              <a:rPr sz="900" spc="45" dirty="0">
                <a:latin typeface="ＭＳ Ｐゴシック" panose="020B0600070205080204" pitchFamily="50" charset="-128"/>
                <a:ea typeface="ＭＳ Ｐゴシック" panose="020B0600070205080204" pitchFamily="50" charset="-128"/>
                <a:cs typeface="MS UI Gothic"/>
              </a:rPr>
              <a:t> 歯周病とは</a:t>
            </a:r>
            <a:r>
              <a:rPr sz="900" spc="15" dirty="0">
                <a:latin typeface="ＭＳ Ｐゴシック" panose="020B0600070205080204" pitchFamily="50" charset="-128"/>
                <a:ea typeface="ＭＳ Ｐゴシック" panose="020B0600070205080204" pitchFamily="50" charset="-128"/>
                <a:cs typeface="MS UI Gothic"/>
              </a:rPr>
              <a:t> </a:t>
            </a:r>
            <a:r>
              <a:rPr sz="900" spc="-5" dirty="0">
                <a:latin typeface="ＭＳ Ｐゴシック" panose="020B0600070205080204" pitchFamily="50" charset="-128"/>
                <a:ea typeface="ＭＳ Ｐゴシック" panose="020B0600070205080204" pitchFamily="50" charset="-128"/>
                <a:cs typeface="MS UI Gothic"/>
              </a:rPr>
              <a:t>https://kennet.mhlw.go.jp/information/information/teeth/h-03-001</a:t>
            </a:r>
            <a:endParaRPr sz="900">
              <a:latin typeface="ＭＳ Ｐゴシック" panose="020B0600070205080204" pitchFamily="50" charset="-128"/>
              <a:ea typeface="ＭＳ Ｐゴシック" panose="020B0600070205080204" pitchFamily="50" charset="-128"/>
              <a:cs typeface="MS UI Gothic"/>
            </a:endParaRPr>
          </a:p>
        </p:txBody>
      </p:sp>
      <p:sp>
        <p:nvSpPr>
          <p:cNvPr id="25" name="テキスト ボックス 24">
            <a:extLst>
              <a:ext uri="{FF2B5EF4-FFF2-40B4-BE49-F238E27FC236}">
                <a16:creationId xmlns:a16="http://schemas.microsoft.com/office/drawing/2014/main" id="{E7CD9EFA-E72B-AE48-30C1-63C12B19269B}"/>
              </a:ext>
            </a:extLst>
          </p:cNvPr>
          <p:cNvSpPr txBox="1"/>
          <p:nvPr/>
        </p:nvSpPr>
        <p:spPr>
          <a:xfrm>
            <a:off x="4679575" y="787538"/>
            <a:ext cx="4114800" cy="923330"/>
          </a:xfrm>
          <a:prstGeom prst="rect">
            <a:avLst/>
          </a:prstGeom>
          <a:noFill/>
        </p:spPr>
        <p:txBody>
          <a:bodyPr wrap="square">
            <a:spAutoFit/>
          </a:bodyPr>
          <a:lstStyle/>
          <a:p>
            <a:pPr algn="ctr"/>
            <a:r>
              <a:rPr lang="ja-JP" altLang="en-US" dirty="0">
                <a:latin typeface="ＭＳ Ｐゴシック" panose="020B0600070205080204" pitchFamily="50" charset="-128"/>
                <a:ea typeface="ＭＳ Ｐゴシック" panose="020B0600070205080204" pitchFamily="50" charset="-128"/>
              </a:rPr>
              <a:t>不十分な歯磨きにより磨き残した食べ物に含まれる糖分をエサに増殖した</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b="1" dirty="0">
                <a:latin typeface="ＭＳ Ｐゴシック" panose="020B0600070205080204" pitchFamily="50" charset="-128"/>
                <a:ea typeface="ＭＳ Ｐゴシック" panose="020B0600070205080204" pitchFamily="50" charset="-128"/>
              </a:rPr>
              <a:t>細菌の塊＝プラーク </a:t>
            </a:r>
            <a:r>
              <a:rPr lang="ja-JP" altLang="en-US" dirty="0">
                <a:latin typeface="ＭＳ Ｐゴシック" panose="020B0600070205080204" pitchFamily="50" charset="-128"/>
                <a:ea typeface="ＭＳ Ｐゴシック" panose="020B0600070205080204" pitchFamily="50" charset="-128"/>
              </a:rPr>
              <a:t>がたまる</a:t>
            </a:r>
          </a:p>
        </p:txBody>
      </p:sp>
      <p:sp>
        <p:nvSpPr>
          <p:cNvPr id="27" name="テキスト ボックス 26">
            <a:extLst>
              <a:ext uri="{FF2B5EF4-FFF2-40B4-BE49-F238E27FC236}">
                <a16:creationId xmlns:a16="http://schemas.microsoft.com/office/drawing/2014/main" id="{2A9B267E-CF9C-D1D9-7017-D345671C2A35}"/>
              </a:ext>
            </a:extLst>
          </p:cNvPr>
          <p:cNvSpPr txBox="1"/>
          <p:nvPr/>
        </p:nvSpPr>
        <p:spPr>
          <a:xfrm>
            <a:off x="4650569" y="2086211"/>
            <a:ext cx="4172813"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プラークに含まれる細菌が毒素を生産</a:t>
            </a:r>
          </a:p>
        </p:txBody>
      </p:sp>
      <p:sp>
        <p:nvSpPr>
          <p:cNvPr id="29" name="テキスト ボックス 28">
            <a:extLst>
              <a:ext uri="{FF2B5EF4-FFF2-40B4-BE49-F238E27FC236}">
                <a16:creationId xmlns:a16="http://schemas.microsoft.com/office/drawing/2014/main" id="{49933BFA-E869-84AC-510B-1D8BE9BCE2E9}"/>
              </a:ext>
            </a:extLst>
          </p:cNvPr>
          <p:cNvSpPr txBox="1"/>
          <p:nvPr/>
        </p:nvSpPr>
        <p:spPr>
          <a:xfrm>
            <a:off x="4569961" y="2947015"/>
            <a:ext cx="4334028"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毒素により歯肉に炎症が生じる</a:t>
            </a:r>
            <a:r>
              <a:rPr lang="en-US" altLang="ja-JP" dirty="0">
                <a:latin typeface="ＭＳ Ｐゴシック" panose="020B0600070205080204" pitchFamily="50" charset="-128"/>
                <a:ea typeface="ＭＳ Ｐゴシック" panose="020B0600070205080204" pitchFamily="50" charset="-128"/>
              </a:rPr>
              <a:t>(</a:t>
            </a:r>
            <a:r>
              <a:rPr lang="ja-JP" altLang="en-US" dirty="0">
                <a:latin typeface="ＭＳ Ｐゴシック" panose="020B0600070205080204" pitchFamily="50" charset="-128"/>
                <a:ea typeface="ＭＳ Ｐゴシック" panose="020B0600070205080204" pitchFamily="50" charset="-128"/>
              </a:rPr>
              <a:t>歯肉炎</a:t>
            </a:r>
            <a:r>
              <a:rPr lang="en-US" altLang="ja-JP" dirty="0">
                <a:latin typeface="ＭＳ Ｐゴシック" panose="020B0600070205080204" pitchFamily="50" charset="-128"/>
                <a:ea typeface="ＭＳ Ｐゴシック" panose="020B0600070205080204" pitchFamily="50" charset="-128"/>
              </a:rPr>
              <a:t>)</a:t>
            </a:r>
          </a:p>
        </p:txBody>
      </p:sp>
      <p:sp>
        <p:nvSpPr>
          <p:cNvPr id="31" name="テキスト ボックス 30">
            <a:extLst>
              <a:ext uri="{FF2B5EF4-FFF2-40B4-BE49-F238E27FC236}">
                <a16:creationId xmlns:a16="http://schemas.microsoft.com/office/drawing/2014/main" id="{4E7155CD-160B-7A89-EAA1-5A0B87B22129}"/>
              </a:ext>
            </a:extLst>
          </p:cNvPr>
          <p:cNvSpPr txBox="1"/>
          <p:nvPr/>
        </p:nvSpPr>
        <p:spPr>
          <a:xfrm>
            <a:off x="4489341" y="3679768"/>
            <a:ext cx="4495269" cy="369332"/>
          </a:xfrm>
          <a:prstGeom prst="rect">
            <a:avLst/>
          </a:prstGeom>
          <a:noFill/>
        </p:spPr>
        <p:txBody>
          <a:bodyPr wrap="square">
            <a:spAutoFit/>
          </a:bodyPr>
          <a:lstStyle/>
          <a:p>
            <a:r>
              <a:rPr lang="ja-JP" altLang="en-US" dirty="0">
                <a:latin typeface="ＭＳ Ｐゴシック" panose="020B0600070205080204" pitchFamily="50" charset="-128"/>
                <a:ea typeface="ＭＳ Ｐゴシック" panose="020B0600070205080204" pitchFamily="50" charset="-128"/>
              </a:rPr>
              <a:t>炎症が進行すると歯周ポケット ができる</a:t>
            </a:r>
          </a:p>
        </p:txBody>
      </p:sp>
      <p:sp>
        <p:nvSpPr>
          <p:cNvPr id="33" name="テキスト ボックス 32">
            <a:extLst>
              <a:ext uri="{FF2B5EF4-FFF2-40B4-BE49-F238E27FC236}">
                <a16:creationId xmlns:a16="http://schemas.microsoft.com/office/drawing/2014/main" id="{80B64734-DD3C-F6B6-7E8A-E59953B00BFC}"/>
              </a:ext>
            </a:extLst>
          </p:cNvPr>
          <p:cNvSpPr txBox="1"/>
          <p:nvPr/>
        </p:nvSpPr>
        <p:spPr>
          <a:xfrm>
            <a:off x="4470291" y="4422036"/>
            <a:ext cx="4533369" cy="646331"/>
          </a:xfrm>
          <a:prstGeom prst="rect">
            <a:avLst/>
          </a:prstGeom>
          <a:noFill/>
        </p:spPr>
        <p:txBody>
          <a:bodyPr wrap="square">
            <a:spAutoFit/>
          </a:bodyPr>
          <a:lstStyle/>
          <a:p>
            <a:pPr algn="ctr"/>
            <a:r>
              <a:rPr lang="ja-JP" altLang="en-US" dirty="0">
                <a:latin typeface="ＭＳ Ｐゴシック" panose="020B0600070205080204" pitchFamily="50" charset="-128"/>
                <a:ea typeface="ＭＳ Ｐゴシック" panose="020B0600070205080204" pitchFamily="50" charset="-128"/>
              </a:rPr>
              <a:t>歯周ポケット内に侵入した細菌が 歯槽骨</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などの歯周組織を溶かす</a:t>
            </a:r>
            <a:endParaRPr lang="en-US" altLang="ja-JP" dirty="0">
              <a:latin typeface="ＭＳ Ｐゴシック" panose="020B0600070205080204" pitchFamily="50" charset="-128"/>
              <a:ea typeface="ＭＳ Ｐゴシック" panose="020B0600070205080204" pitchFamily="50" charset="-128"/>
            </a:endParaRPr>
          </a:p>
        </p:txBody>
      </p:sp>
      <p:sp>
        <p:nvSpPr>
          <p:cNvPr id="35" name="テキスト ボックス 34">
            <a:extLst>
              <a:ext uri="{FF2B5EF4-FFF2-40B4-BE49-F238E27FC236}">
                <a16:creationId xmlns:a16="http://schemas.microsoft.com/office/drawing/2014/main" id="{B821064F-CF4F-3F2B-D2E6-D0C7CBC79E00}"/>
              </a:ext>
            </a:extLst>
          </p:cNvPr>
          <p:cNvSpPr txBox="1"/>
          <p:nvPr/>
        </p:nvSpPr>
        <p:spPr>
          <a:xfrm>
            <a:off x="6127375" y="5512058"/>
            <a:ext cx="1219200" cy="461665"/>
          </a:xfrm>
          <a:prstGeom prst="rect">
            <a:avLst/>
          </a:prstGeom>
          <a:noFill/>
        </p:spPr>
        <p:txBody>
          <a:bodyPr wrap="square">
            <a:spAutoFit/>
          </a:bodyPr>
          <a:lstStyle/>
          <a:p>
            <a:r>
              <a:rPr lang="ja-JP" altLang="en-US" sz="2400" dirty="0">
                <a:latin typeface="ＭＳ Ｐゴシック" panose="020B0600070205080204" pitchFamily="50" charset="-128"/>
                <a:ea typeface="ＭＳ Ｐゴシック" panose="020B0600070205080204" pitchFamily="50" charset="-128"/>
              </a:rPr>
              <a:t>歯周病</a:t>
            </a:r>
          </a:p>
        </p:txBody>
      </p:sp>
      <p:grpSp>
        <p:nvGrpSpPr>
          <p:cNvPr id="16" name="グループ化 15">
            <a:extLst>
              <a:ext uri="{FF2B5EF4-FFF2-40B4-BE49-F238E27FC236}">
                <a16:creationId xmlns:a16="http://schemas.microsoft.com/office/drawing/2014/main" id="{90B5B57E-172A-8BCD-6337-F91031EF3D17}"/>
              </a:ext>
            </a:extLst>
          </p:cNvPr>
          <p:cNvGrpSpPr/>
          <p:nvPr/>
        </p:nvGrpSpPr>
        <p:grpSpPr>
          <a:xfrm>
            <a:off x="55662" y="2524507"/>
            <a:ext cx="4322022" cy="3564257"/>
            <a:chOff x="55662" y="2524507"/>
            <a:chExt cx="4322022" cy="3564257"/>
          </a:xfrm>
        </p:grpSpPr>
        <p:sp>
          <p:nvSpPr>
            <p:cNvPr id="5" name="object 5"/>
            <p:cNvSpPr/>
            <p:nvPr/>
          </p:nvSpPr>
          <p:spPr>
            <a:xfrm>
              <a:off x="55662" y="2524507"/>
              <a:ext cx="4236095" cy="3564257"/>
            </a:xfrm>
            <a:prstGeom prst="rect">
              <a:avLst/>
            </a:prstGeom>
            <a:blipFill>
              <a:blip r:embed="rId3" cstate="print"/>
              <a:stretch>
                <a:fillRect/>
              </a:stretch>
            </a:blipFill>
          </p:spPr>
          <p:txBody>
            <a:bodyPr wrap="square" lIns="0" tIns="0" rIns="0" bIns="0" rtlCol="0"/>
            <a:lstStyle/>
            <a:p>
              <a:endParaRPr dirty="0">
                <a:latin typeface="ＭＳ Ｐゴシック" panose="020B0600070205080204" pitchFamily="50" charset="-128"/>
                <a:ea typeface="ＭＳ Ｐゴシック" panose="020B0600070205080204" pitchFamily="50" charset="-128"/>
              </a:endParaRPr>
            </a:p>
          </p:txBody>
        </p:sp>
        <p:sp>
          <p:nvSpPr>
            <p:cNvPr id="4" name="テキスト ボックス 3">
              <a:extLst>
                <a:ext uri="{FF2B5EF4-FFF2-40B4-BE49-F238E27FC236}">
                  <a16:creationId xmlns:a16="http://schemas.microsoft.com/office/drawing/2014/main" id="{DCF50CE3-FFCF-F5C6-56B7-7C05D43B8511}"/>
                </a:ext>
              </a:extLst>
            </p:cNvPr>
            <p:cNvSpPr txBox="1"/>
            <p:nvPr/>
          </p:nvSpPr>
          <p:spPr>
            <a:xfrm>
              <a:off x="3389914" y="3783415"/>
              <a:ext cx="987770" cy="523220"/>
            </a:xfrm>
            <a:prstGeom prst="rect">
              <a:avLst/>
            </a:prstGeom>
            <a:solidFill>
              <a:schemeClr val="bg1"/>
            </a:solidFill>
          </p:spPr>
          <p:txBody>
            <a:bodyPr wrap="none" rtlCol="0">
              <a:spAutoFit/>
            </a:bodyPr>
            <a:lstStyle/>
            <a:p>
              <a:pPr algn="ctr"/>
              <a:r>
                <a:rPr kumimoji="1" lang="ja-JP" altLang="en-US" sz="1400" b="1" dirty="0">
                  <a:latin typeface="ＭＳ Ｐゴシック" panose="020B0600070205080204" pitchFamily="50" charset="-128"/>
                  <a:ea typeface="ＭＳ Ｐゴシック" panose="020B0600070205080204" pitchFamily="50" charset="-128"/>
                </a:rPr>
                <a:t>細菌の塊</a:t>
              </a:r>
              <a:endParaRPr kumimoji="1" lang="en-US" altLang="ja-JP" sz="1400" b="1" dirty="0">
                <a:latin typeface="ＭＳ Ｐゴシック" panose="020B0600070205080204" pitchFamily="50" charset="-128"/>
                <a:ea typeface="ＭＳ Ｐゴシック" panose="020B0600070205080204" pitchFamily="50" charset="-128"/>
              </a:endParaRPr>
            </a:p>
            <a:p>
              <a:pPr algn="ctr"/>
              <a:r>
                <a:rPr lang="ja-JP" altLang="en-US" sz="1400" b="1" dirty="0">
                  <a:latin typeface="ＭＳ Ｐゴシック" panose="020B0600070205080204" pitchFamily="50" charset="-128"/>
                  <a:ea typeface="ＭＳ Ｐゴシック" panose="020B0600070205080204" pitchFamily="50" charset="-128"/>
                </a:rPr>
                <a:t>（</a:t>
              </a:r>
              <a:r>
                <a:rPr kumimoji="1" lang="ja-JP" altLang="en-US" sz="1400" b="1" dirty="0">
                  <a:latin typeface="ＭＳ Ｐゴシック" panose="020B0600070205080204" pitchFamily="50" charset="-128"/>
                  <a:ea typeface="ＭＳ Ｐゴシック" panose="020B0600070205080204" pitchFamily="50" charset="-128"/>
                </a:rPr>
                <a:t>プラーク）</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5C971A-3B67-A89B-AD02-8AA1DCA852DE}"/>
              </a:ext>
            </a:extLst>
          </p:cNvPr>
          <p:cNvSpPr>
            <a:spLocks noGrp="1"/>
          </p:cNvSpPr>
          <p:nvPr>
            <p:ph type="title"/>
          </p:nvPr>
        </p:nvSpPr>
        <p:spPr/>
        <p:txBody>
          <a:bodyPr/>
          <a:lstStyle/>
          <a:p>
            <a:pPr algn="ctr"/>
            <a:r>
              <a:rPr kumimoji="1" lang="ja-JP" altLang="en-US" dirty="0">
                <a:solidFill>
                  <a:schemeClr val="tx1"/>
                </a:solidFill>
                <a:latin typeface="ＭＳ Ｐゴシック" panose="020B0600070205080204" pitchFamily="50" charset="-128"/>
                <a:ea typeface="ＭＳ Ｐゴシック" panose="020B0600070205080204" pitchFamily="50" charset="-128"/>
              </a:rPr>
              <a:t>虫歯の発生</a:t>
            </a:r>
          </a:p>
        </p:txBody>
      </p:sp>
      <p:pic>
        <p:nvPicPr>
          <p:cNvPr id="6" name="コンテンツ プレースホルダー 5">
            <a:extLst>
              <a:ext uri="{FF2B5EF4-FFF2-40B4-BE49-F238E27FC236}">
                <a16:creationId xmlns:a16="http://schemas.microsoft.com/office/drawing/2014/main" id="{2D4CF95C-EF8C-5F95-F1AC-B27FBF3F1F7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rcRect l="21391" t="22240" r="17141" b="28146"/>
          <a:stretch/>
        </p:blipFill>
        <p:spPr>
          <a:xfrm>
            <a:off x="466724" y="3733800"/>
            <a:ext cx="8368068" cy="2456507"/>
          </a:xfrm>
        </p:spPr>
      </p:pic>
      <p:sp>
        <p:nvSpPr>
          <p:cNvPr id="10" name="object 13">
            <a:extLst>
              <a:ext uri="{FF2B5EF4-FFF2-40B4-BE49-F238E27FC236}">
                <a16:creationId xmlns:a16="http://schemas.microsoft.com/office/drawing/2014/main" id="{73274383-BBC2-2C61-2E76-E796C9B0A7FE}"/>
              </a:ext>
            </a:extLst>
          </p:cNvPr>
          <p:cNvSpPr/>
          <p:nvPr/>
        </p:nvSpPr>
        <p:spPr>
          <a:xfrm>
            <a:off x="7168814" y="2696716"/>
            <a:ext cx="373380" cy="538183"/>
          </a:xfrm>
          <a:custGeom>
            <a:avLst/>
            <a:gdLst/>
            <a:ahLst/>
            <a:cxnLst/>
            <a:rect l="l" t="t" r="r" b="b"/>
            <a:pathLst>
              <a:path w="373379" h="273685">
                <a:moveTo>
                  <a:pt x="0" y="136810"/>
                </a:moveTo>
                <a:lnTo>
                  <a:pt x="93193" y="136810"/>
                </a:lnTo>
                <a:lnTo>
                  <a:pt x="93193" y="0"/>
                </a:lnTo>
                <a:lnTo>
                  <a:pt x="279580" y="0"/>
                </a:lnTo>
                <a:lnTo>
                  <a:pt x="279580" y="136810"/>
                </a:lnTo>
                <a:lnTo>
                  <a:pt x="372774" y="136810"/>
                </a:lnTo>
                <a:lnTo>
                  <a:pt x="186387" y="273620"/>
                </a:lnTo>
                <a:lnTo>
                  <a:pt x="0" y="136810"/>
                </a:lnTo>
                <a:close/>
              </a:path>
            </a:pathLst>
          </a:custGeom>
          <a:ln w="9524">
            <a:solidFill>
              <a:srgbClr val="6FAC46"/>
            </a:solidFill>
          </a:ln>
        </p:spPr>
        <p:txBody>
          <a:bodyPr wrap="square" lIns="0" tIns="0" rIns="0" bIns="0" rtlCol="0"/>
          <a:lstStyle/>
          <a:p>
            <a:endParaRPr>
              <a:latin typeface="ＭＳ Ｐゴシック" panose="020B0600070205080204" pitchFamily="50" charset="-128"/>
              <a:ea typeface="ＭＳ Ｐゴシック" panose="020B0600070205080204" pitchFamily="50" charset="-128"/>
            </a:endParaRPr>
          </a:p>
        </p:txBody>
      </p:sp>
      <p:sp>
        <p:nvSpPr>
          <p:cNvPr id="13" name="テキスト ボックス 12">
            <a:extLst>
              <a:ext uri="{FF2B5EF4-FFF2-40B4-BE49-F238E27FC236}">
                <a16:creationId xmlns:a16="http://schemas.microsoft.com/office/drawing/2014/main" id="{CBC55D77-BD1C-7738-7657-EE48AC37CE80}"/>
              </a:ext>
            </a:extLst>
          </p:cNvPr>
          <p:cNvSpPr txBox="1"/>
          <p:nvPr/>
        </p:nvSpPr>
        <p:spPr>
          <a:xfrm>
            <a:off x="304799" y="1905000"/>
            <a:ext cx="2571751" cy="646331"/>
          </a:xfrm>
          <a:prstGeom prst="rect">
            <a:avLst/>
          </a:prstGeom>
          <a:noFill/>
        </p:spPr>
        <p:txBody>
          <a:bodyPr wrap="square">
            <a:spAutoFit/>
          </a:bodyPr>
          <a:lstStyle/>
          <a:p>
            <a:pPr algn="ctr"/>
            <a:r>
              <a:rPr lang="ja-JP" altLang="en-US" dirty="0">
                <a:latin typeface="ＭＳ Ｐゴシック" panose="020B0600070205080204" pitchFamily="50" charset="-128"/>
                <a:ea typeface="ＭＳ Ｐゴシック" panose="020B0600070205080204" pitchFamily="50" charset="-128"/>
              </a:rPr>
              <a:t>不十分な歯磨きによる食べ物の磨き残し</a:t>
            </a:r>
          </a:p>
        </p:txBody>
      </p:sp>
      <p:sp>
        <p:nvSpPr>
          <p:cNvPr id="14" name="テキスト ボックス 13">
            <a:extLst>
              <a:ext uri="{FF2B5EF4-FFF2-40B4-BE49-F238E27FC236}">
                <a16:creationId xmlns:a16="http://schemas.microsoft.com/office/drawing/2014/main" id="{B7EC968B-EF3B-2A7C-3407-798E9C5A95AE}"/>
              </a:ext>
            </a:extLst>
          </p:cNvPr>
          <p:cNvSpPr txBox="1"/>
          <p:nvPr/>
        </p:nvSpPr>
        <p:spPr>
          <a:xfrm>
            <a:off x="5795608" y="1905000"/>
            <a:ext cx="3119792" cy="646331"/>
          </a:xfrm>
          <a:prstGeom prst="rect">
            <a:avLst/>
          </a:prstGeom>
          <a:noFill/>
        </p:spPr>
        <p:txBody>
          <a:bodyPr wrap="square">
            <a:spAutoFit/>
          </a:bodyPr>
          <a:lstStyle/>
          <a:p>
            <a:pPr algn="ctr"/>
            <a:r>
              <a:rPr lang="ja-JP" altLang="en-US" dirty="0">
                <a:latin typeface="ＭＳ Ｐゴシック" panose="020B0600070205080204" pitchFamily="50" charset="-128"/>
                <a:ea typeface="ＭＳ Ｐゴシック" panose="020B0600070205080204" pitchFamily="50" charset="-128"/>
              </a:rPr>
              <a:t>プラークに含まれる細菌が</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糖分を分解して酸を生成</a:t>
            </a:r>
          </a:p>
        </p:txBody>
      </p:sp>
      <p:sp>
        <p:nvSpPr>
          <p:cNvPr id="16" name="テキスト ボックス 15">
            <a:extLst>
              <a:ext uri="{FF2B5EF4-FFF2-40B4-BE49-F238E27FC236}">
                <a16:creationId xmlns:a16="http://schemas.microsoft.com/office/drawing/2014/main" id="{A373A7EB-2851-8D95-3E89-A37A3A421A43}"/>
              </a:ext>
            </a:extLst>
          </p:cNvPr>
          <p:cNvSpPr txBox="1"/>
          <p:nvPr/>
        </p:nvSpPr>
        <p:spPr>
          <a:xfrm>
            <a:off x="2941969" y="1905000"/>
            <a:ext cx="3054325" cy="1200329"/>
          </a:xfrm>
          <a:prstGeom prst="rect">
            <a:avLst/>
          </a:prstGeom>
          <a:noFill/>
        </p:spPr>
        <p:txBody>
          <a:bodyPr wrap="square">
            <a:spAutoFit/>
          </a:bodyPr>
          <a:lstStyle/>
          <a:p>
            <a:pPr algn="ctr"/>
            <a:r>
              <a:rPr lang="ja-JP" altLang="en-US" dirty="0">
                <a:latin typeface="ＭＳ Ｐゴシック" panose="020B0600070205080204" pitchFamily="50" charset="-128"/>
                <a:ea typeface="ＭＳ Ｐゴシック" panose="020B0600070205080204" pitchFamily="50" charset="-128"/>
              </a:rPr>
              <a:t>磨き残した食べ物の糖分を</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エサに細菌が増殖し</a:t>
            </a:r>
            <a:endParaRPr lang="en-US" altLang="ja-JP" dirty="0">
              <a:latin typeface="ＭＳ Ｐゴシック" panose="020B0600070205080204" pitchFamily="50" charset="-128"/>
              <a:ea typeface="ＭＳ Ｐゴシック" panose="020B0600070205080204" pitchFamily="50" charset="-128"/>
            </a:endParaRPr>
          </a:p>
          <a:p>
            <a:pPr algn="ctr"/>
            <a:r>
              <a:rPr lang="ja-JP" altLang="en-US" b="1" dirty="0">
                <a:latin typeface="ＭＳ Ｐゴシック" panose="020B0600070205080204" pitchFamily="50" charset="-128"/>
                <a:ea typeface="ＭＳ Ｐゴシック" panose="020B0600070205080204" pitchFamily="50" charset="-128"/>
              </a:rPr>
              <a:t>細菌の塊＝プラーク </a:t>
            </a:r>
            <a:endParaRPr lang="en-US" altLang="ja-JP" b="1" dirty="0">
              <a:latin typeface="ＭＳ Ｐゴシック" panose="020B0600070205080204" pitchFamily="50" charset="-128"/>
              <a:ea typeface="ＭＳ Ｐゴシック" panose="020B0600070205080204" pitchFamily="50" charset="-128"/>
            </a:endParaRPr>
          </a:p>
          <a:p>
            <a:pPr algn="ctr"/>
            <a:r>
              <a:rPr lang="ja-JP" altLang="en-US" dirty="0">
                <a:latin typeface="ＭＳ Ｐゴシック" panose="020B0600070205080204" pitchFamily="50" charset="-128"/>
                <a:ea typeface="ＭＳ Ｐゴシック" panose="020B0600070205080204" pitchFamily="50" charset="-128"/>
              </a:rPr>
              <a:t>が歯の表面に付着</a:t>
            </a:r>
          </a:p>
        </p:txBody>
      </p:sp>
      <p:sp>
        <p:nvSpPr>
          <p:cNvPr id="19" name="テキスト ボックス 18">
            <a:extLst>
              <a:ext uri="{FF2B5EF4-FFF2-40B4-BE49-F238E27FC236}">
                <a16:creationId xmlns:a16="http://schemas.microsoft.com/office/drawing/2014/main" id="{02FAF544-B7A2-67D2-76E1-FC11CAF6C6A3}"/>
              </a:ext>
            </a:extLst>
          </p:cNvPr>
          <p:cNvSpPr txBox="1"/>
          <p:nvPr/>
        </p:nvSpPr>
        <p:spPr>
          <a:xfrm>
            <a:off x="5983904" y="3288268"/>
            <a:ext cx="2743200" cy="369332"/>
          </a:xfrm>
          <a:prstGeom prst="rect">
            <a:avLst/>
          </a:prstGeom>
          <a:noFill/>
        </p:spPr>
        <p:txBody>
          <a:bodyPr wrap="square">
            <a:spAutoFit/>
          </a:bodyPr>
          <a:lstStyle/>
          <a:p>
            <a:r>
              <a:rPr lang="ja-JP" altLang="en-US" b="1" dirty="0">
                <a:latin typeface="ＭＳ Ｐゴシック" panose="020B0600070205080204" pitchFamily="50" charset="-128"/>
                <a:ea typeface="ＭＳ Ｐゴシック" panose="020B0600070205080204" pitchFamily="50" charset="-128"/>
              </a:rPr>
              <a:t>酸により歯が溶けていく</a:t>
            </a:r>
            <a:endParaRPr lang="en-US" altLang="ja-JP" b="1" dirty="0">
              <a:latin typeface="ＭＳ Ｐゴシック" panose="020B0600070205080204" pitchFamily="50" charset="-128"/>
              <a:ea typeface="ＭＳ Ｐゴシック" panose="020B0600070205080204" pitchFamily="50" charset="-128"/>
            </a:endParaRPr>
          </a:p>
        </p:txBody>
      </p:sp>
      <p:sp>
        <p:nvSpPr>
          <p:cNvPr id="20" name="テキスト ボックス 19">
            <a:extLst>
              <a:ext uri="{FF2B5EF4-FFF2-40B4-BE49-F238E27FC236}">
                <a16:creationId xmlns:a16="http://schemas.microsoft.com/office/drawing/2014/main" id="{13FEA5D2-975A-D2CF-6192-0699258622C8}"/>
              </a:ext>
            </a:extLst>
          </p:cNvPr>
          <p:cNvSpPr txBox="1"/>
          <p:nvPr/>
        </p:nvSpPr>
        <p:spPr>
          <a:xfrm>
            <a:off x="6736475" y="4800600"/>
            <a:ext cx="1415772" cy="830997"/>
          </a:xfrm>
          <a:prstGeom prst="rect">
            <a:avLst/>
          </a:prstGeom>
          <a:noFill/>
        </p:spPr>
        <p:txBody>
          <a:bodyPr wrap="none" rtlCol="0">
            <a:spAutoFit/>
          </a:bodyPr>
          <a:lstStyle/>
          <a:p>
            <a:r>
              <a:rPr kumimoji="1" lang="ja-JP" altLang="en-US" sz="4800" dirty="0">
                <a:latin typeface="ＭＳ Ｐゴシック" panose="020B0600070205080204" pitchFamily="50" charset="-128"/>
                <a:ea typeface="ＭＳ Ｐゴシック" panose="020B0600070205080204" pitchFamily="50" charset="-128"/>
              </a:rPr>
              <a:t>虫歯</a:t>
            </a:r>
          </a:p>
        </p:txBody>
      </p:sp>
      <p:sp>
        <p:nvSpPr>
          <p:cNvPr id="21" name="テキスト ボックス 20">
            <a:extLst>
              <a:ext uri="{FF2B5EF4-FFF2-40B4-BE49-F238E27FC236}">
                <a16:creationId xmlns:a16="http://schemas.microsoft.com/office/drawing/2014/main" id="{7C5E2DF3-EE5B-20AE-803A-BE267FBB457B}"/>
              </a:ext>
            </a:extLst>
          </p:cNvPr>
          <p:cNvSpPr txBox="1"/>
          <p:nvPr/>
        </p:nvSpPr>
        <p:spPr>
          <a:xfrm>
            <a:off x="1145641" y="3288268"/>
            <a:ext cx="1023037" cy="369332"/>
          </a:xfrm>
          <a:prstGeom prst="rect">
            <a:avLst/>
          </a:prstGeom>
          <a:no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磨き残し</a:t>
            </a:r>
          </a:p>
        </p:txBody>
      </p:sp>
      <p:cxnSp>
        <p:nvCxnSpPr>
          <p:cNvPr id="23" name="直線矢印コネクタ 22">
            <a:extLst>
              <a:ext uri="{FF2B5EF4-FFF2-40B4-BE49-F238E27FC236}">
                <a16:creationId xmlns:a16="http://schemas.microsoft.com/office/drawing/2014/main" id="{EA399E1E-2308-D1FD-9F45-B4225A32B1E1}"/>
              </a:ext>
            </a:extLst>
          </p:cNvPr>
          <p:cNvCxnSpPr/>
          <p:nvPr/>
        </p:nvCxnSpPr>
        <p:spPr>
          <a:xfrm>
            <a:off x="1981200" y="3733800"/>
            <a:ext cx="533400" cy="762000"/>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981C780B-284B-7CA4-844C-2DCBF503C21E}"/>
              </a:ext>
            </a:extLst>
          </p:cNvPr>
          <p:cNvCxnSpPr>
            <a:cxnSpLocks/>
          </p:cNvCxnSpPr>
          <p:nvPr/>
        </p:nvCxnSpPr>
        <p:spPr>
          <a:xfrm>
            <a:off x="1511264" y="3724275"/>
            <a:ext cx="266700" cy="168592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DB72BD97-E22C-EF8E-3C61-7A3D57D94B5E}"/>
              </a:ext>
            </a:extLst>
          </p:cNvPr>
          <p:cNvSpPr txBox="1"/>
          <p:nvPr/>
        </p:nvSpPr>
        <p:spPr>
          <a:xfrm>
            <a:off x="3671753" y="3288268"/>
            <a:ext cx="1683474" cy="369332"/>
          </a:xfrm>
          <a:prstGeom prst="rect">
            <a:avLst/>
          </a:prstGeom>
          <a:noFill/>
        </p:spPr>
        <p:txBody>
          <a:bodyPr wrap="none" rtlCol="0">
            <a:spAutoFit/>
          </a:bodyPr>
          <a:lstStyle/>
          <a:p>
            <a:r>
              <a:rPr kumimoji="1" lang="ja-JP" altLang="en-US" b="1" dirty="0">
                <a:latin typeface="ＭＳ Ｐゴシック" panose="020B0600070205080204" pitchFamily="50" charset="-128"/>
                <a:ea typeface="ＭＳ Ｐゴシック" panose="020B0600070205080204" pitchFamily="50" charset="-128"/>
              </a:rPr>
              <a:t>プラークの形成</a:t>
            </a:r>
          </a:p>
        </p:txBody>
      </p:sp>
      <p:cxnSp>
        <p:nvCxnSpPr>
          <p:cNvPr id="27" name="直線矢印コネクタ 26">
            <a:extLst>
              <a:ext uri="{FF2B5EF4-FFF2-40B4-BE49-F238E27FC236}">
                <a16:creationId xmlns:a16="http://schemas.microsoft.com/office/drawing/2014/main" id="{6A94FE13-1632-6078-31FB-AC071F82103A}"/>
              </a:ext>
            </a:extLst>
          </p:cNvPr>
          <p:cNvCxnSpPr>
            <a:cxnSpLocks/>
          </p:cNvCxnSpPr>
          <p:nvPr/>
        </p:nvCxnSpPr>
        <p:spPr>
          <a:xfrm>
            <a:off x="4384058" y="3599738"/>
            <a:ext cx="82134" cy="617397"/>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6F389246-16B8-1F00-FC5E-753957463C29}"/>
              </a:ext>
            </a:extLst>
          </p:cNvPr>
          <p:cNvCxnSpPr>
            <a:cxnSpLocks/>
          </p:cNvCxnSpPr>
          <p:nvPr/>
        </p:nvCxnSpPr>
        <p:spPr>
          <a:xfrm flipH="1">
            <a:off x="6736475" y="4435360"/>
            <a:ext cx="94976" cy="300456"/>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EC1C4A10-879A-D2FB-A6C3-22A6385ED35F}"/>
              </a:ext>
            </a:extLst>
          </p:cNvPr>
          <p:cNvCxnSpPr>
            <a:cxnSpLocks/>
          </p:cNvCxnSpPr>
          <p:nvPr/>
        </p:nvCxnSpPr>
        <p:spPr>
          <a:xfrm>
            <a:off x="7848600" y="4520943"/>
            <a:ext cx="104139" cy="247265"/>
          </a:xfrm>
          <a:prstGeom prst="straightConnector1">
            <a:avLst/>
          </a:prstGeom>
          <a:ln w="539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168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2B0BB66-C311-C795-83E1-5497ABDC04B1}"/>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歯磨きの回数と病気</a:t>
            </a:r>
          </a:p>
        </p:txBody>
      </p:sp>
      <p:graphicFrame>
        <p:nvGraphicFramePr>
          <p:cNvPr id="6" name="コンテンツ プレースホルダー 5">
            <a:extLst>
              <a:ext uri="{FF2B5EF4-FFF2-40B4-BE49-F238E27FC236}">
                <a16:creationId xmlns:a16="http://schemas.microsoft.com/office/drawing/2014/main" id="{5A18BA02-A6B8-1C40-B5C3-63FBAEE1B0D7}"/>
              </a:ext>
            </a:extLst>
          </p:cNvPr>
          <p:cNvGraphicFramePr>
            <a:graphicFrameLocks noGrp="1"/>
          </p:cNvGraphicFramePr>
          <p:nvPr>
            <p:ph idx="1"/>
            <p:extLst>
              <p:ext uri="{D42A27DB-BD31-4B8C-83A1-F6EECF244321}">
                <p14:modId xmlns:p14="http://schemas.microsoft.com/office/powerpoint/2010/main" val="2122288056"/>
              </p:ext>
            </p:extLst>
          </p:nvPr>
        </p:nvGraphicFramePr>
        <p:xfrm>
          <a:off x="628650" y="1825625"/>
          <a:ext cx="78867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3612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F15383-7B6E-99B3-3A49-21BC0C5FD730}"/>
              </a:ext>
            </a:extLst>
          </p:cNvPr>
          <p:cNvSpPr>
            <a:spLocks noGrp="1"/>
          </p:cNvSpPr>
          <p:nvPr>
            <p:ph type="title"/>
          </p:nvPr>
        </p:nvSpPr>
        <p:spPr/>
        <p:txBody>
          <a:bodyPr/>
          <a:lstStyle/>
          <a:p>
            <a:pPr algn="ctr"/>
            <a:r>
              <a:rPr kumimoji="1" lang="ja-JP" altLang="en-US" dirty="0">
                <a:latin typeface="ＭＳ Ｐゴシック" panose="020B0600070205080204" pitchFamily="50" charset="-128"/>
                <a:ea typeface="ＭＳ Ｐゴシック" panose="020B0600070205080204" pitchFamily="50" charset="-128"/>
              </a:rPr>
              <a:t>歯を磨かないと・・・</a:t>
            </a:r>
          </a:p>
        </p:txBody>
      </p:sp>
      <p:graphicFrame>
        <p:nvGraphicFramePr>
          <p:cNvPr id="4" name="表 3">
            <a:extLst>
              <a:ext uri="{FF2B5EF4-FFF2-40B4-BE49-F238E27FC236}">
                <a16:creationId xmlns:a16="http://schemas.microsoft.com/office/drawing/2014/main" id="{B720BC1C-0F93-BEF8-0F28-23543FBD48DE}"/>
              </a:ext>
            </a:extLst>
          </p:cNvPr>
          <p:cNvGraphicFramePr>
            <a:graphicFrameLocks noGrp="1"/>
          </p:cNvGraphicFramePr>
          <p:nvPr>
            <p:extLst>
              <p:ext uri="{D42A27DB-BD31-4B8C-83A1-F6EECF244321}">
                <p14:modId xmlns:p14="http://schemas.microsoft.com/office/powerpoint/2010/main" val="956566749"/>
              </p:ext>
            </p:extLst>
          </p:nvPr>
        </p:nvGraphicFramePr>
        <p:xfrm>
          <a:off x="762000" y="1981200"/>
          <a:ext cx="7886700" cy="3252946"/>
        </p:xfrm>
        <a:graphic>
          <a:graphicData uri="http://schemas.openxmlformats.org/drawingml/2006/table">
            <a:tbl>
              <a:tblPr/>
              <a:tblGrid>
                <a:gridCol w="1472701">
                  <a:extLst>
                    <a:ext uri="{9D8B030D-6E8A-4147-A177-3AD203B41FA5}">
                      <a16:colId xmlns:a16="http://schemas.microsoft.com/office/drawing/2014/main" val="2485118726"/>
                    </a:ext>
                  </a:extLst>
                </a:gridCol>
                <a:gridCol w="6413999">
                  <a:extLst>
                    <a:ext uri="{9D8B030D-6E8A-4147-A177-3AD203B41FA5}">
                      <a16:colId xmlns:a16="http://schemas.microsoft.com/office/drawing/2014/main" val="3268851231"/>
                    </a:ext>
                  </a:extLst>
                </a:gridCol>
              </a:tblGrid>
              <a:tr h="406618">
                <a:tc>
                  <a:txBody>
                    <a:bodyPr/>
                    <a:lstStyle/>
                    <a:p>
                      <a:pPr algn="ctr"/>
                      <a:r>
                        <a:rPr lang="ja-JP" altLang="en-US" sz="1800" dirty="0">
                          <a:effectLst/>
                        </a:rPr>
                        <a:t>期間</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7"/>
                    </a:solidFill>
                  </a:tcPr>
                </a:tc>
                <a:tc>
                  <a:txBody>
                    <a:bodyPr/>
                    <a:lstStyle/>
                    <a:p>
                      <a:pPr algn="ctr"/>
                      <a:r>
                        <a:rPr lang="ja-JP" altLang="en-US" sz="1800" dirty="0">
                          <a:effectLst/>
                        </a:rPr>
                        <a:t>症状</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5F6F7"/>
                    </a:solidFill>
                  </a:tcPr>
                </a:tc>
                <a:extLst>
                  <a:ext uri="{0D108BD9-81ED-4DB2-BD59-A6C34878D82A}">
                    <a16:rowId xmlns:a16="http://schemas.microsoft.com/office/drawing/2014/main" val="3475500700"/>
                  </a:ext>
                </a:extLst>
              </a:tr>
              <a:tr h="711582">
                <a:tc>
                  <a:txBody>
                    <a:bodyPr/>
                    <a:lstStyle/>
                    <a:p>
                      <a:pPr algn="ctr"/>
                      <a:r>
                        <a:rPr lang="en-US" altLang="ja-JP" sz="1800" dirty="0">
                          <a:effectLst/>
                        </a:rPr>
                        <a:t>1</a:t>
                      </a:r>
                      <a:r>
                        <a:rPr lang="ja-JP" altLang="en-US" sz="1800" dirty="0">
                          <a:effectLst/>
                        </a:rPr>
                        <a:t>～</a:t>
                      </a:r>
                      <a:r>
                        <a:rPr lang="en-US" altLang="ja-JP" sz="1800" dirty="0">
                          <a:effectLst/>
                        </a:rPr>
                        <a:t>3</a:t>
                      </a:r>
                      <a:r>
                        <a:rPr lang="ja-JP" altLang="en-US" sz="1800" dirty="0">
                          <a:effectLst/>
                        </a:rPr>
                        <a:t>日</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BFC"/>
                    </a:solidFill>
                  </a:tcPr>
                </a:tc>
                <a:tc>
                  <a:txBody>
                    <a:bodyPr/>
                    <a:lstStyle/>
                    <a:p>
                      <a:r>
                        <a:rPr lang="ja-JP" altLang="en-US" sz="1800">
                          <a:effectLst/>
                        </a:rPr>
                        <a:t>軽い口臭が発生し、歯の表面に食べかすが残りやすくなる。</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BFC"/>
                    </a:solidFill>
                  </a:tcPr>
                </a:tc>
                <a:extLst>
                  <a:ext uri="{0D108BD9-81ED-4DB2-BD59-A6C34878D82A}">
                    <a16:rowId xmlns:a16="http://schemas.microsoft.com/office/drawing/2014/main" val="624871553"/>
                  </a:ext>
                </a:extLst>
              </a:tr>
              <a:tr h="711582">
                <a:tc>
                  <a:txBody>
                    <a:bodyPr/>
                    <a:lstStyle/>
                    <a:p>
                      <a:pPr algn="ctr"/>
                      <a:r>
                        <a:rPr lang="en-US" altLang="ja-JP" sz="1800" dirty="0">
                          <a:effectLst/>
                        </a:rPr>
                        <a:t>1</a:t>
                      </a:r>
                      <a:r>
                        <a:rPr lang="ja-JP" altLang="en-US" sz="1800" dirty="0">
                          <a:effectLst/>
                        </a:rPr>
                        <a:t>週間</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ja-JP" altLang="en-US" sz="1800" dirty="0">
                          <a:effectLst/>
                        </a:rPr>
                        <a:t>歯垢が形成され、歯茎に軽い腫れや出血が見られる。</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3801775111"/>
                  </a:ext>
                </a:extLst>
              </a:tr>
              <a:tr h="711582">
                <a:tc>
                  <a:txBody>
                    <a:bodyPr/>
                    <a:lstStyle/>
                    <a:p>
                      <a:pPr algn="ctr"/>
                      <a:r>
                        <a:rPr lang="en-US" altLang="ja-JP" sz="1800" dirty="0">
                          <a:effectLst/>
                        </a:rPr>
                        <a:t>1</a:t>
                      </a:r>
                      <a:r>
                        <a:rPr lang="ja-JP" altLang="en-US" sz="1800" dirty="0">
                          <a:effectLst/>
                        </a:rPr>
                        <a:t>ヶ月</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BFC"/>
                    </a:solidFill>
                  </a:tcPr>
                </a:tc>
                <a:tc>
                  <a:txBody>
                    <a:bodyPr/>
                    <a:lstStyle/>
                    <a:p>
                      <a:r>
                        <a:rPr lang="ja-JP" altLang="en-US" sz="1800" dirty="0">
                          <a:effectLst/>
                        </a:rPr>
                        <a:t>歯周病が進行し、歯茎が赤く腫れ、口臭が強くなる。</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AFBFC"/>
                    </a:solidFill>
                  </a:tcPr>
                </a:tc>
                <a:extLst>
                  <a:ext uri="{0D108BD9-81ED-4DB2-BD59-A6C34878D82A}">
                    <a16:rowId xmlns:a16="http://schemas.microsoft.com/office/drawing/2014/main" val="2827798182"/>
                  </a:ext>
                </a:extLst>
              </a:tr>
              <a:tr h="711582">
                <a:tc>
                  <a:txBody>
                    <a:bodyPr/>
                    <a:lstStyle/>
                    <a:p>
                      <a:pPr algn="ctr"/>
                      <a:r>
                        <a:rPr lang="ja-JP" altLang="en-US" sz="1800" dirty="0">
                          <a:effectLst/>
                        </a:rPr>
                        <a:t>数ヶ月後</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tc>
                  <a:txBody>
                    <a:bodyPr/>
                    <a:lstStyle/>
                    <a:p>
                      <a:r>
                        <a:rPr lang="ja-JP" altLang="en-US" sz="1800" dirty="0">
                          <a:effectLst/>
                        </a:rPr>
                        <a:t>歯周病が悪化し、歯が動く、痛みが出るなどの症状が現れる。</a:t>
                      </a:r>
                    </a:p>
                  </a:txBody>
                  <a:tcPr anchor="ctr">
                    <a:lnL w="9525" cap="flat" cmpd="sng" algn="ctr">
                      <a:solidFill>
                        <a:srgbClr val="EEEEEE"/>
                      </a:solidFill>
                      <a:prstDash val="solid"/>
                      <a:round/>
                      <a:headEnd type="none" w="med" len="med"/>
                      <a:tailEnd type="none" w="med" len="med"/>
                    </a:lnL>
                    <a:lnR w="9525" cap="flat" cmpd="sng" algn="ctr">
                      <a:solidFill>
                        <a:srgbClr val="EEEEEE"/>
                      </a:solidFill>
                      <a:prstDash val="solid"/>
                      <a:round/>
                      <a:headEnd type="none" w="med" len="med"/>
                      <a:tailEnd type="none" w="med" len="med"/>
                    </a:lnR>
                    <a:lnT w="9525" cap="flat" cmpd="sng" algn="ctr">
                      <a:solidFill>
                        <a:srgbClr val="EEEEEE"/>
                      </a:solidFill>
                      <a:prstDash val="solid"/>
                      <a:round/>
                      <a:headEnd type="none" w="med" len="med"/>
                      <a:tailEnd type="none" w="med" len="med"/>
                    </a:lnT>
                    <a:lnB w="9525" cap="flat" cmpd="sng" algn="ctr">
                      <a:solidFill>
                        <a:srgbClr val="EEEEEE"/>
                      </a:solidFill>
                      <a:prstDash val="solid"/>
                      <a:round/>
                      <a:headEnd type="none" w="med" len="med"/>
                      <a:tailEnd type="none" w="med" len="med"/>
                    </a:lnB>
                    <a:solidFill>
                      <a:srgbClr val="FFFFFF"/>
                    </a:solidFill>
                  </a:tcPr>
                </a:tc>
                <a:extLst>
                  <a:ext uri="{0D108BD9-81ED-4DB2-BD59-A6C34878D82A}">
                    <a16:rowId xmlns:a16="http://schemas.microsoft.com/office/drawing/2014/main" val="2300524866"/>
                  </a:ext>
                </a:extLst>
              </a:tr>
            </a:tbl>
          </a:graphicData>
        </a:graphic>
      </p:graphicFrame>
    </p:spTree>
    <p:extLst>
      <p:ext uri="{BB962C8B-B14F-4D97-AF65-F5344CB8AC3E}">
        <p14:creationId xmlns:p14="http://schemas.microsoft.com/office/powerpoint/2010/main" val="225625928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574</TotalTime>
  <Words>632</Words>
  <Application>Microsoft Office PowerPoint</Application>
  <PresentationFormat>画面に合わせる (4:3)</PresentationFormat>
  <Paragraphs>110</Paragraphs>
  <Slides>12</Slides>
  <Notes>5</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Microsoft JhengHei</vt:lpstr>
      <vt:lpstr>ＭＳ Ｐゴシック</vt:lpstr>
      <vt:lpstr>MS UI Gothic</vt:lpstr>
      <vt:lpstr>游ゴシック</vt:lpstr>
      <vt:lpstr>游ゴシック Light</vt:lpstr>
      <vt:lpstr>Arial</vt:lpstr>
      <vt:lpstr>Wingdings</vt:lpstr>
      <vt:lpstr>Office テーマ</vt:lpstr>
      <vt:lpstr>歯の健康について</vt:lpstr>
      <vt:lpstr>歯と口の健康週間(6月4日-10日)</vt:lpstr>
      <vt:lpstr>PowerPoint プレゼンテーション</vt:lpstr>
      <vt:lpstr>年齢と歯の数</vt:lpstr>
      <vt:lpstr>歯を失う主な原因（％）</vt:lpstr>
      <vt:lpstr>PowerPoint プレゼンテーション</vt:lpstr>
      <vt:lpstr>虫歯の発生</vt:lpstr>
      <vt:lpstr>歯磨きの回数と病気</vt:lpstr>
      <vt:lpstr>歯を磨かないと・・・</vt:lpstr>
      <vt:lpstr>歯の磨き方が大切です</vt:lpstr>
      <vt:lpstr>磨き残し</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【株式会社Avenir】 歯と口の健康について.pptx</dc:title>
  <dc:creator>hiros</dc:creator>
  <cp:lastModifiedBy>obata</cp:lastModifiedBy>
  <cp:revision>15</cp:revision>
  <dcterms:created xsi:type="dcterms:W3CDTF">2025-05-02T14:27:22Z</dcterms:created>
  <dcterms:modified xsi:type="dcterms:W3CDTF">2025-06-24T07:14:01Z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2025-05-02T00:00:00Z</vt:filetime>
  </property>
  <property fmtid="{D5CDD505-2E9C-101B-9397-08002B2CF9AE}" pid="3" name="LastSaved">
    <vt:filetime>2025-05-02T00:00:00Z</vt:filetime>
  </property>
</Properties>
</file>