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2"/>
  </p:notesMasterIdLst>
  <p:sldIdLst>
    <p:sldId id="256" r:id="rId2"/>
    <p:sldId id="267" r:id="rId3"/>
    <p:sldId id="257" r:id="rId4"/>
    <p:sldId id="258" r:id="rId5"/>
    <p:sldId id="259" r:id="rId6"/>
    <p:sldId id="260" r:id="rId7"/>
    <p:sldId id="261" r:id="rId8"/>
    <p:sldId id="262" r:id="rId9"/>
    <p:sldId id="265" r:id="rId10"/>
    <p:sldId id="270" r:id="rId11"/>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24" autoAdjust="0"/>
  </p:normalViewPr>
  <p:slideViewPr>
    <p:cSldViewPr>
      <p:cViewPr varScale="1">
        <p:scale>
          <a:sx n="104" d="100"/>
          <a:sy n="104" d="100"/>
        </p:scale>
        <p:origin x="1824" y="108"/>
      </p:cViewPr>
      <p:guideLst>
        <p:guide orient="horz" pos="2880"/>
        <p:guide pos="162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ガム</c:v>
                </c:pt>
              </c:strCache>
            </c:strRef>
          </c:tx>
          <c:spPr>
            <a:ln w="28575" cap="rnd">
              <a:solidFill>
                <a:schemeClr val="accent1"/>
              </a:solidFill>
              <a:round/>
              <a:headEnd type="oval"/>
              <a:tailEnd type="oval"/>
            </a:ln>
            <a:effectLst/>
          </c:spPr>
          <c:marker>
            <c:symbol val="none"/>
          </c:marker>
          <c:cat>
            <c:strRef>
              <c:f>Sheet1!$A$2:$A$3</c:f>
              <c:strCache>
                <c:ptCount val="2"/>
                <c:pt idx="0">
                  <c:v>介入前</c:v>
                </c:pt>
                <c:pt idx="1">
                  <c:v>介入後</c:v>
                </c:pt>
              </c:strCache>
            </c:strRef>
          </c:cat>
          <c:val>
            <c:numRef>
              <c:f>Sheet1!$B$2:$B$3</c:f>
              <c:numCache>
                <c:formatCode>General</c:formatCode>
                <c:ptCount val="2"/>
                <c:pt idx="0">
                  <c:v>1.8</c:v>
                </c:pt>
                <c:pt idx="1">
                  <c:v>1.2</c:v>
                </c:pt>
              </c:numCache>
            </c:numRef>
          </c:val>
          <c:smooth val="0"/>
          <c:extLst>
            <c:ext xmlns:c16="http://schemas.microsoft.com/office/drawing/2014/chart" uri="{C3380CC4-5D6E-409C-BE32-E72D297353CC}">
              <c16:uniqueId val="{00000000-1D25-4B5F-8846-78D05CD22CF3}"/>
            </c:ext>
          </c:extLst>
        </c:ser>
        <c:ser>
          <c:idx val="1"/>
          <c:order val="1"/>
          <c:tx>
            <c:strRef>
              <c:f>Sheet1!$C$1</c:f>
              <c:strCache>
                <c:ptCount val="1"/>
                <c:pt idx="0">
                  <c:v>無摂取</c:v>
                </c:pt>
              </c:strCache>
            </c:strRef>
          </c:tx>
          <c:spPr>
            <a:ln w="28575" cap="rnd">
              <a:solidFill>
                <a:schemeClr val="accent2"/>
              </a:solidFill>
              <a:round/>
              <a:headEnd type="oval"/>
              <a:tailEnd type="oval"/>
            </a:ln>
            <a:effectLst/>
          </c:spPr>
          <c:marker>
            <c:symbol val="none"/>
          </c:marker>
          <c:cat>
            <c:strRef>
              <c:f>Sheet1!$A$2:$A$3</c:f>
              <c:strCache>
                <c:ptCount val="2"/>
                <c:pt idx="0">
                  <c:v>介入前</c:v>
                </c:pt>
                <c:pt idx="1">
                  <c:v>介入後</c:v>
                </c:pt>
              </c:strCache>
            </c:strRef>
          </c:cat>
          <c:val>
            <c:numRef>
              <c:f>Sheet1!$C$2:$C$3</c:f>
              <c:numCache>
                <c:formatCode>General</c:formatCode>
                <c:ptCount val="2"/>
                <c:pt idx="0">
                  <c:v>1</c:v>
                </c:pt>
                <c:pt idx="1">
                  <c:v>1.3</c:v>
                </c:pt>
              </c:numCache>
            </c:numRef>
          </c:val>
          <c:smooth val="0"/>
          <c:extLst>
            <c:ext xmlns:c16="http://schemas.microsoft.com/office/drawing/2014/chart" uri="{C3380CC4-5D6E-409C-BE32-E72D297353CC}">
              <c16:uniqueId val="{00000001-1D25-4B5F-8846-78D05CD22CF3}"/>
            </c:ext>
          </c:extLst>
        </c:ser>
        <c:dLbls>
          <c:showLegendKey val="0"/>
          <c:showVal val="0"/>
          <c:showCatName val="0"/>
          <c:showSerName val="0"/>
          <c:showPercent val="0"/>
          <c:showBubbleSize val="0"/>
        </c:dLbls>
        <c:smooth val="0"/>
        <c:axId val="673521120"/>
        <c:axId val="726206192"/>
      </c:lineChart>
      <c:catAx>
        <c:axId val="67352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26206192"/>
        <c:crosses val="autoZero"/>
        <c:auto val="1"/>
        <c:lblAlgn val="ctr"/>
        <c:lblOffset val="100"/>
        <c:noMultiLvlLbl val="0"/>
      </c:catAx>
      <c:valAx>
        <c:axId val="72620619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7352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28610073098167"/>
          <c:y val="7.5531263761508011E-2"/>
          <c:w val="0.7716504147527129"/>
          <c:h val="0.69976900538775455"/>
        </c:manualLayout>
      </c:layout>
      <c:lineChart>
        <c:grouping val="standard"/>
        <c:varyColors val="0"/>
        <c:ser>
          <c:idx val="0"/>
          <c:order val="0"/>
          <c:tx>
            <c:strRef>
              <c:f>Sheet1!$B$1</c:f>
              <c:strCache>
                <c:ptCount val="1"/>
                <c:pt idx="0">
                  <c:v>ガム</c:v>
                </c:pt>
              </c:strCache>
            </c:strRef>
          </c:tx>
          <c:spPr>
            <a:ln w="28575" cap="rnd">
              <a:solidFill>
                <a:schemeClr val="accent1"/>
              </a:solidFill>
              <a:round/>
              <a:headEnd type="oval"/>
              <a:tailEnd type="oval"/>
            </a:ln>
            <a:effectLst/>
          </c:spPr>
          <c:marker>
            <c:symbol val="none"/>
          </c:marker>
          <c:cat>
            <c:strRef>
              <c:f>Sheet1!$A$2:$A$3</c:f>
              <c:strCache>
                <c:ptCount val="2"/>
                <c:pt idx="0">
                  <c:v>実験開始前 </c:v>
                </c:pt>
                <c:pt idx="1">
                  <c:v>実験終了後</c:v>
                </c:pt>
              </c:strCache>
            </c:strRef>
          </c:cat>
          <c:val>
            <c:numRef>
              <c:f>Sheet1!$B$2:$B$3</c:f>
              <c:numCache>
                <c:formatCode>General</c:formatCode>
                <c:ptCount val="2"/>
                <c:pt idx="0">
                  <c:v>1.43</c:v>
                </c:pt>
                <c:pt idx="1">
                  <c:v>1.0900000000000001</c:v>
                </c:pt>
              </c:numCache>
            </c:numRef>
          </c:val>
          <c:smooth val="0"/>
          <c:extLst>
            <c:ext xmlns:c16="http://schemas.microsoft.com/office/drawing/2014/chart" uri="{C3380CC4-5D6E-409C-BE32-E72D297353CC}">
              <c16:uniqueId val="{00000000-0586-42FE-BDCB-48B3C21F5B4E}"/>
            </c:ext>
          </c:extLst>
        </c:ser>
        <c:ser>
          <c:idx val="1"/>
          <c:order val="1"/>
          <c:tx>
            <c:strRef>
              <c:f>Sheet1!$C$1</c:f>
              <c:strCache>
                <c:ptCount val="1"/>
                <c:pt idx="0">
                  <c:v>無摂取</c:v>
                </c:pt>
              </c:strCache>
            </c:strRef>
          </c:tx>
          <c:spPr>
            <a:ln w="28575" cap="rnd">
              <a:solidFill>
                <a:schemeClr val="accent2"/>
              </a:solidFill>
              <a:round/>
              <a:headEnd type="oval"/>
              <a:tailEnd type="oval"/>
            </a:ln>
            <a:effectLst/>
          </c:spPr>
          <c:marker>
            <c:symbol val="none"/>
          </c:marker>
          <c:cat>
            <c:strRef>
              <c:f>Sheet1!$A$2:$A$3</c:f>
              <c:strCache>
                <c:ptCount val="2"/>
                <c:pt idx="0">
                  <c:v>実験開始前 </c:v>
                </c:pt>
                <c:pt idx="1">
                  <c:v>実験終了後</c:v>
                </c:pt>
              </c:strCache>
            </c:strRef>
          </c:cat>
          <c:val>
            <c:numRef>
              <c:f>Sheet1!$C$2:$C$3</c:f>
              <c:numCache>
                <c:formatCode>General</c:formatCode>
                <c:ptCount val="2"/>
                <c:pt idx="0">
                  <c:v>1.48</c:v>
                </c:pt>
                <c:pt idx="1">
                  <c:v>1.42</c:v>
                </c:pt>
              </c:numCache>
            </c:numRef>
          </c:val>
          <c:smooth val="0"/>
          <c:extLst>
            <c:ext xmlns:c16="http://schemas.microsoft.com/office/drawing/2014/chart" uri="{C3380CC4-5D6E-409C-BE32-E72D297353CC}">
              <c16:uniqueId val="{00000003-0586-42FE-BDCB-48B3C21F5B4E}"/>
            </c:ext>
          </c:extLst>
        </c:ser>
        <c:dLbls>
          <c:showLegendKey val="0"/>
          <c:showVal val="0"/>
          <c:showCatName val="0"/>
          <c:showSerName val="0"/>
          <c:showPercent val="0"/>
          <c:showBubbleSize val="0"/>
        </c:dLbls>
        <c:smooth val="0"/>
        <c:axId val="670498832"/>
        <c:axId val="670499312"/>
      </c:lineChart>
      <c:catAx>
        <c:axId val="67049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70499312"/>
        <c:crosses val="autoZero"/>
        <c:auto val="1"/>
        <c:lblAlgn val="ctr"/>
        <c:lblOffset val="100"/>
        <c:noMultiLvlLbl val="0"/>
      </c:catAx>
      <c:valAx>
        <c:axId val="670499312"/>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7049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8060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0727" tIns="45363" rIns="90727" bIns="45363">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55FDF-02F6-0744-D86B-A16838F177F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21AD2C5-7D3C-D390-7410-BCBA1EA10E1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998E708-11D9-0216-B504-1250D2B2CF0D}"/>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5" name="フッター プレースホルダー 4">
            <a:extLst>
              <a:ext uri="{FF2B5EF4-FFF2-40B4-BE49-F238E27FC236}">
                <a16:creationId xmlns:a16="http://schemas.microsoft.com/office/drawing/2014/main" id="{1A555944-620F-2254-3902-198C7C268884}"/>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スライド番号プレースホルダー 5">
            <a:extLst>
              <a:ext uri="{FF2B5EF4-FFF2-40B4-BE49-F238E27FC236}">
                <a16:creationId xmlns:a16="http://schemas.microsoft.com/office/drawing/2014/main" id="{F1060396-3F67-1780-C338-E21358D2A860}"/>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171989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6103D8-4D1B-F3D0-861A-374A41E375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39CF25-75CD-27AE-2CDB-A1A43DE16C3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0012F1-32D7-06C4-CE71-D4F1274F1B6D}"/>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5" name="フッター プレースホルダー 4">
            <a:extLst>
              <a:ext uri="{FF2B5EF4-FFF2-40B4-BE49-F238E27FC236}">
                <a16:creationId xmlns:a16="http://schemas.microsoft.com/office/drawing/2014/main" id="{A8DB2531-1049-6864-CB47-81269D852B14}"/>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スライド番号プレースホルダー 5">
            <a:extLst>
              <a:ext uri="{FF2B5EF4-FFF2-40B4-BE49-F238E27FC236}">
                <a16:creationId xmlns:a16="http://schemas.microsoft.com/office/drawing/2014/main" id="{123D216A-4CC8-EFB7-325F-2A4FEE51F136}"/>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106849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4EB7BD-B40C-792C-CB00-A59C570493E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2F5DB8-BD25-2FB1-BEE5-052E59B12A3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BF8063-BE31-A081-69B1-800987897A2B}"/>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5" name="フッター プレースホルダー 4">
            <a:extLst>
              <a:ext uri="{FF2B5EF4-FFF2-40B4-BE49-F238E27FC236}">
                <a16:creationId xmlns:a16="http://schemas.microsoft.com/office/drawing/2014/main" id="{CAF9EF3D-9C13-03E5-F305-DC40B457440F}"/>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スライド番号プレースホルダー 5">
            <a:extLst>
              <a:ext uri="{FF2B5EF4-FFF2-40B4-BE49-F238E27FC236}">
                <a16:creationId xmlns:a16="http://schemas.microsoft.com/office/drawing/2014/main" id="{62DA003D-C689-FF02-6264-68539A69E80D}"/>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376478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Yu Gothic UI"/>
                <a:cs typeface="Yu Gothic UI"/>
              </a:defRPr>
            </a:lvl1pPr>
          </a:lstStyle>
          <a:p>
            <a:endParaRPr/>
          </a:p>
        </p:txBody>
      </p:sp>
      <p:sp>
        <p:nvSpPr>
          <p:cNvPr id="3" name="Holder 3"/>
          <p:cNvSpPr>
            <a:spLocks noGrp="1"/>
          </p:cNvSpPr>
          <p:nvPr>
            <p:ph sz="half" idx="2"/>
          </p:nvPr>
        </p:nvSpPr>
        <p:spPr>
          <a:xfrm>
            <a:off x="457200" y="1577340"/>
            <a:ext cx="397764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30777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游ゴシック"/>
                <a:cs typeface="游ゴシック"/>
              </a:defRPr>
            </a:lvl1p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4/21/2025</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游ゴシック"/>
                <a:cs typeface="游ゴシック"/>
              </a:defRPr>
            </a:lvl1p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261357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271248-AAA7-A4EB-BED4-51E9804F1D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31859D-B5DC-C4C4-562C-9631E941879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0C8668-3467-68EE-0F59-1197C7EEFC3C}"/>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5" name="フッター プレースホルダー 4">
            <a:extLst>
              <a:ext uri="{FF2B5EF4-FFF2-40B4-BE49-F238E27FC236}">
                <a16:creationId xmlns:a16="http://schemas.microsoft.com/office/drawing/2014/main" id="{42BFC4D1-410D-24B6-EA82-6706401E395E}"/>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スライド番号プレースホルダー 5">
            <a:extLst>
              <a:ext uri="{FF2B5EF4-FFF2-40B4-BE49-F238E27FC236}">
                <a16:creationId xmlns:a16="http://schemas.microsoft.com/office/drawing/2014/main" id="{E89F5955-37E5-B7BD-E971-0E07627F4C2B}"/>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335676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D4841-5EE9-2795-BA11-FECA24231DA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EEAA433-FA82-4AA1-DA2C-7506697515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4257DA4-918B-6FDA-FD86-D92FF4583264}"/>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5" name="フッター プレースホルダー 4">
            <a:extLst>
              <a:ext uri="{FF2B5EF4-FFF2-40B4-BE49-F238E27FC236}">
                <a16:creationId xmlns:a16="http://schemas.microsoft.com/office/drawing/2014/main" id="{B49CE8CF-0738-D2C4-CCC1-9AB0DC9D1C3A}"/>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スライド番号プレースホルダー 5">
            <a:extLst>
              <a:ext uri="{FF2B5EF4-FFF2-40B4-BE49-F238E27FC236}">
                <a16:creationId xmlns:a16="http://schemas.microsoft.com/office/drawing/2014/main" id="{C9EF9F9A-3174-5867-3092-124F53CC7D4E}"/>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10137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012C6-B1A8-F7D4-CE43-0152B42506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45DF68-1562-760B-22B3-D7B8BFEAAC5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07F61D1-BE4A-FBC4-8FA6-64105F3BD4A5}"/>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FF305ED-6075-3E62-ABB0-1EC1C6BFD545}"/>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6" name="フッター プレースホルダー 5">
            <a:extLst>
              <a:ext uri="{FF2B5EF4-FFF2-40B4-BE49-F238E27FC236}">
                <a16:creationId xmlns:a16="http://schemas.microsoft.com/office/drawing/2014/main" id="{FE2DCA63-2C39-FC14-C4DA-6BAFB2F4880E}"/>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7" name="スライド番号プレースホルダー 6">
            <a:extLst>
              <a:ext uri="{FF2B5EF4-FFF2-40B4-BE49-F238E27FC236}">
                <a16:creationId xmlns:a16="http://schemas.microsoft.com/office/drawing/2014/main" id="{D004070A-A62E-D1FF-5573-49F1BFDCCE21}"/>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176894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AC21F1-ECF8-DC27-436D-19E64D3FDC0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CB8CF1-18FD-39DC-FE4E-A2A10309D2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397615F-7EFA-04F3-4FFA-9789F7ED6C9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ACDF35-87AE-2DF0-9CFD-F94EFDA2844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7E4D8CE-18E8-3047-A7CB-A8946CC737E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B1486AE-C8C7-08C2-B1A2-D4F39054B89F}"/>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8" name="フッター プレースホルダー 7">
            <a:extLst>
              <a:ext uri="{FF2B5EF4-FFF2-40B4-BE49-F238E27FC236}">
                <a16:creationId xmlns:a16="http://schemas.microsoft.com/office/drawing/2014/main" id="{7EEC4D0B-B5ED-0DF2-C120-5D1ECC2AD253}"/>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9" name="スライド番号プレースホルダー 8">
            <a:extLst>
              <a:ext uri="{FF2B5EF4-FFF2-40B4-BE49-F238E27FC236}">
                <a16:creationId xmlns:a16="http://schemas.microsoft.com/office/drawing/2014/main" id="{250FA34A-9EBC-42C7-A5C0-E1237D3BE7D1}"/>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37459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EABFF-0293-F681-5A45-6296F0C4C1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2177E00-D2D3-3D96-7336-3E9D2E12246E}"/>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4" name="フッター プレースホルダー 3">
            <a:extLst>
              <a:ext uri="{FF2B5EF4-FFF2-40B4-BE49-F238E27FC236}">
                <a16:creationId xmlns:a16="http://schemas.microsoft.com/office/drawing/2014/main" id="{6DA5BA67-0AB0-5D3B-9F7A-C816AFD9C184}"/>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5" name="スライド番号プレースホルダー 4">
            <a:extLst>
              <a:ext uri="{FF2B5EF4-FFF2-40B4-BE49-F238E27FC236}">
                <a16:creationId xmlns:a16="http://schemas.microsoft.com/office/drawing/2014/main" id="{A4C57791-E1BB-A7DC-075C-5D0C6F3C2C4D}"/>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48554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25BC6-75F0-47A4-C270-6B4520BDF522}"/>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3" name="フッター プレースホルダー 2">
            <a:extLst>
              <a:ext uri="{FF2B5EF4-FFF2-40B4-BE49-F238E27FC236}">
                <a16:creationId xmlns:a16="http://schemas.microsoft.com/office/drawing/2014/main" id="{A6F769AC-5836-6086-B403-164EEF01D249}"/>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4" name="スライド番号プレースホルダー 3">
            <a:extLst>
              <a:ext uri="{FF2B5EF4-FFF2-40B4-BE49-F238E27FC236}">
                <a16:creationId xmlns:a16="http://schemas.microsoft.com/office/drawing/2014/main" id="{C6A97BDB-C0DB-7F2B-75E6-0B5601F44C46}"/>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360195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A0209D-3941-FB9C-1772-C294AB6A193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B771A7-1254-50D3-C9DF-155AD52CC0D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17DCD72-882C-1B3E-3C6C-2D86E3149C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32BCCD-E70F-521A-46BA-96C242958475}"/>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6" name="フッター プレースホルダー 5">
            <a:extLst>
              <a:ext uri="{FF2B5EF4-FFF2-40B4-BE49-F238E27FC236}">
                <a16:creationId xmlns:a16="http://schemas.microsoft.com/office/drawing/2014/main" id="{E2446014-70DE-1168-5E06-9A55076D2FA3}"/>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7" name="スライド番号プレースホルダー 6">
            <a:extLst>
              <a:ext uri="{FF2B5EF4-FFF2-40B4-BE49-F238E27FC236}">
                <a16:creationId xmlns:a16="http://schemas.microsoft.com/office/drawing/2014/main" id="{E9B64E17-0DBC-B342-38B7-FB9C11EEC4F1}"/>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363409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3DC8F-9645-F1AF-225E-2BE9F65A8D5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BFCC301-FD87-3C44-2324-B4E67BCB79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7734986-A215-0D82-90E1-254D49E63C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FA5776-A424-2A0A-1423-E6204F8013AE}"/>
              </a:ext>
            </a:extLst>
          </p:cNvPr>
          <p:cNvSpPr>
            <a:spLocks noGrp="1"/>
          </p:cNvSpPr>
          <p:nvPr>
            <p:ph type="dt" sz="half" idx="10"/>
          </p:nvPr>
        </p:nvSpPr>
        <p:spPr/>
        <p:txBody>
          <a:bodyPr/>
          <a:lstStyle/>
          <a:p>
            <a:fld id="{1D8BD707-D9CF-40AE-B4C6-C98DA3205C09}" type="datetimeFigureOut">
              <a:rPr lang="en-US" smtClean="0"/>
              <a:t>4/21/2025</a:t>
            </a:fld>
            <a:endParaRPr lang="en-US"/>
          </a:p>
        </p:txBody>
      </p:sp>
      <p:sp>
        <p:nvSpPr>
          <p:cNvPr id="6" name="フッター プレースホルダー 5">
            <a:extLst>
              <a:ext uri="{FF2B5EF4-FFF2-40B4-BE49-F238E27FC236}">
                <a16:creationId xmlns:a16="http://schemas.microsoft.com/office/drawing/2014/main" id="{3BD0EAA0-C5BC-5F3D-79C3-A063DB74F8E2}"/>
              </a:ext>
            </a:extLst>
          </p:cNvPr>
          <p:cNvSpPr>
            <a:spLocks noGrp="1"/>
          </p:cNvSpPr>
          <p:nvPr>
            <p:ph type="ftr" sz="quarter" idx="11"/>
          </p:nvPr>
        </p:nvSpPr>
        <p:spPr/>
        <p:txBody>
          <a:body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7" name="スライド番号プレースホルダー 6">
            <a:extLst>
              <a:ext uri="{FF2B5EF4-FFF2-40B4-BE49-F238E27FC236}">
                <a16:creationId xmlns:a16="http://schemas.microsoft.com/office/drawing/2014/main" id="{EBED762E-3EEC-E79A-3E9B-BB39F97E2C4C}"/>
              </a:ext>
            </a:extLst>
          </p:cNvPr>
          <p:cNvSpPr>
            <a:spLocks noGrp="1"/>
          </p:cNvSpPr>
          <p:nvPr>
            <p:ph type="sldNum" sz="quarter" idx="12"/>
          </p:nvPr>
        </p:nvSpPr>
        <p:spPr/>
        <p:txBody>
          <a:body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130678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1499A7A-9964-6BB2-F65E-4718946EBE3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A19BF5-2126-9D9A-AB30-273DC41F0C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E48E4-B90B-AE30-7FE2-813EA1E88D9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4/21/2025</a:t>
            </a:fld>
            <a:endParaRPr lang="en-US"/>
          </a:p>
        </p:txBody>
      </p:sp>
      <p:sp>
        <p:nvSpPr>
          <p:cNvPr id="5" name="フッター プレースホルダー 4">
            <a:extLst>
              <a:ext uri="{FF2B5EF4-FFF2-40B4-BE49-F238E27FC236}">
                <a16:creationId xmlns:a16="http://schemas.microsoft.com/office/drawing/2014/main" id="{2F773CBE-E66B-2355-2278-AB10FF60BEB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r>
              <a:rPr lang="en-US"/>
              <a:t>©M</a:t>
            </a:r>
            <a:r>
              <a:rPr lang="en-US" spc="-5"/>
              <a:t>.</a:t>
            </a:r>
            <a:r>
              <a:rPr lang="en-US"/>
              <a:t>S</a:t>
            </a:r>
            <a:r>
              <a:rPr lang="en-US" spc="-5"/>
              <a:t>T</a:t>
            </a:r>
            <a:r>
              <a:rPr lang="en-US" spc="-10"/>
              <a:t>A</a:t>
            </a:r>
            <a:r>
              <a:rPr lang="en-US"/>
              <a:t>G</a:t>
            </a:r>
            <a:r>
              <a:rPr lang="en-US" spc="-10"/>
              <a:t>E</a:t>
            </a:r>
            <a:r>
              <a:rPr lang="en-US" spc="-15"/>
              <a:t> </a:t>
            </a:r>
            <a:r>
              <a:rPr lang="en-US"/>
              <a:t>CO</a:t>
            </a:r>
            <a:r>
              <a:rPr lang="en-US" spc="-5"/>
              <a:t>.,</a:t>
            </a:r>
            <a:r>
              <a:rPr lang="en-US"/>
              <a:t>LTD.</a:t>
            </a:r>
            <a:endParaRPr lang="en-US" dirty="0"/>
          </a:p>
        </p:txBody>
      </p:sp>
      <p:sp>
        <p:nvSpPr>
          <p:cNvPr id="6" name="スライド番号プレースホルダー 5">
            <a:extLst>
              <a:ext uri="{FF2B5EF4-FFF2-40B4-BE49-F238E27FC236}">
                <a16:creationId xmlns:a16="http://schemas.microsoft.com/office/drawing/2014/main" id="{88F044F3-35F8-6C5F-39D7-1B53B749303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25400"/>
            <a:fld id="{81D60167-4931-47E6-BA6A-407CBD079E47}" type="slidenum">
              <a:rPr lang="en-US" altLang="ja-JP" spc="-10" smtClean="0"/>
              <a:pPr marL="25400"/>
              <a:t>‹#›</a:t>
            </a:fld>
            <a:endParaRPr lang="en-US" altLang="ja-JP" spc="-10" dirty="0"/>
          </a:p>
        </p:txBody>
      </p:sp>
    </p:spTree>
    <p:extLst>
      <p:ext uri="{BB962C8B-B14F-4D97-AF65-F5344CB8AC3E}">
        <p14:creationId xmlns:p14="http://schemas.microsoft.com/office/powerpoint/2010/main" val="1069411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2895600" y="2819400"/>
            <a:ext cx="3225800" cy="553998"/>
          </a:xfrm>
          <a:prstGeom prst="rect">
            <a:avLst/>
          </a:prstGeom>
        </p:spPr>
        <p:txBody>
          <a:bodyPr vert="horz" wrap="square" lIns="0" tIns="0" rIns="0" bIns="0" rtlCol="0">
            <a:spAutoFit/>
          </a:bodyPr>
          <a:lstStyle/>
          <a:p>
            <a:pPr marL="12700"/>
            <a:r>
              <a:rPr sz="3600" b="1" dirty="0">
                <a:latin typeface="Yu Gothic UI"/>
                <a:cs typeface="Yu Gothic UI"/>
              </a:rPr>
              <a:t>自律神経失調症</a:t>
            </a:r>
            <a:endParaRPr sz="3600" dirty="0">
              <a:latin typeface="Yu Gothic UI"/>
              <a:cs typeface="Yu Gothic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F2EFD74-CAE9-D225-EEDA-BE880820E924}"/>
              </a:ext>
            </a:extLst>
          </p:cNvPr>
          <p:cNvSpPr txBox="1">
            <a:spLocks noGrp="1"/>
          </p:cNvSpPr>
          <p:nvPr>
            <p:ph type="title"/>
          </p:nvPr>
        </p:nvSpPr>
        <p:spPr>
          <a:xfrm>
            <a:off x="533400" y="531960"/>
            <a:ext cx="7886700" cy="457048"/>
          </a:xfrm>
          <a:prstGeom prst="rect">
            <a:avLst/>
          </a:prstGeom>
        </p:spPr>
        <p:txBody>
          <a:bodyPr vert="horz" wrap="square" lIns="0" tIns="0" rIns="0" bIns="0" rtlCol="0">
            <a:spAutoFit/>
          </a:bodyPr>
          <a:lstStyle/>
          <a:p>
            <a:pPr marL="12700" algn="ctr"/>
            <a:r>
              <a:rPr b="0" spc="25" dirty="0" err="1">
                <a:latin typeface="ＭＳ Ｐゴシック" panose="020B0600070205080204" pitchFamily="50" charset="-128"/>
                <a:ea typeface="ＭＳ Ｐゴシック" panose="020B0600070205080204" pitchFamily="50" charset="-128"/>
              </a:rPr>
              <a:t>自律神経失調症</a:t>
            </a:r>
            <a:r>
              <a:rPr lang="ja-JP" altLang="en-US" spc="25" dirty="0">
                <a:latin typeface="ＭＳ Ｐゴシック" panose="020B0600070205080204" pitchFamily="50" charset="-128"/>
                <a:ea typeface="ＭＳ Ｐゴシック" panose="020B0600070205080204" pitchFamily="50" charset="-128"/>
              </a:rPr>
              <a:t>へのガムの効果</a:t>
            </a:r>
            <a:endParaRPr b="0" spc="25" dirty="0">
              <a:latin typeface="ＭＳ Ｐゴシック" panose="020B0600070205080204" pitchFamily="50" charset="-128"/>
              <a:ea typeface="ＭＳ Ｐゴシック" panose="020B0600070205080204" pitchFamily="50" charset="-128"/>
            </a:endParaRPr>
          </a:p>
        </p:txBody>
      </p:sp>
      <p:pic>
        <p:nvPicPr>
          <p:cNvPr id="1026" name="Picture 2" descr="ガム　イラスト に対する画像結果">
            <a:extLst>
              <a:ext uri="{FF2B5EF4-FFF2-40B4-BE49-F238E27FC236}">
                <a16:creationId xmlns:a16="http://schemas.microsoft.com/office/drawing/2014/main" id="{85D2B753-302B-F80C-C65E-F84F83A42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29409"/>
            <a:ext cx="1056457" cy="107790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9DCB5EF8-B89F-370D-B6FA-94148268C54B}"/>
              </a:ext>
            </a:extLst>
          </p:cNvPr>
          <p:cNvPicPr>
            <a:picLocks noChangeAspect="1"/>
          </p:cNvPicPr>
          <p:nvPr/>
        </p:nvPicPr>
        <p:blipFill>
          <a:blip r:embed="rId3"/>
          <a:stretch>
            <a:fillRect/>
          </a:stretch>
        </p:blipFill>
        <p:spPr>
          <a:xfrm>
            <a:off x="186324" y="4422037"/>
            <a:ext cx="1623799" cy="1400075"/>
          </a:xfrm>
          <a:prstGeom prst="rect">
            <a:avLst/>
          </a:prstGeom>
        </p:spPr>
      </p:pic>
      <p:sp>
        <p:nvSpPr>
          <p:cNvPr id="4" name="テキスト ボックス 3">
            <a:extLst>
              <a:ext uri="{FF2B5EF4-FFF2-40B4-BE49-F238E27FC236}">
                <a16:creationId xmlns:a16="http://schemas.microsoft.com/office/drawing/2014/main" id="{D53AFFED-46FA-E63F-A3BC-5261AC3EBB91}"/>
              </a:ext>
            </a:extLst>
          </p:cNvPr>
          <p:cNvSpPr txBox="1"/>
          <p:nvPr/>
        </p:nvSpPr>
        <p:spPr>
          <a:xfrm>
            <a:off x="2058502" y="1847760"/>
            <a:ext cx="5171609" cy="923330"/>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ストレスを感じる脳の前頭前野の活動を抑える</a:t>
            </a:r>
            <a:endParaRPr kumimoji="1" lang="en-US" altLang="ja-JP" dirty="0">
              <a:latin typeface="ＭＳ Ｐゴシック" panose="020B0600070205080204" pitchFamily="50" charset="-128"/>
              <a:ea typeface="ＭＳ Ｐゴシック" panose="020B0600070205080204" pitchFamily="50" charset="-128"/>
            </a:endParaRPr>
          </a:p>
          <a:p>
            <a:r>
              <a:rPr lang="en-US" altLang="ja-JP" dirty="0">
                <a:latin typeface="ＭＳ Ｐゴシック" panose="020B0600070205080204" pitchFamily="50" charset="-128"/>
                <a:ea typeface="ＭＳ Ｐゴシック" panose="020B0600070205080204" pitchFamily="50" charset="-128"/>
              </a:rPr>
              <a:t>2.</a:t>
            </a:r>
            <a:r>
              <a:rPr lang="ja-JP" altLang="en-US" dirty="0">
                <a:latin typeface="ＭＳ Ｐゴシック" panose="020B0600070205080204" pitchFamily="50" charset="-128"/>
                <a:ea typeface="ＭＳ Ｐゴシック" panose="020B0600070205080204" pitchFamily="50" charset="-128"/>
              </a:rPr>
              <a:t>ストレスを緩和するセロトニンが増える</a:t>
            </a:r>
            <a:endParaRPr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唾液の中のアミラーゼが増えて消化が促進される</a:t>
            </a:r>
          </a:p>
        </p:txBody>
      </p:sp>
      <p:sp>
        <p:nvSpPr>
          <p:cNvPr id="8" name="テキスト ボックス 7">
            <a:extLst>
              <a:ext uri="{FF2B5EF4-FFF2-40B4-BE49-F238E27FC236}">
                <a16:creationId xmlns:a16="http://schemas.microsoft.com/office/drawing/2014/main" id="{556689ED-1D29-7782-3C2E-C06097021225}"/>
              </a:ext>
            </a:extLst>
          </p:cNvPr>
          <p:cNvSpPr txBox="1"/>
          <p:nvPr/>
        </p:nvSpPr>
        <p:spPr>
          <a:xfrm>
            <a:off x="4058275" y="1360040"/>
            <a:ext cx="1600200"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ガムを噛むと</a:t>
            </a:r>
          </a:p>
        </p:txBody>
      </p:sp>
      <p:graphicFrame>
        <p:nvGraphicFramePr>
          <p:cNvPr id="14" name="グラフ 13">
            <a:extLst>
              <a:ext uri="{FF2B5EF4-FFF2-40B4-BE49-F238E27FC236}">
                <a16:creationId xmlns:a16="http://schemas.microsoft.com/office/drawing/2014/main" id="{77DA89C7-C8DA-57D5-C448-81BD2DDF2D58}"/>
              </a:ext>
            </a:extLst>
          </p:cNvPr>
          <p:cNvGraphicFramePr/>
          <p:nvPr>
            <p:extLst>
              <p:ext uri="{D42A27DB-BD31-4B8C-83A1-F6EECF244321}">
                <p14:modId xmlns:p14="http://schemas.microsoft.com/office/powerpoint/2010/main" val="3516874784"/>
              </p:ext>
            </p:extLst>
          </p:nvPr>
        </p:nvGraphicFramePr>
        <p:xfrm>
          <a:off x="5713893" y="3240525"/>
          <a:ext cx="3048000" cy="3307551"/>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a:extLst>
              <a:ext uri="{FF2B5EF4-FFF2-40B4-BE49-F238E27FC236}">
                <a16:creationId xmlns:a16="http://schemas.microsoft.com/office/drawing/2014/main" id="{E62CAFDD-9A68-7137-DA87-4013660425E5}"/>
              </a:ext>
            </a:extLst>
          </p:cNvPr>
          <p:cNvSpPr txBox="1"/>
          <p:nvPr/>
        </p:nvSpPr>
        <p:spPr>
          <a:xfrm>
            <a:off x="5697546" y="2851336"/>
            <a:ext cx="2954655"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自律神経活動バランス改善</a:t>
            </a:r>
          </a:p>
        </p:txBody>
      </p:sp>
      <p:sp>
        <p:nvSpPr>
          <p:cNvPr id="16" name="矢印: 下 15">
            <a:extLst>
              <a:ext uri="{FF2B5EF4-FFF2-40B4-BE49-F238E27FC236}">
                <a16:creationId xmlns:a16="http://schemas.microsoft.com/office/drawing/2014/main" id="{388CAA3D-436C-011B-06DF-E1353FA843B3}"/>
              </a:ext>
            </a:extLst>
          </p:cNvPr>
          <p:cNvSpPr/>
          <p:nvPr/>
        </p:nvSpPr>
        <p:spPr>
          <a:xfrm>
            <a:off x="5501874" y="3591656"/>
            <a:ext cx="195672" cy="182880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5907682E-A6B1-D3B5-1AC0-44C8006AC7BD}"/>
              </a:ext>
            </a:extLst>
          </p:cNvPr>
          <p:cNvSpPr txBox="1"/>
          <p:nvPr/>
        </p:nvSpPr>
        <p:spPr>
          <a:xfrm>
            <a:off x="5160277" y="3752148"/>
            <a:ext cx="461665" cy="1369927"/>
          </a:xfrm>
          <a:prstGeom prst="rect">
            <a:avLst/>
          </a:prstGeom>
          <a:noFill/>
        </p:spPr>
        <p:txBody>
          <a:bodyPr vert="eaVert"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バランス改善</a:t>
            </a:r>
          </a:p>
        </p:txBody>
      </p:sp>
      <p:graphicFrame>
        <p:nvGraphicFramePr>
          <p:cNvPr id="20" name="グラフ 19">
            <a:extLst>
              <a:ext uri="{FF2B5EF4-FFF2-40B4-BE49-F238E27FC236}">
                <a16:creationId xmlns:a16="http://schemas.microsoft.com/office/drawing/2014/main" id="{8B2C36F4-1C07-4F64-B186-D344125487C7}"/>
              </a:ext>
            </a:extLst>
          </p:cNvPr>
          <p:cNvGraphicFramePr/>
          <p:nvPr>
            <p:extLst>
              <p:ext uri="{D42A27DB-BD31-4B8C-83A1-F6EECF244321}">
                <p14:modId xmlns:p14="http://schemas.microsoft.com/office/powerpoint/2010/main" val="560668402"/>
              </p:ext>
            </p:extLst>
          </p:nvPr>
        </p:nvGraphicFramePr>
        <p:xfrm>
          <a:off x="2151720" y="3159298"/>
          <a:ext cx="2958872" cy="3307550"/>
        </p:xfrm>
        <a:graphic>
          <a:graphicData uri="http://schemas.openxmlformats.org/drawingml/2006/chart">
            <c:chart xmlns:c="http://schemas.openxmlformats.org/drawingml/2006/chart" xmlns:r="http://schemas.openxmlformats.org/officeDocument/2006/relationships" r:id="rId5"/>
          </a:graphicData>
        </a:graphic>
      </p:graphicFrame>
      <p:sp>
        <p:nvSpPr>
          <p:cNvPr id="23" name="テキスト ボックス 22">
            <a:extLst>
              <a:ext uri="{FF2B5EF4-FFF2-40B4-BE49-F238E27FC236}">
                <a16:creationId xmlns:a16="http://schemas.microsoft.com/office/drawing/2014/main" id="{FA7F97BA-FF56-DBB8-C49E-F7C22D35239A}"/>
              </a:ext>
            </a:extLst>
          </p:cNvPr>
          <p:cNvSpPr txBox="1"/>
          <p:nvPr/>
        </p:nvSpPr>
        <p:spPr>
          <a:xfrm>
            <a:off x="3092090" y="2851336"/>
            <a:ext cx="1640193"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仕事のストレス</a:t>
            </a:r>
          </a:p>
        </p:txBody>
      </p:sp>
      <p:sp>
        <p:nvSpPr>
          <p:cNvPr id="24" name="矢印: 下 23">
            <a:extLst>
              <a:ext uri="{FF2B5EF4-FFF2-40B4-BE49-F238E27FC236}">
                <a16:creationId xmlns:a16="http://schemas.microsoft.com/office/drawing/2014/main" id="{7AE08321-106D-79D4-7EFA-864191CE0578}"/>
              </a:ext>
            </a:extLst>
          </p:cNvPr>
          <p:cNvSpPr/>
          <p:nvPr/>
        </p:nvSpPr>
        <p:spPr>
          <a:xfrm>
            <a:off x="1956048" y="3546567"/>
            <a:ext cx="195672" cy="182880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A41AF29D-F30B-0619-846F-4B16F8CA3D4F}"/>
              </a:ext>
            </a:extLst>
          </p:cNvPr>
          <p:cNvSpPr txBox="1"/>
          <p:nvPr/>
        </p:nvSpPr>
        <p:spPr>
          <a:xfrm>
            <a:off x="1577507" y="3494625"/>
            <a:ext cx="461665" cy="1966244"/>
          </a:xfrm>
          <a:prstGeom prst="rect">
            <a:avLst/>
          </a:prstGeom>
          <a:noFill/>
        </p:spPr>
        <p:txBody>
          <a:bodyPr vert="eaVert"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高　　ストレス　　低</a:t>
            </a:r>
          </a:p>
        </p:txBody>
      </p:sp>
      <p:sp>
        <p:nvSpPr>
          <p:cNvPr id="26" name="テキスト ボックス 25">
            <a:extLst>
              <a:ext uri="{FF2B5EF4-FFF2-40B4-BE49-F238E27FC236}">
                <a16:creationId xmlns:a16="http://schemas.microsoft.com/office/drawing/2014/main" id="{9E4D8A25-B0A6-5B6A-8D88-8D4708CC680B}"/>
              </a:ext>
            </a:extLst>
          </p:cNvPr>
          <p:cNvSpPr txBox="1"/>
          <p:nvPr/>
        </p:nvSpPr>
        <p:spPr>
          <a:xfrm>
            <a:off x="2917191" y="4436786"/>
            <a:ext cx="1713931" cy="261610"/>
          </a:xfrm>
          <a:prstGeom prst="rect">
            <a:avLst/>
          </a:prstGeom>
          <a:solidFill>
            <a:schemeClr val="bg1"/>
          </a:solidFill>
        </p:spPr>
        <p:txBody>
          <a:bodyPr wrap="none" rtlCol="0">
            <a:spAutoFit/>
          </a:bodyPr>
          <a:lstStyle/>
          <a:p>
            <a:r>
              <a:rPr kumimoji="1" lang="ja-JP" altLang="en-US" sz="1100" b="1" dirty="0">
                <a:solidFill>
                  <a:srgbClr val="0070C0"/>
                </a:solidFill>
                <a:latin typeface="ＭＳ Ｐゴシック" panose="020B0600070205080204" pitchFamily="50" charset="-128"/>
                <a:ea typeface="ＭＳ Ｐゴシック" panose="020B0600070205080204" pitchFamily="50" charset="-128"/>
              </a:rPr>
              <a:t>ガムをかむとストレス緩和</a:t>
            </a:r>
          </a:p>
        </p:txBody>
      </p:sp>
      <p:sp>
        <p:nvSpPr>
          <p:cNvPr id="27" name="テキスト ボックス 26">
            <a:extLst>
              <a:ext uri="{FF2B5EF4-FFF2-40B4-BE49-F238E27FC236}">
                <a16:creationId xmlns:a16="http://schemas.microsoft.com/office/drawing/2014/main" id="{E7D67335-00D4-7562-9D6B-68A11B58DFA0}"/>
              </a:ext>
            </a:extLst>
          </p:cNvPr>
          <p:cNvSpPr txBox="1"/>
          <p:nvPr/>
        </p:nvSpPr>
        <p:spPr>
          <a:xfrm>
            <a:off x="6310046" y="3763820"/>
            <a:ext cx="2316660" cy="261610"/>
          </a:xfrm>
          <a:prstGeom prst="rect">
            <a:avLst/>
          </a:prstGeom>
          <a:solidFill>
            <a:schemeClr val="bg1"/>
          </a:solidFill>
        </p:spPr>
        <p:txBody>
          <a:bodyPr wrap="none" rtlCol="0">
            <a:spAutoFit/>
          </a:bodyPr>
          <a:lstStyle/>
          <a:p>
            <a:r>
              <a:rPr kumimoji="1" lang="ja-JP" altLang="en-US" sz="1100" b="1" dirty="0">
                <a:solidFill>
                  <a:srgbClr val="0070C0"/>
                </a:solidFill>
                <a:latin typeface="ＭＳ Ｐゴシック" panose="020B0600070205080204" pitchFamily="50" charset="-128"/>
                <a:ea typeface="ＭＳ Ｐゴシック" panose="020B0600070205080204" pitchFamily="50" charset="-128"/>
              </a:rPr>
              <a:t>ガムをかむと自律神経バランス改善</a:t>
            </a:r>
          </a:p>
        </p:txBody>
      </p:sp>
    </p:spTree>
    <p:extLst>
      <p:ext uri="{BB962C8B-B14F-4D97-AF65-F5344CB8AC3E}">
        <p14:creationId xmlns:p14="http://schemas.microsoft.com/office/powerpoint/2010/main" val="341460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440D98-7569-9F44-1F20-B5232B064C68}"/>
              </a:ext>
            </a:extLst>
          </p:cNvPr>
          <p:cNvSpPr>
            <a:spLocks noGrp="1"/>
          </p:cNvSpPr>
          <p:nvPr>
            <p:ph type="title"/>
          </p:nvPr>
        </p:nvSpPr>
        <p:spPr/>
        <p:txBody>
          <a:bodyPr/>
          <a:lstStyle/>
          <a:p>
            <a:pPr algn="ctr"/>
            <a:r>
              <a:rPr kumimoji="1" lang="ja-JP" altLang="en-US" dirty="0">
                <a:latin typeface="ＭＳ ゴシック" panose="020B0609070205080204" pitchFamily="49" charset="-128"/>
                <a:ea typeface="ＭＳ ゴシック" panose="020B0609070205080204" pitchFamily="49" charset="-128"/>
              </a:rPr>
              <a:t>自律神経失調症</a:t>
            </a:r>
          </a:p>
        </p:txBody>
      </p:sp>
      <p:sp>
        <p:nvSpPr>
          <p:cNvPr id="3" name="コンテンツ プレースホルダー 2">
            <a:extLst>
              <a:ext uri="{FF2B5EF4-FFF2-40B4-BE49-F238E27FC236}">
                <a16:creationId xmlns:a16="http://schemas.microsoft.com/office/drawing/2014/main" id="{59102F09-B34F-4372-D2EE-8D1DBED6F04B}"/>
              </a:ext>
            </a:extLst>
          </p:cNvPr>
          <p:cNvSpPr>
            <a:spLocks noGrp="1"/>
          </p:cNvSpPr>
          <p:nvPr>
            <p:ph idx="1"/>
          </p:nvPr>
        </p:nvSpPr>
        <p:spPr/>
        <p:txBody>
          <a:bodyPr/>
          <a:lstStyle/>
          <a:p>
            <a:pPr>
              <a:lnSpc>
                <a:spcPct val="100000"/>
              </a:lnSpc>
            </a:pPr>
            <a:r>
              <a:rPr kumimoji="1" lang="ja-JP" altLang="en-US" dirty="0">
                <a:latin typeface="ＭＳ ゴシック" panose="020B0609070205080204" pitchFamily="49" charset="-128"/>
                <a:ea typeface="ＭＳ ゴシック" panose="020B0609070205080204" pitchFamily="49" charset="-128"/>
              </a:rPr>
              <a:t>季節の変わり目は、気温や湿度の変動が激しく、それによって自律神経のバランスが乱れやすくなるといわれています。</a:t>
            </a:r>
          </a:p>
          <a:p>
            <a:pPr>
              <a:lnSpc>
                <a:spcPct val="100000"/>
              </a:lnSpc>
            </a:pPr>
            <a:r>
              <a:rPr kumimoji="1" lang="ja-JP" altLang="en-US" dirty="0">
                <a:latin typeface="ＭＳ ゴシック" panose="020B0609070205080204" pitchFamily="49" charset="-128"/>
                <a:ea typeface="ＭＳ ゴシック" panose="020B0609070205080204" pitchFamily="49" charset="-128"/>
              </a:rPr>
              <a:t>また、季節の変わり目の時期には、生活環境の変化によるストレスといった要因も加わりやすいため、自律神経が乱れやすくなると考えられています。</a:t>
            </a:r>
          </a:p>
        </p:txBody>
      </p:sp>
      <p:pic>
        <p:nvPicPr>
          <p:cNvPr id="8" name="図 7">
            <a:extLst>
              <a:ext uri="{FF2B5EF4-FFF2-40B4-BE49-F238E27FC236}">
                <a16:creationId xmlns:a16="http://schemas.microsoft.com/office/drawing/2014/main" id="{F607AAB9-31BE-BEAD-441B-C73BFB3236DC}"/>
              </a:ext>
            </a:extLst>
          </p:cNvPr>
          <p:cNvPicPr>
            <a:picLocks noChangeAspect="1"/>
          </p:cNvPicPr>
          <p:nvPr/>
        </p:nvPicPr>
        <p:blipFill>
          <a:blip r:embed="rId2"/>
          <a:stretch>
            <a:fillRect/>
          </a:stretch>
        </p:blipFill>
        <p:spPr>
          <a:xfrm>
            <a:off x="4145854" y="3703004"/>
            <a:ext cx="1492945" cy="2335629"/>
          </a:xfrm>
          <a:prstGeom prst="rect">
            <a:avLst/>
          </a:prstGeom>
        </p:spPr>
      </p:pic>
      <p:pic>
        <p:nvPicPr>
          <p:cNvPr id="9" name="図 8">
            <a:extLst>
              <a:ext uri="{FF2B5EF4-FFF2-40B4-BE49-F238E27FC236}">
                <a16:creationId xmlns:a16="http://schemas.microsoft.com/office/drawing/2014/main" id="{3D48172C-1789-85CB-FFA7-7BE3C1FA6E49}"/>
              </a:ext>
            </a:extLst>
          </p:cNvPr>
          <p:cNvPicPr>
            <a:picLocks noChangeAspect="1"/>
          </p:cNvPicPr>
          <p:nvPr/>
        </p:nvPicPr>
        <p:blipFill>
          <a:blip r:embed="rId3"/>
          <a:srcRect l="49891" b="6631"/>
          <a:stretch/>
        </p:blipFill>
        <p:spPr>
          <a:xfrm>
            <a:off x="7277809" y="4249202"/>
            <a:ext cx="951791" cy="1404618"/>
          </a:xfrm>
          <a:prstGeom prst="rect">
            <a:avLst/>
          </a:prstGeom>
        </p:spPr>
      </p:pic>
      <p:sp>
        <p:nvSpPr>
          <p:cNvPr id="11" name="テキスト ボックス 10">
            <a:extLst>
              <a:ext uri="{FF2B5EF4-FFF2-40B4-BE49-F238E27FC236}">
                <a16:creationId xmlns:a16="http://schemas.microsoft.com/office/drawing/2014/main" id="{3C11CABF-E18C-818C-6D53-9D656B1730D3}"/>
              </a:ext>
            </a:extLst>
          </p:cNvPr>
          <p:cNvSpPr txBox="1"/>
          <p:nvPr/>
        </p:nvSpPr>
        <p:spPr>
          <a:xfrm>
            <a:off x="6629400" y="6098302"/>
            <a:ext cx="2179337" cy="369332"/>
          </a:xfrm>
          <a:prstGeom prst="rect">
            <a:avLst/>
          </a:prstGeom>
          <a:noFill/>
        </p:spPr>
        <p:txBody>
          <a:bodyPr wrap="square">
            <a:spAutoFit/>
          </a:bodyPr>
          <a:lstStyle/>
          <a:p>
            <a:r>
              <a:rPr kumimoji="1" lang="ja-JP" altLang="en-US" dirty="0">
                <a:latin typeface="ＭＳ ゴシック" panose="020B0609070205080204" pitchFamily="49" charset="-128"/>
                <a:ea typeface="ＭＳ ゴシック" panose="020B0609070205080204" pitchFamily="49" charset="-128"/>
              </a:rPr>
              <a:t>男性は約</a:t>
            </a:r>
            <a:r>
              <a:rPr kumimoji="1" lang="en-US" altLang="ja-JP" dirty="0">
                <a:latin typeface="ＭＳ ゴシック" panose="020B0609070205080204" pitchFamily="49" charset="-128"/>
                <a:ea typeface="ＭＳ ゴシック" panose="020B0609070205080204" pitchFamily="49" charset="-128"/>
              </a:rPr>
              <a:t>75</a:t>
            </a:r>
            <a:r>
              <a:rPr kumimoji="1" lang="ja-JP" altLang="en-US" dirty="0">
                <a:latin typeface="ＭＳ ゴシック" panose="020B0609070205080204" pitchFamily="49" charset="-128"/>
                <a:ea typeface="ＭＳ ゴシック" panose="020B0609070205080204" pitchFamily="49" charset="-128"/>
              </a:rPr>
              <a:t>人に</a:t>
            </a:r>
            <a:r>
              <a:rPr kumimoji="1" lang="en-US" altLang="ja-JP" dirty="0">
                <a:latin typeface="ＭＳ ゴシック" panose="020B0609070205080204" pitchFamily="49" charset="-128"/>
                <a:ea typeface="ＭＳ ゴシック" panose="020B0609070205080204" pitchFamily="49" charset="-128"/>
              </a:rPr>
              <a:t>1</a:t>
            </a:r>
            <a:r>
              <a:rPr kumimoji="1" lang="ja-JP" altLang="en-US" dirty="0">
                <a:latin typeface="ＭＳ ゴシック" panose="020B0609070205080204" pitchFamily="49" charset="-128"/>
                <a:ea typeface="ＭＳ ゴシック" panose="020B0609070205080204" pitchFamily="49" charset="-128"/>
              </a:rPr>
              <a:t>人</a:t>
            </a:r>
            <a:endParaRPr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BC002D1A-FE88-6FAC-83E5-4B1DC4BE2CA6}"/>
              </a:ext>
            </a:extLst>
          </p:cNvPr>
          <p:cNvSpPr txBox="1"/>
          <p:nvPr/>
        </p:nvSpPr>
        <p:spPr>
          <a:xfrm>
            <a:off x="3944372" y="6115962"/>
            <a:ext cx="2179337" cy="369332"/>
          </a:xfrm>
          <a:prstGeom prst="rect">
            <a:avLst/>
          </a:prstGeom>
          <a:noFill/>
        </p:spPr>
        <p:txBody>
          <a:bodyPr wrap="square">
            <a:spAutoFit/>
          </a:bodyPr>
          <a:lstStyle/>
          <a:p>
            <a:r>
              <a:rPr kumimoji="1" lang="ja-JP" altLang="en-US" dirty="0">
                <a:latin typeface="ＭＳ ゴシック" panose="020B0609070205080204" pitchFamily="49" charset="-128"/>
                <a:ea typeface="ＭＳ ゴシック" panose="020B0609070205080204" pitchFamily="49" charset="-128"/>
              </a:rPr>
              <a:t>女性は約</a:t>
            </a:r>
            <a:r>
              <a:rPr kumimoji="1" lang="en-US" altLang="ja-JP" dirty="0">
                <a:latin typeface="ＭＳ ゴシック" panose="020B0609070205080204" pitchFamily="49" charset="-128"/>
                <a:ea typeface="ＭＳ ゴシック" panose="020B0609070205080204" pitchFamily="49" charset="-128"/>
              </a:rPr>
              <a:t>40</a:t>
            </a:r>
            <a:r>
              <a:rPr kumimoji="1" lang="ja-JP" altLang="en-US" dirty="0">
                <a:latin typeface="ＭＳ ゴシック" panose="020B0609070205080204" pitchFamily="49" charset="-128"/>
                <a:ea typeface="ＭＳ ゴシック" panose="020B0609070205080204" pitchFamily="49" charset="-128"/>
              </a:rPr>
              <a:t>人に</a:t>
            </a:r>
            <a:r>
              <a:rPr kumimoji="1" lang="en-US" altLang="ja-JP" dirty="0">
                <a:latin typeface="ＭＳ ゴシック" panose="020B0609070205080204" pitchFamily="49" charset="-128"/>
                <a:ea typeface="ＭＳ ゴシック" panose="020B0609070205080204" pitchFamily="49" charset="-128"/>
              </a:rPr>
              <a:t>1</a:t>
            </a:r>
            <a:r>
              <a:rPr kumimoji="1" lang="ja-JP" altLang="en-US" dirty="0">
                <a:latin typeface="ＭＳ ゴシック" panose="020B0609070205080204" pitchFamily="49" charset="-128"/>
                <a:ea typeface="ＭＳ ゴシック" panose="020B0609070205080204" pitchFamily="49" charset="-128"/>
              </a:rPr>
              <a:t>人</a:t>
            </a:r>
            <a:endParaRPr lang="ja-JP" altLang="en-US" dirty="0">
              <a:latin typeface="ＭＳ ゴシック" panose="020B0609070205080204" pitchFamily="49" charset="-128"/>
              <a:ea typeface="ＭＳ ゴシック" panose="020B0609070205080204" pitchFamily="49" charset="-128"/>
            </a:endParaRPr>
          </a:p>
        </p:txBody>
      </p:sp>
      <p:pic>
        <p:nvPicPr>
          <p:cNvPr id="14" name="図 13">
            <a:extLst>
              <a:ext uri="{FF2B5EF4-FFF2-40B4-BE49-F238E27FC236}">
                <a16:creationId xmlns:a16="http://schemas.microsoft.com/office/drawing/2014/main" id="{C4D58C43-7063-B797-EA05-DC64502E527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31" b="92969" l="9766" r="89844">
                        <a14:foregroundMark x1="25000" y1="92969" x2="28125" y2="88281"/>
                        <a14:foregroundMark x1="22266" y1="7031" x2="26172" y2="11719"/>
                      </a14:backgroundRemoval>
                    </a14:imgEffect>
                  </a14:imgLayer>
                </a14:imgProps>
              </a:ext>
            </a:extLst>
          </a:blip>
          <a:stretch>
            <a:fillRect/>
          </a:stretch>
        </p:blipFill>
        <p:spPr>
          <a:xfrm>
            <a:off x="5608337" y="4339016"/>
            <a:ext cx="1669472" cy="1669472"/>
          </a:xfrm>
          <a:prstGeom prst="rect">
            <a:avLst/>
          </a:prstGeom>
        </p:spPr>
      </p:pic>
      <p:pic>
        <p:nvPicPr>
          <p:cNvPr id="4" name="図 3">
            <a:extLst>
              <a:ext uri="{FF2B5EF4-FFF2-40B4-BE49-F238E27FC236}">
                <a16:creationId xmlns:a16="http://schemas.microsoft.com/office/drawing/2014/main" id="{682AFBB9-0B54-5A04-422E-4175AA9C35F4}"/>
              </a:ext>
            </a:extLst>
          </p:cNvPr>
          <p:cNvPicPr>
            <a:picLocks noChangeAspect="1"/>
          </p:cNvPicPr>
          <p:nvPr/>
        </p:nvPicPr>
        <p:blipFill>
          <a:blip r:embed="rId6"/>
          <a:stretch>
            <a:fillRect/>
          </a:stretch>
        </p:blipFill>
        <p:spPr>
          <a:xfrm>
            <a:off x="97394" y="3844568"/>
            <a:ext cx="4579716" cy="2438400"/>
          </a:xfrm>
          <a:prstGeom prst="rect">
            <a:avLst/>
          </a:prstGeom>
        </p:spPr>
      </p:pic>
    </p:spTree>
    <p:extLst>
      <p:ext uri="{BB962C8B-B14F-4D97-AF65-F5344CB8AC3E}">
        <p14:creationId xmlns:p14="http://schemas.microsoft.com/office/powerpoint/2010/main" val="219103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28650" y="797748"/>
            <a:ext cx="7886700" cy="460319"/>
          </a:xfrm>
          <a:prstGeom prst="rect">
            <a:avLst/>
          </a:prstGeom>
        </p:spPr>
        <p:txBody>
          <a:bodyPr vert="horz" wrap="square" lIns="0" tIns="0" rIns="0" bIns="0" rtlCol="0">
            <a:spAutoFit/>
          </a:bodyPr>
          <a:lstStyle/>
          <a:p>
            <a:pPr marL="12700" algn="ctr"/>
            <a:r>
              <a:rPr spc="155" dirty="0">
                <a:latin typeface="ＭＳ ゴシック" panose="020B0609070205080204" pitchFamily="49" charset="-128"/>
                <a:ea typeface="ＭＳ ゴシック" panose="020B0609070205080204" pitchFamily="49" charset="-128"/>
              </a:rPr>
              <a:t>自律神経とは</a:t>
            </a:r>
          </a:p>
        </p:txBody>
      </p:sp>
      <p:sp>
        <p:nvSpPr>
          <p:cNvPr id="3" name="object 3"/>
          <p:cNvSpPr txBox="1">
            <a:spLocks noGrp="1"/>
          </p:cNvSpPr>
          <p:nvPr>
            <p:ph idx="1"/>
          </p:nvPr>
        </p:nvSpPr>
        <p:spPr>
          <a:xfrm>
            <a:off x="411513" y="1686700"/>
            <a:ext cx="8033857" cy="3970318"/>
          </a:xfrm>
          <a:prstGeom prst="rect">
            <a:avLst/>
          </a:prstGeom>
        </p:spPr>
        <p:txBody>
          <a:bodyPr vert="horz" wrap="none" lIns="72000" tIns="0" rIns="0" bIns="0" rtlCol="0">
            <a:spAutoFit/>
          </a:bodyPr>
          <a:lstStyle/>
          <a:p>
            <a:pPr marL="0" marR="5080" indent="0" eaLnBrk="0" hangingPunct="0">
              <a:lnSpc>
                <a:spcPct val="100000"/>
              </a:lnSpc>
              <a:spcBef>
                <a:spcPts val="600"/>
              </a:spcBef>
              <a:spcAft>
                <a:spcPts val="1200"/>
              </a:spcAft>
              <a:tabLst>
                <a:tab pos="902335" algn="l"/>
              </a:tabLst>
            </a:pPr>
            <a:r>
              <a:rPr lang="ja-JP" altLang="en-US" sz="2400" dirty="0">
                <a:latin typeface="ＭＳ Ｐゴシック" panose="020B0600070205080204" pitchFamily="50" charset="-128"/>
                <a:ea typeface="ＭＳ Ｐゴシック" panose="020B0600070205080204" pitchFamily="50" charset="-128"/>
              </a:rPr>
              <a:t>自分の</a:t>
            </a:r>
            <a:r>
              <a:rPr sz="2400" b="1" spc="-15" dirty="0" err="1">
                <a:solidFill>
                  <a:srgbClr val="FF0000"/>
                </a:solidFill>
                <a:latin typeface="ＭＳ Ｐゴシック" panose="020B0600070205080204" pitchFamily="50" charset="-128"/>
                <a:ea typeface="ＭＳ Ｐゴシック" panose="020B0600070205080204" pitchFamily="50" charset="-128"/>
                <a:cs typeface="Yu Gothic UI"/>
              </a:rPr>
              <a:t>意</a:t>
            </a:r>
            <a:r>
              <a:rPr sz="2400" b="1" spc="155" dirty="0" err="1">
                <a:solidFill>
                  <a:srgbClr val="FF0000"/>
                </a:solidFill>
                <a:latin typeface="ＭＳ Ｐゴシック" panose="020B0600070205080204" pitchFamily="50" charset="-128"/>
                <a:ea typeface="ＭＳ Ｐゴシック" panose="020B0600070205080204" pitchFamily="50" charset="-128"/>
                <a:cs typeface="Yu Gothic UI"/>
              </a:rPr>
              <a:t>思と</a:t>
            </a:r>
            <a:r>
              <a:rPr sz="2400" b="1" spc="165" dirty="0" err="1">
                <a:solidFill>
                  <a:srgbClr val="FF0000"/>
                </a:solidFill>
                <a:latin typeface="ＭＳ Ｐゴシック" panose="020B0600070205080204" pitchFamily="50" charset="-128"/>
                <a:ea typeface="ＭＳ Ｐゴシック" panose="020B0600070205080204" pitchFamily="50" charset="-128"/>
                <a:cs typeface="Yu Gothic UI"/>
              </a:rPr>
              <a:t>関</a:t>
            </a:r>
            <a:r>
              <a:rPr sz="2400" b="1" spc="375" dirty="0" err="1">
                <a:solidFill>
                  <a:srgbClr val="FF0000"/>
                </a:solidFill>
                <a:latin typeface="ＭＳ Ｐゴシック" panose="020B0600070205080204" pitchFamily="50" charset="-128"/>
                <a:ea typeface="ＭＳ Ｐゴシック" panose="020B0600070205080204" pitchFamily="50" charset="-128"/>
                <a:cs typeface="Yu Gothic UI"/>
              </a:rPr>
              <a:t>係な</a:t>
            </a:r>
            <a:r>
              <a:rPr sz="2400" b="1" spc="235" dirty="0" err="1">
                <a:solidFill>
                  <a:srgbClr val="FF0000"/>
                </a:solidFill>
                <a:latin typeface="ＭＳ Ｐゴシック" panose="020B0600070205080204" pitchFamily="50" charset="-128"/>
                <a:ea typeface="ＭＳ Ｐゴシック" panose="020B0600070205080204" pitchFamily="50" charset="-128"/>
                <a:cs typeface="Yu Gothic UI"/>
              </a:rPr>
              <a:t>く</a:t>
            </a:r>
            <a:r>
              <a:rPr sz="2400" dirty="0">
                <a:latin typeface="ＭＳ Ｐゴシック" panose="020B0600070205080204" pitchFamily="50" charset="-128"/>
                <a:ea typeface="ＭＳ Ｐゴシック" panose="020B0600070205080204" pitchFamily="50" charset="-128"/>
              </a:rPr>
              <a:t>、</a:t>
            </a:r>
            <a:r>
              <a:rPr lang="en-US" sz="2400" dirty="0">
                <a:latin typeface="ＭＳ Ｐゴシック" panose="020B0600070205080204" pitchFamily="50" charset="-128"/>
                <a:ea typeface="ＭＳ Ｐゴシック" panose="020B0600070205080204" pitchFamily="50" charset="-128"/>
              </a:rPr>
              <a:t>	</a:t>
            </a:r>
            <a:r>
              <a:rPr sz="2400" dirty="0" err="1">
                <a:latin typeface="ＭＳ Ｐゴシック" panose="020B0600070205080204" pitchFamily="50" charset="-128"/>
                <a:ea typeface="ＭＳ Ｐゴシック" panose="020B0600070205080204" pitchFamily="50" charset="-128"/>
              </a:rPr>
              <a:t>自</a:t>
            </a:r>
            <a:r>
              <a:rPr sz="2400" spc="-15" dirty="0" err="1">
                <a:latin typeface="ＭＳ Ｐゴシック" panose="020B0600070205080204" pitchFamily="50" charset="-128"/>
                <a:ea typeface="ＭＳ Ｐゴシック" panose="020B0600070205080204" pitchFamily="50" charset="-128"/>
              </a:rPr>
              <a:t>動</a:t>
            </a:r>
            <a:r>
              <a:rPr sz="2400" dirty="0" err="1">
                <a:latin typeface="ＭＳ Ｐゴシック" panose="020B0600070205080204" pitchFamily="50" charset="-128"/>
                <a:ea typeface="ＭＳ Ｐゴシック" panose="020B0600070205080204" pitchFamily="50" charset="-128"/>
              </a:rPr>
              <a:t>的に</a:t>
            </a:r>
            <a:r>
              <a:rPr sz="2400" spc="-15" dirty="0" err="1">
                <a:latin typeface="ＭＳ Ｐゴシック" panose="020B0600070205080204" pitchFamily="50" charset="-128"/>
                <a:ea typeface="ＭＳ Ｐゴシック" panose="020B0600070205080204" pitchFamily="50" charset="-128"/>
              </a:rPr>
              <a:t>体</a:t>
            </a:r>
            <a:r>
              <a:rPr sz="2400" dirty="0" err="1">
                <a:latin typeface="ＭＳ Ｐゴシック" panose="020B0600070205080204" pitchFamily="50" charset="-128"/>
                <a:ea typeface="ＭＳ Ｐゴシック" panose="020B0600070205080204" pitchFamily="50" charset="-128"/>
              </a:rPr>
              <a:t>の機</a:t>
            </a:r>
            <a:r>
              <a:rPr sz="2400" spc="-15" dirty="0" err="1">
                <a:latin typeface="ＭＳ Ｐゴシック" panose="020B0600070205080204" pitchFamily="50" charset="-128"/>
                <a:ea typeface="ＭＳ Ｐゴシック" panose="020B0600070205080204" pitchFamily="50" charset="-128"/>
              </a:rPr>
              <a:t>能</a:t>
            </a:r>
            <a:r>
              <a:rPr sz="2400" dirty="0" err="1">
                <a:latin typeface="ＭＳ Ｐゴシック" panose="020B0600070205080204" pitchFamily="50" charset="-128"/>
                <a:ea typeface="ＭＳ Ｐゴシック" panose="020B0600070205080204" pitchFamily="50" charset="-128"/>
              </a:rPr>
              <a:t>を調</a:t>
            </a:r>
            <a:r>
              <a:rPr sz="2400" spc="-15" dirty="0" err="1">
                <a:latin typeface="ＭＳ Ｐゴシック" panose="020B0600070205080204" pitchFamily="50" charset="-128"/>
                <a:ea typeface="ＭＳ Ｐゴシック" panose="020B0600070205080204" pitchFamily="50" charset="-128"/>
              </a:rPr>
              <a:t>節</a:t>
            </a:r>
            <a:r>
              <a:rPr sz="2400" dirty="0" err="1">
                <a:latin typeface="ＭＳ Ｐゴシック" panose="020B0600070205080204" pitchFamily="50" charset="-128"/>
                <a:ea typeface="ＭＳ Ｐゴシック" panose="020B0600070205080204" pitchFamily="50" charset="-128"/>
              </a:rPr>
              <a:t>する神経</a:t>
            </a:r>
            <a:endParaRPr lang="en-US" altLang="ja-JP" sz="2400" dirty="0">
              <a:latin typeface="ＭＳ Ｐゴシック" panose="020B0600070205080204" pitchFamily="50" charset="-128"/>
              <a:ea typeface="ＭＳ Ｐゴシック" panose="020B0600070205080204" pitchFamily="50" charset="-128"/>
            </a:endParaRPr>
          </a:p>
          <a:p>
            <a:pPr marL="0" marR="5080" indent="0" eaLnBrk="0" hangingPunct="0">
              <a:lnSpc>
                <a:spcPct val="100000"/>
              </a:lnSpc>
              <a:spcBef>
                <a:spcPts val="600"/>
              </a:spcBef>
              <a:spcAft>
                <a:spcPts val="1200"/>
              </a:spcAft>
              <a:tabLst>
                <a:tab pos="902335" algn="l"/>
              </a:tabLst>
            </a:pPr>
            <a:endParaRPr lang="en-US" altLang="ja-JP" sz="2400" dirty="0">
              <a:latin typeface="ＭＳ Ｐゴシック" panose="020B0600070205080204" pitchFamily="50" charset="-128"/>
              <a:ea typeface="ＭＳ Ｐゴシック" panose="020B0600070205080204" pitchFamily="50" charset="-128"/>
            </a:endParaRPr>
          </a:p>
          <a:p>
            <a:pPr marL="0" marR="5080" indent="0" eaLnBrk="0" hangingPunct="0">
              <a:lnSpc>
                <a:spcPct val="100000"/>
              </a:lnSpc>
              <a:spcBef>
                <a:spcPts val="600"/>
              </a:spcBef>
              <a:spcAft>
                <a:spcPts val="1200"/>
              </a:spcAft>
              <a:tabLst>
                <a:tab pos="902335" algn="l"/>
              </a:tabLst>
            </a:pPr>
            <a:endParaRPr lang="en-US" altLang="ja-JP" sz="2400" dirty="0">
              <a:latin typeface="ＭＳ Ｐゴシック" panose="020B0600070205080204" pitchFamily="50" charset="-128"/>
              <a:ea typeface="ＭＳ Ｐゴシック" panose="020B0600070205080204" pitchFamily="50" charset="-128"/>
              <a:cs typeface="Yu Gothic UI"/>
            </a:endParaRPr>
          </a:p>
          <a:p>
            <a:pPr marL="0" marR="5080" indent="0" eaLnBrk="0" hangingPunct="0">
              <a:lnSpc>
                <a:spcPct val="100000"/>
              </a:lnSpc>
              <a:spcBef>
                <a:spcPts val="600"/>
              </a:spcBef>
              <a:spcAft>
                <a:spcPts val="1200"/>
              </a:spcAft>
              <a:tabLst>
                <a:tab pos="902335" algn="l"/>
              </a:tabLst>
            </a:pPr>
            <a:endParaRPr lang="en-US" altLang="ja-JP" sz="2400" dirty="0">
              <a:latin typeface="ＭＳ Ｐゴシック" panose="020B0600070205080204" pitchFamily="50" charset="-128"/>
              <a:ea typeface="ＭＳ Ｐゴシック" panose="020B0600070205080204" pitchFamily="50" charset="-128"/>
              <a:cs typeface="Yu Gothic UI"/>
            </a:endParaRPr>
          </a:p>
          <a:p>
            <a:pPr marL="0" marR="5080" indent="0" eaLnBrk="0" hangingPunct="0">
              <a:lnSpc>
                <a:spcPct val="100000"/>
              </a:lnSpc>
              <a:spcBef>
                <a:spcPts val="600"/>
              </a:spcBef>
              <a:spcAft>
                <a:spcPts val="1200"/>
              </a:spcAft>
              <a:tabLst>
                <a:tab pos="902335" algn="l"/>
              </a:tabLst>
            </a:pPr>
            <a:endParaRPr lang="en-US" altLang="ja-JP" sz="2400" dirty="0">
              <a:latin typeface="ＭＳ Ｐゴシック" panose="020B0600070205080204" pitchFamily="50" charset="-128"/>
              <a:ea typeface="ＭＳ Ｐゴシック" panose="020B0600070205080204" pitchFamily="50" charset="-128"/>
              <a:cs typeface="Yu Gothic UI"/>
            </a:endParaRPr>
          </a:p>
          <a:p>
            <a:pPr marL="0" marR="5080" indent="0" eaLnBrk="0" hangingPunct="0">
              <a:lnSpc>
                <a:spcPct val="100000"/>
              </a:lnSpc>
              <a:spcBef>
                <a:spcPts val="600"/>
              </a:spcBef>
              <a:spcAft>
                <a:spcPts val="1200"/>
              </a:spcAft>
              <a:tabLst>
                <a:tab pos="902335" algn="l"/>
              </a:tabLst>
            </a:pPr>
            <a:endParaRPr lang="en-US" altLang="ja-JP" sz="2400" dirty="0">
              <a:latin typeface="ＭＳ Ｐゴシック" panose="020B0600070205080204" pitchFamily="50" charset="-128"/>
              <a:ea typeface="ＭＳ Ｐゴシック" panose="020B0600070205080204" pitchFamily="50" charset="-128"/>
              <a:cs typeface="Yu Gothic UI"/>
            </a:endParaRPr>
          </a:p>
          <a:p>
            <a:pPr marL="0" lvl="1" indent="0" eaLnBrk="0" hangingPunct="0">
              <a:lnSpc>
                <a:spcPct val="100000"/>
              </a:lnSpc>
              <a:spcBef>
                <a:spcPts val="600"/>
              </a:spcBef>
              <a:spcAft>
                <a:spcPts val="600"/>
              </a:spcAft>
              <a:tabLst>
                <a:tab pos="902335" algn="l"/>
              </a:tabLst>
            </a:pPr>
            <a:r>
              <a:rPr lang="ja-JP" altLang="en-US" sz="2400" dirty="0">
                <a:solidFill>
                  <a:srgbClr val="FF0000"/>
                </a:solidFill>
                <a:latin typeface="ＭＳ Ｐゴシック" panose="020B0600070205080204" pitchFamily="50" charset="-128"/>
                <a:ea typeface="ＭＳ Ｐゴシック" panose="020B0600070205080204" pitchFamily="50" charset="-128"/>
              </a:rPr>
              <a:t>「</a:t>
            </a:r>
            <a:r>
              <a:rPr lang="ja-JP" altLang="en-US" sz="2400" b="1" dirty="0">
                <a:solidFill>
                  <a:srgbClr val="FF0000"/>
                </a:solidFill>
                <a:latin typeface="ＭＳ Ｐゴシック" panose="020B0600070205080204" pitchFamily="50" charset="-128"/>
                <a:ea typeface="ＭＳ Ｐゴシック" panose="020B0600070205080204" pitchFamily="50" charset="-128"/>
                <a:cs typeface="Yu Gothic UI"/>
              </a:rPr>
              <a:t>交感神経</a:t>
            </a:r>
            <a:r>
              <a:rPr lang="ja-JP" altLang="en-US" sz="2400" dirty="0">
                <a:solidFill>
                  <a:srgbClr val="FF0000"/>
                </a:solidFill>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と</a:t>
            </a:r>
            <a:r>
              <a:rPr lang="ja-JP" altLang="en-US" sz="2400" dirty="0">
                <a:solidFill>
                  <a:srgbClr val="FF0000"/>
                </a:solidFill>
                <a:latin typeface="ＭＳ Ｐゴシック" panose="020B0600070205080204" pitchFamily="50" charset="-128"/>
                <a:ea typeface="ＭＳ Ｐゴシック" panose="020B0600070205080204" pitchFamily="50" charset="-128"/>
              </a:rPr>
              <a:t>「</a:t>
            </a:r>
            <a:r>
              <a:rPr lang="ja-JP" altLang="en-US" sz="2400" b="1" dirty="0">
                <a:solidFill>
                  <a:srgbClr val="FF0000"/>
                </a:solidFill>
                <a:latin typeface="ＭＳ Ｐゴシック" panose="020B0600070205080204" pitchFamily="50" charset="-128"/>
                <a:ea typeface="ＭＳ Ｐゴシック" panose="020B0600070205080204" pitchFamily="50" charset="-128"/>
                <a:cs typeface="Yu Gothic UI"/>
              </a:rPr>
              <a:t>副交</a:t>
            </a:r>
            <a:r>
              <a:rPr lang="ja-JP" altLang="en-US" sz="2400" b="1" spc="-15" dirty="0">
                <a:solidFill>
                  <a:srgbClr val="FF0000"/>
                </a:solidFill>
                <a:latin typeface="ＭＳ Ｐゴシック" panose="020B0600070205080204" pitchFamily="50" charset="-128"/>
                <a:ea typeface="ＭＳ Ｐゴシック" panose="020B0600070205080204" pitchFamily="50" charset="-128"/>
                <a:cs typeface="Yu Gothic UI"/>
              </a:rPr>
              <a:t>感</a:t>
            </a:r>
            <a:r>
              <a:rPr lang="ja-JP" altLang="en-US" sz="2400" b="1" dirty="0">
                <a:solidFill>
                  <a:srgbClr val="FF0000"/>
                </a:solidFill>
                <a:latin typeface="ＭＳ Ｐゴシック" panose="020B0600070205080204" pitchFamily="50" charset="-128"/>
                <a:ea typeface="ＭＳ Ｐゴシック" panose="020B0600070205080204" pitchFamily="50" charset="-128"/>
                <a:cs typeface="Yu Gothic UI"/>
              </a:rPr>
              <a:t>神経</a:t>
            </a:r>
            <a:r>
              <a:rPr lang="ja-JP" altLang="en-US" sz="2400" spc="-15" dirty="0">
                <a:solidFill>
                  <a:srgbClr val="FF0000"/>
                </a:solidFill>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の</a:t>
            </a:r>
            <a:r>
              <a:rPr lang="en-US" altLang="ja-JP" sz="2400" dirty="0">
                <a:latin typeface="ＭＳ Ｐゴシック" panose="020B0600070205080204" pitchFamily="50" charset="-128"/>
                <a:ea typeface="ＭＳ Ｐゴシック" panose="020B0600070205080204" pitchFamily="50" charset="-128"/>
                <a:cs typeface="游ゴシック"/>
              </a:rPr>
              <a:t>2</a:t>
            </a:r>
            <a:r>
              <a:rPr lang="ja-JP" altLang="en-US" sz="2400" spc="-15" dirty="0">
                <a:latin typeface="ＭＳ Ｐゴシック" panose="020B0600070205080204" pitchFamily="50" charset="-128"/>
                <a:ea typeface="ＭＳ Ｐゴシック" panose="020B0600070205080204" pitchFamily="50" charset="-128"/>
              </a:rPr>
              <a:t>つ</a:t>
            </a:r>
            <a:r>
              <a:rPr lang="ja-JP" altLang="en-US" sz="2400" dirty="0">
                <a:latin typeface="ＭＳ Ｐゴシック" panose="020B0600070205080204" pitchFamily="50" charset="-128"/>
                <a:ea typeface="ＭＳ Ｐゴシック" panose="020B0600070205080204" pitchFamily="50" charset="-128"/>
              </a:rPr>
              <a:t>に分</a:t>
            </a:r>
            <a:r>
              <a:rPr lang="ja-JP" altLang="en-US" sz="2400" spc="-15" dirty="0">
                <a:latin typeface="ＭＳ Ｐゴシック" panose="020B0600070205080204" pitchFamily="50" charset="-128"/>
                <a:ea typeface="ＭＳ Ｐゴシック" panose="020B0600070205080204" pitchFamily="50" charset="-128"/>
              </a:rPr>
              <a:t>類</a:t>
            </a:r>
            <a:r>
              <a:rPr lang="ja-JP" altLang="en-US" sz="2400" dirty="0">
                <a:latin typeface="ＭＳ Ｐゴシック" panose="020B0600070205080204" pitchFamily="50" charset="-128"/>
                <a:ea typeface="ＭＳ Ｐゴシック" panose="020B0600070205080204" pitchFamily="50" charset="-128"/>
              </a:rPr>
              <a:t>される</a:t>
            </a:r>
          </a:p>
        </p:txBody>
      </p:sp>
      <p:sp>
        <p:nvSpPr>
          <p:cNvPr id="5" name="object 5"/>
          <p:cNvSpPr/>
          <p:nvPr/>
        </p:nvSpPr>
        <p:spPr>
          <a:xfrm>
            <a:off x="628650" y="2401966"/>
            <a:ext cx="7614212" cy="603388"/>
          </a:xfrm>
          <a:custGeom>
            <a:avLst/>
            <a:gdLst/>
            <a:ahLst/>
            <a:cxnLst/>
            <a:rect l="l" t="t" r="r" b="b"/>
            <a:pathLst>
              <a:path w="10796905" h="2642235">
                <a:moveTo>
                  <a:pt x="0" y="189737"/>
                </a:moveTo>
                <a:lnTo>
                  <a:pt x="5514" y="144146"/>
                </a:lnTo>
                <a:lnTo>
                  <a:pt x="21178" y="102548"/>
                </a:lnTo>
                <a:lnTo>
                  <a:pt x="45675" y="66264"/>
                </a:lnTo>
                <a:lnTo>
                  <a:pt x="77684" y="36612"/>
                </a:lnTo>
                <a:lnTo>
                  <a:pt x="115889" y="14912"/>
                </a:lnTo>
                <a:lnTo>
                  <a:pt x="158971" y="2483"/>
                </a:lnTo>
                <a:lnTo>
                  <a:pt x="189750" y="0"/>
                </a:lnTo>
                <a:lnTo>
                  <a:pt x="10606608" y="0"/>
                </a:lnTo>
                <a:lnTo>
                  <a:pt x="10652199" y="5515"/>
                </a:lnTo>
                <a:lnTo>
                  <a:pt x="10693797" y="21180"/>
                </a:lnTo>
                <a:lnTo>
                  <a:pt x="10730081" y="45678"/>
                </a:lnTo>
                <a:lnTo>
                  <a:pt x="10759733" y="77687"/>
                </a:lnTo>
                <a:lnTo>
                  <a:pt x="10781433" y="115889"/>
                </a:lnTo>
                <a:lnTo>
                  <a:pt x="10793862" y="158965"/>
                </a:lnTo>
                <a:lnTo>
                  <a:pt x="10796346" y="189737"/>
                </a:lnTo>
                <a:lnTo>
                  <a:pt x="10796346" y="2452446"/>
                </a:lnTo>
                <a:lnTo>
                  <a:pt x="10790831" y="2498041"/>
                </a:lnTo>
                <a:lnTo>
                  <a:pt x="10775165" y="2539640"/>
                </a:lnTo>
                <a:lnTo>
                  <a:pt x="10750668" y="2575924"/>
                </a:lnTo>
                <a:lnTo>
                  <a:pt x="10718658" y="2605575"/>
                </a:lnTo>
                <a:lnTo>
                  <a:pt x="10680456" y="2627273"/>
                </a:lnTo>
                <a:lnTo>
                  <a:pt x="10637381" y="2639700"/>
                </a:lnTo>
                <a:lnTo>
                  <a:pt x="10606608" y="2642184"/>
                </a:lnTo>
                <a:lnTo>
                  <a:pt x="189750" y="2642184"/>
                </a:lnTo>
                <a:lnTo>
                  <a:pt x="144150" y="2636669"/>
                </a:lnTo>
                <a:lnTo>
                  <a:pt x="102547" y="2621005"/>
                </a:lnTo>
                <a:lnTo>
                  <a:pt x="66261" y="2596510"/>
                </a:lnTo>
                <a:lnTo>
                  <a:pt x="36609" y="2564502"/>
                </a:lnTo>
                <a:lnTo>
                  <a:pt x="14910" y="2526300"/>
                </a:lnTo>
                <a:lnTo>
                  <a:pt x="2483" y="2483222"/>
                </a:lnTo>
                <a:lnTo>
                  <a:pt x="0" y="2452446"/>
                </a:lnTo>
                <a:lnTo>
                  <a:pt x="0" y="189737"/>
                </a:lnTo>
                <a:close/>
              </a:path>
            </a:pathLst>
          </a:custGeom>
          <a:ln w="38100">
            <a:solidFill>
              <a:srgbClr val="00B197"/>
            </a:solidFill>
          </a:ln>
        </p:spPr>
        <p:txBody>
          <a:bodyPr wrap="square" lIns="0" tIns="0" rIns="0" bIns="0" rtlCol="0" anchor="ctr"/>
          <a:lstStyle/>
          <a:p>
            <a:pPr algn="ctr"/>
            <a:r>
              <a:rPr lang="ja-JP" altLang="en-US" b="1" dirty="0"/>
              <a:t>心臓を動かす、体温を調節する、消化するなどの身体反応</a:t>
            </a:r>
          </a:p>
        </p:txBody>
      </p:sp>
      <p:pic>
        <p:nvPicPr>
          <p:cNvPr id="2" name="図 1">
            <a:extLst>
              <a:ext uri="{FF2B5EF4-FFF2-40B4-BE49-F238E27FC236}">
                <a16:creationId xmlns:a16="http://schemas.microsoft.com/office/drawing/2014/main" id="{55CF3AC3-FE3B-C424-BCB1-B080EB343871}"/>
              </a:ext>
            </a:extLst>
          </p:cNvPr>
          <p:cNvPicPr>
            <a:picLocks noChangeAspect="1"/>
          </p:cNvPicPr>
          <p:nvPr/>
        </p:nvPicPr>
        <p:blipFill>
          <a:blip r:embed="rId3"/>
          <a:stretch>
            <a:fillRect/>
          </a:stretch>
        </p:blipFill>
        <p:spPr>
          <a:xfrm>
            <a:off x="1358237" y="3218457"/>
            <a:ext cx="1081690" cy="1631402"/>
          </a:xfrm>
          <a:prstGeom prst="rect">
            <a:avLst/>
          </a:prstGeom>
        </p:spPr>
      </p:pic>
      <p:pic>
        <p:nvPicPr>
          <p:cNvPr id="6" name="図 5">
            <a:extLst>
              <a:ext uri="{FF2B5EF4-FFF2-40B4-BE49-F238E27FC236}">
                <a16:creationId xmlns:a16="http://schemas.microsoft.com/office/drawing/2014/main" id="{09BEE357-A757-EA7C-43DC-2C3BEF116AF4}"/>
              </a:ext>
            </a:extLst>
          </p:cNvPr>
          <p:cNvPicPr>
            <a:picLocks noChangeAspect="1"/>
          </p:cNvPicPr>
          <p:nvPr/>
        </p:nvPicPr>
        <p:blipFill>
          <a:blip r:embed="rId4"/>
          <a:stretch>
            <a:fillRect/>
          </a:stretch>
        </p:blipFill>
        <p:spPr>
          <a:xfrm>
            <a:off x="3148808" y="3218458"/>
            <a:ext cx="1259803" cy="1631401"/>
          </a:xfrm>
          <a:prstGeom prst="rect">
            <a:avLst/>
          </a:prstGeom>
        </p:spPr>
      </p:pic>
      <p:pic>
        <p:nvPicPr>
          <p:cNvPr id="1026" name="Picture 2" descr="快便　イラスト に対する画像結果">
            <a:extLst>
              <a:ext uri="{FF2B5EF4-FFF2-40B4-BE49-F238E27FC236}">
                <a16:creationId xmlns:a16="http://schemas.microsoft.com/office/drawing/2014/main" id="{38F1ECBF-01DF-81D9-2DD5-890D2DCD0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218458"/>
            <a:ext cx="1752599" cy="168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133558"/>
            <a:ext cx="8534400" cy="5372229"/>
          </a:xfrm>
          <a:custGeom>
            <a:avLst/>
            <a:gdLst/>
            <a:ahLst/>
            <a:cxnLst/>
            <a:rect l="l" t="t" r="r" b="b"/>
            <a:pathLst>
              <a:path w="10706735" h="5468620">
                <a:moveTo>
                  <a:pt x="10422826" y="0"/>
                </a:moveTo>
                <a:lnTo>
                  <a:pt x="283781" y="0"/>
                </a:lnTo>
                <a:lnTo>
                  <a:pt x="260504" y="940"/>
                </a:lnTo>
                <a:lnTo>
                  <a:pt x="215580" y="8244"/>
                </a:lnTo>
                <a:lnTo>
                  <a:pt x="173314" y="22292"/>
                </a:lnTo>
                <a:lnTo>
                  <a:pt x="134290" y="42501"/>
                </a:lnTo>
                <a:lnTo>
                  <a:pt x="99093" y="68287"/>
                </a:lnTo>
                <a:lnTo>
                  <a:pt x="68306" y="99067"/>
                </a:lnTo>
                <a:lnTo>
                  <a:pt x="42513" y="134256"/>
                </a:lnTo>
                <a:lnTo>
                  <a:pt x="22298" y="173271"/>
                </a:lnTo>
                <a:lnTo>
                  <a:pt x="8246" y="215529"/>
                </a:lnTo>
                <a:lnTo>
                  <a:pt x="940" y="260445"/>
                </a:lnTo>
                <a:lnTo>
                  <a:pt x="0" y="283717"/>
                </a:lnTo>
                <a:lnTo>
                  <a:pt x="0" y="5184419"/>
                </a:lnTo>
                <a:lnTo>
                  <a:pt x="3713" y="5230443"/>
                </a:lnTo>
                <a:lnTo>
                  <a:pt x="14465" y="5274102"/>
                </a:lnTo>
                <a:lnTo>
                  <a:pt x="31672" y="5314812"/>
                </a:lnTo>
                <a:lnTo>
                  <a:pt x="54748" y="5351989"/>
                </a:lnTo>
                <a:lnTo>
                  <a:pt x="83111" y="5385049"/>
                </a:lnTo>
                <a:lnTo>
                  <a:pt x="116177" y="5413408"/>
                </a:lnTo>
                <a:lnTo>
                  <a:pt x="153360" y="5436481"/>
                </a:lnTo>
                <a:lnTo>
                  <a:pt x="194078" y="5453685"/>
                </a:lnTo>
                <a:lnTo>
                  <a:pt x="237746" y="5464436"/>
                </a:lnTo>
                <a:lnTo>
                  <a:pt x="283781" y="5468150"/>
                </a:lnTo>
                <a:lnTo>
                  <a:pt x="10422826" y="5468150"/>
                </a:lnTo>
                <a:lnTo>
                  <a:pt x="10468853" y="5464436"/>
                </a:lnTo>
                <a:lnTo>
                  <a:pt x="10512512" y="5453685"/>
                </a:lnTo>
                <a:lnTo>
                  <a:pt x="10553222" y="5436481"/>
                </a:lnTo>
                <a:lnTo>
                  <a:pt x="10590397" y="5413408"/>
                </a:lnTo>
                <a:lnTo>
                  <a:pt x="10623454" y="5385049"/>
                </a:lnTo>
                <a:lnTo>
                  <a:pt x="10651810" y="5351989"/>
                </a:lnTo>
                <a:lnTo>
                  <a:pt x="10674881" y="5314812"/>
                </a:lnTo>
                <a:lnTo>
                  <a:pt x="10692082" y="5274102"/>
                </a:lnTo>
                <a:lnTo>
                  <a:pt x="10702831" y="5230443"/>
                </a:lnTo>
                <a:lnTo>
                  <a:pt x="10706544" y="5184419"/>
                </a:lnTo>
                <a:lnTo>
                  <a:pt x="10706544" y="283717"/>
                </a:lnTo>
                <a:lnTo>
                  <a:pt x="10702831" y="237691"/>
                </a:lnTo>
                <a:lnTo>
                  <a:pt x="10692082" y="194031"/>
                </a:lnTo>
                <a:lnTo>
                  <a:pt x="10674881" y="153322"/>
                </a:lnTo>
                <a:lnTo>
                  <a:pt x="10651810" y="116147"/>
                </a:lnTo>
                <a:lnTo>
                  <a:pt x="10623454" y="83089"/>
                </a:lnTo>
                <a:lnTo>
                  <a:pt x="10590397" y="54733"/>
                </a:lnTo>
                <a:lnTo>
                  <a:pt x="10553222" y="31663"/>
                </a:lnTo>
                <a:lnTo>
                  <a:pt x="10512512" y="14461"/>
                </a:lnTo>
                <a:lnTo>
                  <a:pt x="10468853" y="3712"/>
                </a:lnTo>
                <a:lnTo>
                  <a:pt x="10422826" y="0"/>
                </a:lnTo>
                <a:close/>
              </a:path>
            </a:pathLst>
          </a:custGeom>
          <a:solidFill>
            <a:srgbClr val="E3F0F1"/>
          </a:solidFill>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3" name="object 3"/>
          <p:cNvSpPr/>
          <p:nvPr/>
        </p:nvSpPr>
        <p:spPr>
          <a:xfrm>
            <a:off x="594014" y="1363683"/>
            <a:ext cx="8061198" cy="4911978"/>
          </a:xfrm>
          <a:custGeom>
            <a:avLst/>
            <a:gdLst/>
            <a:ahLst/>
            <a:cxnLst/>
            <a:rect l="l" t="t" r="r" b="b"/>
            <a:pathLst>
              <a:path w="10091420" h="5060315">
                <a:moveTo>
                  <a:pt x="9823450" y="0"/>
                </a:moveTo>
                <a:lnTo>
                  <a:pt x="267842" y="0"/>
                </a:lnTo>
                <a:lnTo>
                  <a:pt x="245871" y="888"/>
                </a:lnTo>
                <a:lnTo>
                  <a:pt x="203467" y="7790"/>
                </a:lnTo>
                <a:lnTo>
                  <a:pt x="163574" y="21064"/>
                </a:lnTo>
                <a:lnTo>
                  <a:pt x="126741" y="40157"/>
                </a:lnTo>
                <a:lnTo>
                  <a:pt x="93521" y="64518"/>
                </a:lnTo>
                <a:lnTo>
                  <a:pt x="64464" y="93594"/>
                </a:lnTo>
                <a:lnTo>
                  <a:pt x="40122" y="126832"/>
                </a:lnTo>
                <a:lnTo>
                  <a:pt x="21044" y="163681"/>
                </a:lnTo>
                <a:lnTo>
                  <a:pt x="7782" y="203586"/>
                </a:lnTo>
                <a:lnTo>
                  <a:pt x="887" y="245997"/>
                </a:lnTo>
                <a:lnTo>
                  <a:pt x="0" y="267970"/>
                </a:lnTo>
                <a:lnTo>
                  <a:pt x="0" y="4791735"/>
                </a:lnTo>
                <a:lnTo>
                  <a:pt x="3504" y="4835200"/>
                </a:lnTo>
                <a:lnTo>
                  <a:pt x="13651" y="4876432"/>
                </a:lnTo>
                <a:lnTo>
                  <a:pt x="29890" y="4914879"/>
                </a:lnTo>
                <a:lnTo>
                  <a:pt x="51669" y="4949989"/>
                </a:lnTo>
                <a:lnTo>
                  <a:pt x="78438" y="4981211"/>
                </a:lnTo>
                <a:lnTo>
                  <a:pt x="109645" y="5007993"/>
                </a:lnTo>
                <a:lnTo>
                  <a:pt x="144740" y="5029784"/>
                </a:lnTo>
                <a:lnTo>
                  <a:pt x="183172" y="5046032"/>
                </a:lnTo>
                <a:lnTo>
                  <a:pt x="224390" y="5056185"/>
                </a:lnTo>
                <a:lnTo>
                  <a:pt x="267842" y="5059692"/>
                </a:lnTo>
                <a:lnTo>
                  <a:pt x="9823450" y="5059692"/>
                </a:lnTo>
                <a:lnTo>
                  <a:pt x="9866937" y="5056185"/>
                </a:lnTo>
                <a:lnTo>
                  <a:pt x="9908182" y="5046032"/>
                </a:lnTo>
                <a:lnTo>
                  <a:pt x="9946635" y="5029784"/>
                </a:lnTo>
                <a:lnTo>
                  <a:pt x="9981746" y="5007993"/>
                </a:lnTo>
                <a:lnTo>
                  <a:pt x="10012965" y="4981211"/>
                </a:lnTo>
                <a:lnTo>
                  <a:pt x="10039742" y="4949989"/>
                </a:lnTo>
                <a:lnTo>
                  <a:pt x="10061525" y="4914879"/>
                </a:lnTo>
                <a:lnTo>
                  <a:pt x="10077766" y="4876432"/>
                </a:lnTo>
                <a:lnTo>
                  <a:pt x="10087915" y="4835200"/>
                </a:lnTo>
                <a:lnTo>
                  <a:pt x="10091420" y="4791735"/>
                </a:lnTo>
                <a:lnTo>
                  <a:pt x="10091420" y="267970"/>
                </a:lnTo>
                <a:lnTo>
                  <a:pt x="10087915" y="224513"/>
                </a:lnTo>
                <a:lnTo>
                  <a:pt x="10077766" y="183286"/>
                </a:lnTo>
                <a:lnTo>
                  <a:pt x="10061525" y="144840"/>
                </a:lnTo>
                <a:lnTo>
                  <a:pt x="10039742" y="109728"/>
                </a:lnTo>
                <a:lnTo>
                  <a:pt x="10012965" y="78501"/>
                </a:lnTo>
                <a:lnTo>
                  <a:pt x="9981746" y="51714"/>
                </a:lnTo>
                <a:lnTo>
                  <a:pt x="9946635" y="29918"/>
                </a:lnTo>
                <a:lnTo>
                  <a:pt x="9908182" y="13665"/>
                </a:lnTo>
                <a:lnTo>
                  <a:pt x="9866937" y="3508"/>
                </a:lnTo>
                <a:lnTo>
                  <a:pt x="9823450" y="0"/>
                </a:lnTo>
                <a:close/>
              </a:path>
            </a:pathLst>
          </a:custGeom>
          <a:solidFill>
            <a:srgbClr val="FFFFFF"/>
          </a:solidFill>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 name="object 4"/>
          <p:cNvSpPr txBox="1">
            <a:spLocks noGrp="1"/>
          </p:cNvSpPr>
          <p:nvPr>
            <p:ph type="title"/>
          </p:nvPr>
        </p:nvSpPr>
        <p:spPr>
          <a:xfrm>
            <a:off x="1447800" y="509957"/>
            <a:ext cx="7032914" cy="430887"/>
          </a:xfrm>
          <a:prstGeom prst="rect">
            <a:avLst/>
          </a:prstGeom>
        </p:spPr>
        <p:txBody>
          <a:bodyPr vert="horz" wrap="square" lIns="0" tIns="0" rIns="0" bIns="0" rtlCol="0">
            <a:spAutoFit/>
          </a:bodyPr>
          <a:lstStyle/>
          <a:p>
            <a:pPr algn="ctr">
              <a:lnSpc>
                <a:spcPct val="100000"/>
              </a:lnSpc>
            </a:pPr>
            <a:r>
              <a:rPr spc="50" dirty="0"/>
              <a:t>交感神経と副交感神経</a:t>
            </a:r>
          </a:p>
        </p:txBody>
      </p:sp>
      <p:sp>
        <p:nvSpPr>
          <p:cNvPr id="6" name="object 6"/>
          <p:cNvSpPr/>
          <p:nvPr/>
        </p:nvSpPr>
        <p:spPr>
          <a:xfrm>
            <a:off x="630935" y="2144268"/>
            <a:ext cx="2828290" cy="714375"/>
          </a:xfrm>
          <a:custGeom>
            <a:avLst/>
            <a:gdLst/>
            <a:ahLst/>
            <a:cxnLst/>
            <a:rect l="l" t="t" r="r" b="b"/>
            <a:pathLst>
              <a:path w="2828290" h="714375">
                <a:moveTo>
                  <a:pt x="0" y="118999"/>
                </a:moveTo>
                <a:lnTo>
                  <a:pt x="7719" y="76795"/>
                </a:lnTo>
                <a:lnTo>
                  <a:pt x="28981" y="41228"/>
                </a:lnTo>
                <a:lnTo>
                  <a:pt x="60945" y="15147"/>
                </a:lnTo>
                <a:lnTo>
                  <a:pt x="100767" y="1406"/>
                </a:lnTo>
                <a:lnTo>
                  <a:pt x="2708783" y="0"/>
                </a:lnTo>
                <a:lnTo>
                  <a:pt x="2723419" y="893"/>
                </a:lnTo>
                <a:lnTo>
                  <a:pt x="2763746" y="13452"/>
                </a:lnTo>
                <a:lnTo>
                  <a:pt x="2796477" y="38607"/>
                </a:lnTo>
                <a:lnTo>
                  <a:pt x="2818755" y="73501"/>
                </a:lnTo>
                <a:lnTo>
                  <a:pt x="2827724" y="115278"/>
                </a:lnTo>
                <a:lnTo>
                  <a:pt x="2827781" y="595249"/>
                </a:lnTo>
                <a:lnTo>
                  <a:pt x="2826889" y="609904"/>
                </a:lnTo>
                <a:lnTo>
                  <a:pt x="2814343" y="650270"/>
                </a:lnTo>
                <a:lnTo>
                  <a:pt x="2789212" y="683021"/>
                </a:lnTo>
                <a:lnTo>
                  <a:pt x="2754349" y="705317"/>
                </a:lnTo>
                <a:lnTo>
                  <a:pt x="2712605" y="714314"/>
                </a:lnTo>
                <a:lnTo>
                  <a:pt x="119125" y="714375"/>
                </a:lnTo>
                <a:lnTo>
                  <a:pt x="104477" y="713483"/>
                </a:lnTo>
                <a:lnTo>
                  <a:pt x="64131" y="700946"/>
                </a:lnTo>
                <a:lnTo>
                  <a:pt x="31387" y="675825"/>
                </a:lnTo>
                <a:lnTo>
                  <a:pt x="9086" y="640957"/>
                </a:lnTo>
                <a:lnTo>
                  <a:pt x="63" y="599181"/>
                </a:lnTo>
                <a:lnTo>
                  <a:pt x="0" y="118999"/>
                </a:lnTo>
                <a:close/>
              </a:path>
            </a:pathLst>
          </a:custGeom>
          <a:ln w="41275">
            <a:solidFill>
              <a:srgbClr val="00B197"/>
            </a:solidFill>
          </a:ln>
        </p:spPr>
        <p:txBody>
          <a:bodyPr wrap="square" lIns="0" tIns="0" rIns="0" bIns="0" rtlCol="0" anchor="ctr"/>
          <a:lstStyle/>
          <a:p>
            <a:pPr algn="ctr"/>
            <a:r>
              <a:rPr lang="ja-JP" altLang="en-US">
                <a:latin typeface="ＭＳ ゴシック" panose="020B0609070205080204" pitchFamily="49" charset="-128"/>
                <a:ea typeface="ＭＳ ゴシック" panose="020B0609070205080204" pitchFamily="49" charset="-128"/>
              </a:rPr>
              <a:t>交感神経が</a:t>
            </a:r>
          </a:p>
          <a:p>
            <a:pPr algn="ctr"/>
            <a:r>
              <a:rPr lang="ja-JP" altLang="en-US">
                <a:latin typeface="ＭＳ ゴシック" panose="020B0609070205080204" pitchFamily="49" charset="-128"/>
                <a:ea typeface="ＭＳ ゴシック" panose="020B0609070205080204" pitchFamily="49" charset="-128"/>
              </a:rPr>
              <a:t>優位になると</a:t>
            </a:r>
            <a:r>
              <a:rPr lang="en-US" altLang="ja-JP">
                <a:latin typeface="ＭＳ ゴシック" panose="020B0609070205080204" pitchFamily="49" charset="-128"/>
                <a:ea typeface="ＭＳ ゴシック" panose="020B0609070205080204" pitchFamily="49" charset="-128"/>
              </a:rPr>
              <a:t>…</a:t>
            </a:r>
          </a:p>
        </p:txBody>
      </p:sp>
      <p:sp>
        <p:nvSpPr>
          <p:cNvPr id="8" name="object 8"/>
          <p:cNvSpPr/>
          <p:nvPr/>
        </p:nvSpPr>
        <p:spPr>
          <a:xfrm>
            <a:off x="5791200" y="2144268"/>
            <a:ext cx="2828290" cy="714375"/>
          </a:xfrm>
          <a:custGeom>
            <a:avLst/>
            <a:gdLst/>
            <a:ahLst/>
            <a:cxnLst/>
            <a:rect l="l" t="t" r="r" b="b"/>
            <a:pathLst>
              <a:path w="2828290" h="714375">
                <a:moveTo>
                  <a:pt x="0" y="118999"/>
                </a:moveTo>
                <a:lnTo>
                  <a:pt x="7719" y="76795"/>
                </a:lnTo>
                <a:lnTo>
                  <a:pt x="28981" y="41228"/>
                </a:lnTo>
                <a:lnTo>
                  <a:pt x="60945" y="15147"/>
                </a:lnTo>
                <a:lnTo>
                  <a:pt x="100767" y="1406"/>
                </a:lnTo>
                <a:lnTo>
                  <a:pt x="2708783" y="0"/>
                </a:lnTo>
                <a:lnTo>
                  <a:pt x="2723419" y="893"/>
                </a:lnTo>
                <a:lnTo>
                  <a:pt x="2763746" y="13452"/>
                </a:lnTo>
                <a:lnTo>
                  <a:pt x="2796477" y="38607"/>
                </a:lnTo>
                <a:lnTo>
                  <a:pt x="2818755" y="73501"/>
                </a:lnTo>
                <a:lnTo>
                  <a:pt x="2827724" y="115278"/>
                </a:lnTo>
                <a:lnTo>
                  <a:pt x="2827782" y="595249"/>
                </a:lnTo>
                <a:lnTo>
                  <a:pt x="2826889" y="609904"/>
                </a:lnTo>
                <a:lnTo>
                  <a:pt x="2814343" y="650270"/>
                </a:lnTo>
                <a:lnTo>
                  <a:pt x="2789212" y="683021"/>
                </a:lnTo>
                <a:lnTo>
                  <a:pt x="2754349" y="705317"/>
                </a:lnTo>
                <a:lnTo>
                  <a:pt x="2712605" y="714314"/>
                </a:lnTo>
                <a:lnTo>
                  <a:pt x="119125" y="714375"/>
                </a:lnTo>
                <a:lnTo>
                  <a:pt x="104477" y="713483"/>
                </a:lnTo>
                <a:lnTo>
                  <a:pt x="64131" y="700946"/>
                </a:lnTo>
                <a:lnTo>
                  <a:pt x="31387" y="675825"/>
                </a:lnTo>
                <a:lnTo>
                  <a:pt x="9086" y="640957"/>
                </a:lnTo>
                <a:lnTo>
                  <a:pt x="63" y="599181"/>
                </a:lnTo>
                <a:lnTo>
                  <a:pt x="0" y="118999"/>
                </a:lnTo>
                <a:close/>
              </a:path>
            </a:pathLst>
          </a:custGeom>
          <a:ln w="41275">
            <a:solidFill>
              <a:srgbClr val="00B197"/>
            </a:solidFill>
          </a:ln>
        </p:spPr>
        <p:txBody>
          <a:bodyPr wrap="square" lIns="0" tIns="0" rIns="0" bIns="0" rtlCol="0" anchor="ctr"/>
          <a:lstStyle/>
          <a:p>
            <a:pPr algn="ctr"/>
            <a:r>
              <a:rPr lang="ja-JP" altLang="en-US" dirty="0">
                <a:latin typeface="ＭＳ ゴシック" panose="020B0609070205080204" pitchFamily="49" charset="-128"/>
                <a:ea typeface="ＭＳ ゴシック" panose="020B0609070205080204" pitchFamily="49" charset="-128"/>
              </a:rPr>
              <a:t>副交感神経が</a:t>
            </a:r>
            <a:endParaRPr lang="en-US" altLang="ja-JP" dirty="0">
              <a:latin typeface="ＭＳ ゴシック" panose="020B0609070205080204" pitchFamily="49" charset="-128"/>
              <a:ea typeface="ＭＳ ゴシック" panose="020B0609070205080204" pitchFamily="49" charset="-128"/>
            </a:endParaRPr>
          </a:p>
          <a:p>
            <a:pPr algn="ctr"/>
            <a:r>
              <a:rPr lang="ja-JP" altLang="en-US" dirty="0">
                <a:latin typeface="ＭＳ ゴシック" panose="020B0609070205080204" pitchFamily="49" charset="-128"/>
                <a:ea typeface="ＭＳ ゴシック" panose="020B0609070205080204" pitchFamily="49" charset="-128"/>
              </a:rPr>
              <a:t> 優位になると</a:t>
            </a:r>
            <a:r>
              <a:rPr lang="en-US" altLang="ja-JP" dirty="0">
                <a:latin typeface="ＭＳ ゴシック" panose="020B0609070205080204" pitchFamily="49" charset="-128"/>
                <a:ea typeface="ＭＳ ゴシック" panose="020B0609070205080204" pitchFamily="49" charset="-128"/>
              </a:rPr>
              <a:t>…</a:t>
            </a:r>
          </a:p>
        </p:txBody>
      </p:sp>
      <p:sp>
        <p:nvSpPr>
          <p:cNvPr id="9" name="object 9"/>
          <p:cNvSpPr txBox="1"/>
          <p:nvPr/>
        </p:nvSpPr>
        <p:spPr>
          <a:xfrm>
            <a:off x="716866" y="3230624"/>
            <a:ext cx="3200348" cy="2259593"/>
          </a:xfrm>
          <a:prstGeom prst="rect">
            <a:avLst/>
          </a:prstGeom>
        </p:spPr>
        <p:txBody>
          <a:bodyPr vert="horz" wrap="square" lIns="0" tIns="0" rIns="0" bIns="0" rtlCol="0">
            <a:spAutoFit/>
          </a:bodyPr>
          <a:lstStyle/>
          <a:p>
            <a:pPr marL="355600" indent="-342900">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脈が速くなる</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505"/>
              </a:spcBef>
              <a:buFont typeface="Arial" panose="020B0604020202020204" pitchFamily="34" charset="0"/>
              <a:buChar char="•"/>
              <a:tabLst>
                <a:tab pos="299085" algn="l"/>
              </a:tabLst>
            </a:pPr>
            <a:r>
              <a:rPr spc="-5" dirty="0" err="1">
                <a:latin typeface="ＭＳ ゴシック" panose="020B0609070205080204" pitchFamily="49" charset="-128"/>
                <a:ea typeface="ＭＳ ゴシック" panose="020B0609070205080204" pitchFamily="49" charset="-128"/>
                <a:cs typeface="游ゴシック"/>
              </a:rPr>
              <a:t>呼吸</a:t>
            </a:r>
            <a:r>
              <a:rPr lang="ja-JP" altLang="en-US" spc="-5" dirty="0">
                <a:latin typeface="ＭＳ ゴシック" panose="020B0609070205080204" pitchFamily="49" charset="-128"/>
                <a:ea typeface="ＭＳ ゴシック" panose="020B0609070205080204" pitchFamily="49" charset="-128"/>
                <a:cs typeface="游ゴシック"/>
              </a:rPr>
              <a:t>がはやくなる</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505"/>
              </a:spcBef>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血管</a:t>
            </a:r>
            <a:r>
              <a:rPr lang="ja-JP" altLang="en-US" dirty="0">
                <a:latin typeface="ＭＳ ゴシック" panose="020B0609070205080204" pitchFamily="49" charset="-128"/>
                <a:ea typeface="ＭＳ ゴシック" panose="020B0609070205080204" pitchFamily="49" charset="-128"/>
                <a:cs typeface="游ゴシック"/>
              </a:rPr>
              <a:t>が</a:t>
            </a:r>
            <a:r>
              <a:rPr dirty="0" err="1">
                <a:latin typeface="ＭＳ ゴシック" panose="020B0609070205080204" pitchFamily="49" charset="-128"/>
                <a:ea typeface="ＭＳ ゴシック" panose="020B0609070205080204" pitchFamily="49" charset="-128"/>
                <a:cs typeface="游ゴシック"/>
              </a:rPr>
              <a:t>収縮</a:t>
            </a:r>
            <a:br>
              <a:rPr lang="en-US" dirty="0">
                <a:latin typeface="ＭＳ ゴシック" panose="020B0609070205080204" pitchFamily="49" charset="-128"/>
                <a:ea typeface="ＭＳ ゴシック" panose="020B0609070205080204" pitchFamily="49" charset="-128"/>
                <a:cs typeface="游ゴシック"/>
              </a:rPr>
            </a:br>
            <a:r>
              <a:rPr lang="en-US" dirty="0">
                <a:latin typeface="ＭＳ ゴシック" panose="020B0609070205080204" pitchFamily="49" charset="-128"/>
                <a:ea typeface="ＭＳ ゴシック" panose="020B0609070205080204" pitchFamily="49" charset="-128"/>
                <a:cs typeface="游ゴシック"/>
              </a:rPr>
              <a:t>	</a:t>
            </a:r>
            <a:r>
              <a:rPr lang="ja-JP" altLang="en-US" dirty="0">
                <a:latin typeface="ＭＳ ゴシック" panose="020B0609070205080204" pitchFamily="49" charset="-128"/>
                <a:ea typeface="ＭＳ ゴシック" panose="020B0609070205080204" pitchFamily="49" charset="-128"/>
                <a:cs typeface="游ゴシック"/>
              </a:rPr>
              <a:t>➡血圧が上がる</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490"/>
              </a:spcBef>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消化の抑制</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500"/>
              </a:spcBef>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尿をためる</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505"/>
              </a:spcBef>
              <a:buFont typeface="Arial" panose="020B0604020202020204" pitchFamily="34" charset="0"/>
              <a:buChar char="•"/>
              <a:tabLst>
                <a:tab pos="299085" algn="l"/>
              </a:tabLst>
            </a:pPr>
            <a:r>
              <a:rPr spc="-5" dirty="0" err="1">
                <a:latin typeface="ＭＳ ゴシック" panose="020B0609070205080204" pitchFamily="49" charset="-128"/>
                <a:ea typeface="ＭＳ ゴシック" panose="020B0609070205080204" pitchFamily="49" charset="-128"/>
                <a:cs typeface="游ゴシック"/>
              </a:rPr>
              <a:t>涙が出にくい</a:t>
            </a:r>
            <a:endParaRPr dirty="0">
              <a:latin typeface="ＭＳ ゴシック" panose="020B0609070205080204" pitchFamily="49" charset="-128"/>
              <a:ea typeface="ＭＳ ゴシック" panose="020B0609070205080204" pitchFamily="49" charset="-128"/>
              <a:cs typeface="游ゴシック"/>
            </a:endParaRPr>
          </a:p>
        </p:txBody>
      </p:sp>
      <p:sp>
        <p:nvSpPr>
          <p:cNvPr id="10" name="object 10"/>
          <p:cNvSpPr txBox="1"/>
          <p:nvPr/>
        </p:nvSpPr>
        <p:spPr>
          <a:xfrm>
            <a:off x="5867400" y="3230624"/>
            <a:ext cx="3000826" cy="2387833"/>
          </a:xfrm>
          <a:prstGeom prst="rect">
            <a:avLst/>
          </a:prstGeom>
        </p:spPr>
        <p:txBody>
          <a:bodyPr vert="horz" wrap="square" lIns="0" tIns="0" rIns="0" bIns="0" rtlCol="0">
            <a:spAutoFit/>
          </a:bodyPr>
          <a:lstStyle/>
          <a:p>
            <a:pPr marL="355600" indent="-342900">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脈が遅くなる</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740"/>
              </a:spcBef>
              <a:buFont typeface="Arial" panose="020B0604020202020204" pitchFamily="34" charset="0"/>
              <a:buChar char="•"/>
              <a:tabLst>
                <a:tab pos="299085" algn="l"/>
              </a:tabLst>
            </a:pPr>
            <a:r>
              <a:rPr spc="-5" dirty="0" err="1">
                <a:latin typeface="ＭＳ ゴシック" panose="020B0609070205080204" pitchFamily="49" charset="-128"/>
                <a:ea typeface="ＭＳ ゴシック" panose="020B0609070205080204" pitchFamily="49" charset="-128"/>
                <a:cs typeface="游ゴシック"/>
              </a:rPr>
              <a:t>呼吸</a:t>
            </a:r>
            <a:r>
              <a:rPr lang="ja-JP" altLang="en-US" spc="-5" dirty="0">
                <a:latin typeface="ＭＳ ゴシック" panose="020B0609070205080204" pitchFamily="49" charset="-128"/>
                <a:ea typeface="ＭＳ ゴシック" panose="020B0609070205080204" pitchFamily="49" charset="-128"/>
                <a:cs typeface="游ゴシック"/>
              </a:rPr>
              <a:t>がゆっくり</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745"/>
              </a:spcBef>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血管</a:t>
            </a:r>
            <a:r>
              <a:rPr lang="ja-JP" altLang="en-US" dirty="0">
                <a:latin typeface="ＭＳ ゴシック" panose="020B0609070205080204" pitchFamily="49" charset="-128"/>
                <a:ea typeface="ＭＳ ゴシック" panose="020B0609070205080204" pitchFamily="49" charset="-128"/>
                <a:cs typeface="游ゴシック"/>
              </a:rPr>
              <a:t>がひろがる</a:t>
            </a:r>
            <a:br>
              <a:rPr lang="en-US" altLang="ja-JP" dirty="0">
                <a:latin typeface="ＭＳ ゴシック" panose="020B0609070205080204" pitchFamily="49" charset="-128"/>
                <a:ea typeface="ＭＳ ゴシック" panose="020B0609070205080204" pitchFamily="49" charset="-128"/>
                <a:cs typeface="游ゴシック"/>
              </a:rPr>
            </a:br>
            <a:r>
              <a:rPr lang="en-US" altLang="ja-JP" dirty="0">
                <a:latin typeface="ＭＳ ゴシック" panose="020B0609070205080204" pitchFamily="49" charset="-128"/>
                <a:ea typeface="ＭＳ ゴシック" panose="020B0609070205080204" pitchFamily="49" charset="-128"/>
                <a:cs typeface="游ゴシック"/>
              </a:rPr>
              <a:t>	</a:t>
            </a:r>
            <a:r>
              <a:rPr lang="ja-JP" altLang="en-US" dirty="0">
                <a:latin typeface="ＭＳ ゴシック" panose="020B0609070205080204" pitchFamily="49" charset="-128"/>
                <a:ea typeface="ＭＳ ゴシック" panose="020B0609070205080204" pitchFamily="49" charset="-128"/>
                <a:cs typeface="游ゴシック"/>
              </a:rPr>
              <a:t>➡血圧が下がる</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730"/>
              </a:spcBef>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消化を促進</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740"/>
              </a:spcBef>
              <a:buFont typeface="Arial" panose="020B0604020202020204" pitchFamily="34" charset="0"/>
              <a:buChar char="•"/>
              <a:tabLst>
                <a:tab pos="299085" algn="l"/>
              </a:tabLst>
            </a:pPr>
            <a:r>
              <a:rPr dirty="0" err="1">
                <a:latin typeface="ＭＳ ゴシック" panose="020B0609070205080204" pitchFamily="49" charset="-128"/>
                <a:ea typeface="ＭＳ ゴシック" panose="020B0609070205080204" pitchFamily="49" charset="-128"/>
                <a:cs typeface="游ゴシック"/>
              </a:rPr>
              <a:t>尿を出す</a:t>
            </a:r>
            <a:endParaRPr dirty="0">
              <a:latin typeface="ＭＳ ゴシック" panose="020B0609070205080204" pitchFamily="49" charset="-128"/>
              <a:ea typeface="ＭＳ ゴシック" panose="020B0609070205080204" pitchFamily="49" charset="-128"/>
              <a:cs typeface="游ゴシック"/>
            </a:endParaRPr>
          </a:p>
          <a:p>
            <a:pPr marL="355600" indent="-342900">
              <a:spcBef>
                <a:spcPts val="745"/>
              </a:spcBef>
              <a:buFont typeface="Arial" panose="020B0604020202020204" pitchFamily="34" charset="0"/>
              <a:buChar char="•"/>
              <a:tabLst>
                <a:tab pos="299085" algn="l"/>
              </a:tabLst>
            </a:pPr>
            <a:r>
              <a:rPr spc="-5" dirty="0" err="1">
                <a:latin typeface="ＭＳ ゴシック" panose="020B0609070205080204" pitchFamily="49" charset="-128"/>
                <a:ea typeface="ＭＳ ゴシック" panose="020B0609070205080204" pitchFamily="49" charset="-128"/>
                <a:cs typeface="游ゴシック"/>
              </a:rPr>
              <a:t>涙が出る</a:t>
            </a:r>
            <a:endParaRPr dirty="0">
              <a:latin typeface="ＭＳ ゴシック" panose="020B0609070205080204" pitchFamily="49" charset="-128"/>
              <a:ea typeface="ＭＳ ゴシック" panose="020B0609070205080204" pitchFamily="49" charset="-128"/>
              <a:cs typeface="游ゴシック"/>
            </a:endParaRPr>
          </a:p>
        </p:txBody>
      </p:sp>
      <p:sp>
        <p:nvSpPr>
          <p:cNvPr id="11" name="object 11"/>
          <p:cNvSpPr/>
          <p:nvPr/>
        </p:nvSpPr>
        <p:spPr>
          <a:xfrm>
            <a:off x="3991991" y="1797380"/>
            <a:ext cx="844765" cy="4179442"/>
          </a:xfrm>
          <a:prstGeom prst="rect">
            <a:avLst/>
          </a:prstGeom>
          <a:blipFill>
            <a:blip r:embed="rId3" cstate="print"/>
            <a:stretch>
              <a:fillRect/>
            </a:stretch>
          </a:blipFill>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2" name="object 12"/>
          <p:cNvSpPr/>
          <p:nvPr/>
        </p:nvSpPr>
        <p:spPr>
          <a:xfrm>
            <a:off x="4882770" y="1806092"/>
            <a:ext cx="833653" cy="4179442"/>
          </a:xfrm>
          <a:prstGeom prst="rect">
            <a:avLst/>
          </a:prstGeom>
          <a:blipFill>
            <a:blip r:embed="rId4" cstate="print"/>
            <a:stretch>
              <a:fillRect/>
            </a:stretch>
          </a:blipFill>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08F4995B-724C-55E0-2B7D-437C9C2205A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05" b="90909" l="562" r="97753">
                        <a14:foregroundMark x1="69101" y1="93434" x2="33146" y2="92929"/>
                        <a14:foregroundMark x1="56180" y1="7576" x2="41011" y2="7576"/>
                        <a14:foregroundMark x1="17416" y1="7576" x2="17416" y2="7576"/>
                        <a14:foregroundMark x1="17416" y1="7576" x2="12360" y2="10606"/>
                        <a14:foregroundMark x1="15730" y1="12626" x2="10674" y2="16667"/>
                        <a14:foregroundMark x1="13483" y1="6061" x2="8989" y2="19192"/>
                        <a14:foregroundMark x1="17978" y1="6061" x2="6742" y2="20202"/>
                        <a14:foregroundMark x1="20225" y1="7576" x2="562" y2="2525"/>
                        <a14:foregroundMark x1="78652" y1="18687" x2="97753" y2="505"/>
                      </a14:backgroundRemoval>
                    </a14:imgEffect>
                  </a14:imgLayer>
                </a14:imgProps>
              </a:ext>
            </a:extLst>
          </a:blip>
          <a:stretch>
            <a:fillRect/>
          </a:stretch>
        </p:blipFill>
        <p:spPr>
          <a:xfrm>
            <a:off x="1301385" y="761577"/>
            <a:ext cx="1285192" cy="1429596"/>
          </a:xfrm>
          <a:prstGeom prst="rect">
            <a:avLst/>
          </a:prstGeom>
        </p:spPr>
      </p:pic>
      <p:pic>
        <p:nvPicPr>
          <p:cNvPr id="1026" name="Picture 2" descr="室内でリラックスする人のイラスト（女性） | かわいいフリー素材集 いらすとや">
            <a:extLst>
              <a:ext uri="{FF2B5EF4-FFF2-40B4-BE49-F238E27FC236}">
                <a16:creationId xmlns:a16="http://schemas.microsoft.com/office/drawing/2014/main" id="{64FC520D-AF83-E038-DA8D-A62D74A322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4037" y="696739"/>
            <a:ext cx="1494434" cy="1494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58083" y="1567111"/>
            <a:ext cx="7827834" cy="795089"/>
          </a:xfrm>
          <a:prstGeom prst="rect">
            <a:avLst/>
          </a:prstGeom>
        </p:spPr>
        <p:txBody>
          <a:bodyPr vert="horz" wrap="square" lIns="0" tIns="0" rIns="0" bIns="0" rtlCol="0">
            <a:spAutoFit/>
          </a:bodyPr>
          <a:lstStyle/>
          <a:p>
            <a:pPr marL="360000" indent="-342900">
              <a:buFont typeface="Arial" panose="020B0604020202020204" pitchFamily="34" charset="0"/>
              <a:buChar char="•"/>
              <a:tabLst>
                <a:tab pos="299085" algn="l"/>
              </a:tabLst>
            </a:pPr>
            <a:r>
              <a:rPr sz="2000" dirty="0" err="1">
                <a:latin typeface="ＭＳ ゴシック" panose="020B0609070205080204" pitchFamily="49" charset="-128"/>
                <a:ea typeface="ＭＳ ゴシック" panose="020B0609070205080204" pitchFamily="49" charset="-128"/>
                <a:cs typeface="游ゴシック"/>
              </a:rPr>
              <a:t>交感神経と副交感神経</a:t>
            </a:r>
            <a:r>
              <a:rPr sz="2000" spc="-10" dirty="0" err="1">
                <a:latin typeface="ＭＳ ゴシック" panose="020B0609070205080204" pitchFamily="49" charset="-128"/>
                <a:ea typeface="ＭＳ ゴシック" panose="020B0609070205080204" pitchFamily="49" charset="-128"/>
                <a:cs typeface="游ゴシック"/>
              </a:rPr>
              <a:t>は、</a:t>
            </a:r>
            <a:r>
              <a:rPr sz="2000" b="1" spc="140" dirty="0" err="1">
                <a:solidFill>
                  <a:srgbClr val="FF0000"/>
                </a:solidFill>
                <a:latin typeface="ＭＳ ゴシック" panose="020B0609070205080204" pitchFamily="49" charset="-128"/>
                <a:ea typeface="ＭＳ ゴシック" panose="020B0609070205080204" pitchFamily="49" charset="-128"/>
                <a:cs typeface="Yu Gothic UI"/>
              </a:rPr>
              <a:t>状況</a:t>
            </a:r>
            <a:r>
              <a:rPr sz="2000" b="1" spc="95" dirty="0" err="1">
                <a:solidFill>
                  <a:srgbClr val="FF0000"/>
                </a:solidFill>
                <a:latin typeface="ＭＳ ゴシック" panose="020B0609070205080204" pitchFamily="49" charset="-128"/>
                <a:ea typeface="ＭＳ ゴシック" panose="020B0609070205080204" pitchFamily="49" charset="-128"/>
                <a:cs typeface="Yu Gothic UI"/>
              </a:rPr>
              <a:t>に</a:t>
            </a:r>
            <a:r>
              <a:rPr sz="2000" b="1" spc="345" dirty="0" err="1">
                <a:solidFill>
                  <a:srgbClr val="FF0000"/>
                </a:solidFill>
                <a:latin typeface="ＭＳ ゴシック" panose="020B0609070205080204" pitchFamily="49" charset="-128"/>
                <a:ea typeface="ＭＳ ゴシック" panose="020B0609070205080204" pitchFamily="49" charset="-128"/>
                <a:cs typeface="Yu Gothic UI"/>
              </a:rPr>
              <a:t>応じ</a:t>
            </a:r>
            <a:r>
              <a:rPr sz="2000" b="1" spc="290" dirty="0" err="1">
                <a:solidFill>
                  <a:srgbClr val="FF0000"/>
                </a:solidFill>
                <a:latin typeface="ＭＳ ゴシック" panose="020B0609070205080204" pitchFamily="49" charset="-128"/>
                <a:ea typeface="ＭＳ ゴシック" panose="020B0609070205080204" pitchFamily="49" charset="-128"/>
                <a:cs typeface="Yu Gothic UI"/>
              </a:rPr>
              <a:t>て</a:t>
            </a:r>
            <a:r>
              <a:rPr sz="2000" b="1" spc="100" dirty="0" err="1">
                <a:solidFill>
                  <a:srgbClr val="FF0000"/>
                </a:solidFill>
                <a:latin typeface="ＭＳ ゴシック" panose="020B0609070205080204" pitchFamily="49" charset="-128"/>
                <a:ea typeface="ＭＳ ゴシック" panose="020B0609070205080204" pitchFamily="49" charset="-128"/>
                <a:cs typeface="Yu Gothic UI"/>
              </a:rPr>
              <a:t>強弱</a:t>
            </a:r>
            <a:r>
              <a:rPr sz="2000" b="1" spc="70" dirty="0" err="1">
                <a:solidFill>
                  <a:srgbClr val="FF0000"/>
                </a:solidFill>
                <a:latin typeface="ＭＳ ゴシック" panose="020B0609070205080204" pitchFamily="49" charset="-128"/>
                <a:ea typeface="ＭＳ ゴシック" panose="020B0609070205080204" pitchFamily="49" charset="-128"/>
                <a:cs typeface="Yu Gothic UI"/>
              </a:rPr>
              <a:t>が</a:t>
            </a:r>
            <a:r>
              <a:rPr sz="2000" b="1" spc="185" dirty="0" err="1">
                <a:solidFill>
                  <a:srgbClr val="FF0000"/>
                </a:solidFill>
                <a:latin typeface="ＭＳ ゴシック" panose="020B0609070205080204" pitchFamily="49" charset="-128"/>
                <a:ea typeface="ＭＳ ゴシック" panose="020B0609070205080204" pitchFamily="49" charset="-128"/>
                <a:cs typeface="Yu Gothic UI"/>
              </a:rPr>
              <a:t>切り</a:t>
            </a:r>
            <a:r>
              <a:rPr sz="2000" b="1" spc="204" dirty="0" err="1">
                <a:solidFill>
                  <a:srgbClr val="FF0000"/>
                </a:solidFill>
                <a:latin typeface="ＭＳ ゴシック" panose="020B0609070205080204" pitchFamily="49" charset="-128"/>
                <a:ea typeface="ＭＳ ゴシック" panose="020B0609070205080204" pitchFamily="49" charset="-128"/>
                <a:cs typeface="Yu Gothic UI"/>
              </a:rPr>
              <a:t>替</a:t>
            </a:r>
            <a:r>
              <a:rPr sz="2000" b="1" spc="330" dirty="0" err="1">
                <a:solidFill>
                  <a:srgbClr val="FF0000"/>
                </a:solidFill>
                <a:latin typeface="ＭＳ ゴシック" panose="020B0609070205080204" pitchFamily="49" charset="-128"/>
                <a:ea typeface="ＭＳ ゴシック" panose="020B0609070205080204" pitchFamily="49" charset="-128"/>
                <a:cs typeface="Yu Gothic UI"/>
              </a:rPr>
              <a:t>わる</a:t>
            </a:r>
            <a:endParaRPr sz="2000" dirty="0">
              <a:latin typeface="ＭＳ ゴシック" panose="020B0609070205080204" pitchFamily="49" charset="-128"/>
              <a:ea typeface="ＭＳ ゴシック" panose="020B0609070205080204" pitchFamily="49" charset="-128"/>
              <a:cs typeface="Yu Gothic UI"/>
            </a:endParaRPr>
          </a:p>
          <a:p>
            <a:pPr marL="360000" indent="-342900">
              <a:spcBef>
                <a:spcPts val="1440"/>
              </a:spcBef>
              <a:buFont typeface="Arial" panose="020B0604020202020204" pitchFamily="34" charset="0"/>
              <a:buChar char="•"/>
              <a:tabLst>
                <a:tab pos="299085" algn="l"/>
              </a:tabLst>
            </a:pPr>
            <a:r>
              <a:rPr sz="2000" dirty="0" err="1">
                <a:latin typeface="ＭＳ ゴシック" panose="020B0609070205080204" pitchFamily="49" charset="-128"/>
                <a:ea typeface="ＭＳ ゴシック" panose="020B0609070205080204" pitchFamily="49" charset="-128"/>
                <a:cs typeface="游ゴシック"/>
              </a:rPr>
              <a:t>どちらかが</a:t>
            </a:r>
            <a:r>
              <a:rPr sz="2000" b="1" spc="370" dirty="0" err="1">
                <a:solidFill>
                  <a:srgbClr val="FF0000"/>
                </a:solidFill>
                <a:latin typeface="ＭＳ ゴシック" panose="020B0609070205080204" pitchFamily="49" charset="-128"/>
                <a:ea typeface="ＭＳ ゴシック" panose="020B0609070205080204" pitchFamily="49" charset="-128"/>
                <a:cs typeface="Yu Gothic UI"/>
              </a:rPr>
              <a:t>強くなりす</a:t>
            </a:r>
            <a:r>
              <a:rPr sz="2000" b="1" spc="365" dirty="0" err="1">
                <a:solidFill>
                  <a:srgbClr val="FF0000"/>
                </a:solidFill>
                <a:latin typeface="ＭＳ ゴシック" panose="020B0609070205080204" pitchFamily="49" charset="-128"/>
                <a:ea typeface="ＭＳ ゴシック" panose="020B0609070205080204" pitchFamily="49" charset="-128"/>
                <a:cs typeface="Yu Gothic UI"/>
              </a:rPr>
              <a:t>ぎ</a:t>
            </a:r>
            <a:r>
              <a:rPr sz="2000" b="1" spc="434" dirty="0" err="1">
                <a:solidFill>
                  <a:srgbClr val="FF0000"/>
                </a:solidFill>
                <a:latin typeface="ＭＳ ゴシック" panose="020B0609070205080204" pitchFamily="49" charset="-128"/>
                <a:ea typeface="ＭＳ ゴシック" panose="020B0609070205080204" pitchFamily="49" charset="-128"/>
                <a:cs typeface="Yu Gothic UI"/>
              </a:rPr>
              <a:t>る</a:t>
            </a:r>
            <a:r>
              <a:rPr sz="2000" dirty="0" err="1">
                <a:latin typeface="ＭＳ ゴシック" panose="020B0609070205080204" pitchFamily="49" charset="-128"/>
                <a:ea typeface="ＭＳ ゴシック" panose="020B0609070205080204" pitchFamily="49" charset="-128"/>
                <a:cs typeface="游ゴシック"/>
              </a:rPr>
              <a:t>と</a:t>
            </a:r>
            <a:r>
              <a:rPr sz="2000" spc="-15" dirty="0" err="1">
                <a:latin typeface="ＭＳ ゴシック" panose="020B0609070205080204" pitchFamily="49" charset="-128"/>
                <a:ea typeface="ＭＳ ゴシック" panose="020B0609070205080204" pitchFamily="49" charset="-128"/>
                <a:cs typeface="游ゴシック"/>
              </a:rPr>
              <a:t>様</a:t>
            </a:r>
            <a:r>
              <a:rPr sz="2000" dirty="0" err="1">
                <a:latin typeface="ＭＳ ゴシック" panose="020B0609070205080204" pitchFamily="49" charset="-128"/>
                <a:ea typeface="ＭＳ ゴシック" panose="020B0609070205080204" pitchFamily="49" charset="-128"/>
                <a:cs typeface="游ゴシック"/>
              </a:rPr>
              <a:t>々な</a:t>
            </a:r>
            <a:r>
              <a:rPr sz="2000" spc="-15" dirty="0" err="1">
                <a:latin typeface="ＭＳ ゴシック" panose="020B0609070205080204" pitchFamily="49" charset="-128"/>
                <a:ea typeface="ＭＳ ゴシック" panose="020B0609070205080204" pitchFamily="49" charset="-128"/>
                <a:cs typeface="游ゴシック"/>
              </a:rPr>
              <a:t>問</a:t>
            </a:r>
            <a:r>
              <a:rPr sz="2000" dirty="0" err="1">
                <a:latin typeface="ＭＳ ゴシック" panose="020B0609070205080204" pitchFamily="49" charset="-128"/>
                <a:ea typeface="ＭＳ ゴシック" panose="020B0609070205080204" pitchFamily="49" charset="-128"/>
                <a:cs typeface="游ゴシック"/>
              </a:rPr>
              <a:t>題が</a:t>
            </a:r>
            <a:r>
              <a:rPr sz="2000" spc="-15" dirty="0" err="1">
                <a:latin typeface="ＭＳ ゴシック" panose="020B0609070205080204" pitchFamily="49" charset="-128"/>
                <a:ea typeface="ＭＳ ゴシック" panose="020B0609070205080204" pitchFamily="49" charset="-128"/>
                <a:cs typeface="游ゴシック"/>
              </a:rPr>
              <a:t>起</a:t>
            </a:r>
            <a:r>
              <a:rPr sz="2000" dirty="0" err="1">
                <a:latin typeface="ＭＳ ゴシック" panose="020B0609070205080204" pitchFamily="49" charset="-128"/>
                <a:ea typeface="ＭＳ ゴシック" panose="020B0609070205080204" pitchFamily="49" charset="-128"/>
                <a:cs typeface="游ゴシック"/>
              </a:rPr>
              <a:t>こる</a:t>
            </a:r>
            <a:endParaRPr sz="2000" dirty="0">
              <a:latin typeface="ＭＳ ゴシック" panose="020B0609070205080204" pitchFamily="49" charset="-128"/>
              <a:ea typeface="ＭＳ ゴシック" panose="020B0609070205080204" pitchFamily="49" charset="-128"/>
              <a:cs typeface="游ゴシック"/>
            </a:endParaRPr>
          </a:p>
        </p:txBody>
      </p:sp>
      <p:sp>
        <p:nvSpPr>
          <p:cNvPr id="4" name="object 4"/>
          <p:cNvSpPr txBox="1">
            <a:spLocks noGrp="1"/>
          </p:cNvSpPr>
          <p:nvPr>
            <p:ph type="title"/>
          </p:nvPr>
        </p:nvSpPr>
        <p:spPr>
          <a:xfrm>
            <a:off x="628650" y="797748"/>
            <a:ext cx="7886700" cy="460319"/>
          </a:xfrm>
          <a:prstGeom prst="rect">
            <a:avLst/>
          </a:prstGeom>
        </p:spPr>
        <p:txBody>
          <a:bodyPr vert="horz" wrap="square" lIns="0" tIns="0" rIns="0" bIns="0" rtlCol="0">
            <a:spAutoFit/>
          </a:bodyPr>
          <a:lstStyle/>
          <a:p>
            <a:pPr marL="12700" algn="ctr"/>
            <a:r>
              <a:rPr spc="80" dirty="0">
                <a:latin typeface="ＭＳ ゴシック" panose="020B0609070205080204" pitchFamily="49" charset="-128"/>
                <a:ea typeface="ＭＳ ゴシック" panose="020B0609070205080204" pitchFamily="49" charset="-128"/>
              </a:rPr>
              <a:t>自律神経の乱れ</a:t>
            </a:r>
          </a:p>
        </p:txBody>
      </p:sp>
      <p:sp>
        <p:nvSpPr>
          <p:cNvPr id="5" name="object 5"/>
          <p:cNvSpPr/>
          <p:nvPr/>
        </p:nvSpPr>
        <p:spPr>
          <a:xfrm>
            <a:off x="362449" y="4495800"/>
            <a:ext cx="8609253" cy="1834351"/>
          </a:xfrm>
          <a:custGeom>
            <a:avLst/>
            <a:gdLst/>
            <a:ahLst/>
            <a:cxnLst/>
            <a:rect l="l" t="t" r="r" b="b"/>
            <a:pathLst>
              <a:path w="10796905" h="2642235">
                <a:moveTo>
                  <a:pt x="0" y="189737"/>
                </a:moveTo>
                <a:lnTo>
                  <a:pt x="5514" y="144146"/>
                </a:lnTo>
                <a:lnTo>
                  <a:pt x="21178" y="102548"/>
                </a:lnTo>
                <a:lnTo>
                  <a:pt x="45675" y="66264"/>
                </a:lnTo>
                <a:lnTo>
                  <a:pt x="77684" y="36612"/>
                </a:lnTo>
                <a:lnTo>
                  <a:pt x="115889" y="14912"/>
                </a:lnTo>
                <a:lnTo>
                  <a:pt x="158971" y="2483"/>
                </a:lnTo>
                <a:lnTo>
                  <a:pt x="189750" y="0"/>
                </a:lnTo>
                <a:lnTo>
                  <a:pt x="10606608" y="0"/>
                </a:lnTo>
                <a:lnTo>
                  <a:pt x="10652199" y="5515"/>
                </a:lnTo>
                <a:lnTo>
                  <a:pt x="10693797" y="21180"/>
                </a:lnTo>
                <a:lnTo>
                  <a:pt x="10730081" y="45678"/>
                </a:lnTo>
                <a:lnTo>
                  <a:pt x="10759733" y="77687"/>
                </a:lnTo>
                <a:lnTo>
                  <a:pt x="10781433" y="115889"/>
                </a:lnTo>
                <a:lnTo>
                  <a:pt x="10793862" y="158965"/>
                </a:lnTo>
                <a:lnTo>
                  <a:pt x="10796346" y="189737"/>
                </a:lnTo>
                <a:lnTo>
                  <a:pt x="10796346" y="2452446"/>
                </a:lnTo>
                <a:lnTo>
                  <a:pt x="10790831" y="2498041"/>
                </a:lnTo>
                <a:lnTo>
                  <a:pt x="10775165" y="2539640"/>
                </a:lnTo>
                <a:lnTo>
                  <a:pt x="10750668" y="2575924"/>
                </a:lnTo>
                <a:lnTo>
                  <a:pt x="10718658" y="2605575"/>
                </a:lnTo>
                <a:lnTo>
                  <a:pt x="10680456" y="2627273"/>
                </a:lnTo>
                <a:lnTo>
                  <a:pt x="10637381" y="2639700"/>
                </a:lnTo>
                <a:lnTo>
                  <a:pt x="10606608" y="2642184"/>
                </a:lnTo>
                <a:lnTo>
                  <a:pt x="189750" y="2642184"/>
                </a:lnTo>
                <a:lnTo>
                  <a:pt x="144150" y="2636669"/>
                </a:lnTo>
                <a:lnTo>
                  <a:pt x="102547" y="2621005"/>
                </a:lnTo>
                <a:lnTo>
                  <a:pt x="66261" y="2596510"/>
                </a:lnTo>
                <a:lnTo>
                  <a:pt x="36609" y="2564502"/>
                </a:lnTo>
                <a:lnTo>
                  <a:pt x="14910" y="2526300"/>
                </a:lnTo>
                <a:lnTo>
                  <a:pt x="2483" y="2483222"/>
                </a:lnTo>
                <a:lnTo>
                  <a:pt x="0" y="2452446"/>
                </a:lnTo>
                <a:lnTo>
                  <a:pt x="0" y="189737"/>
                </a:lnTo>
                <a:close/>
              </a:path>
            </a:pathLst>
          </a:custGeom>
          <a:ln w="38100">
            <a:solidFill>
              <a:srgbClr val="00B197"/>
            </a:solidFill>
          </a:ln>
        </p:spPr>
        <p:txBody>
          <a:bodyPr wrap="square" lIns="0" tIns="0" rIns="0" bIns="0" rtlCol="0"/>
          <a:lstStyle/>
          <a:p>
            <a:endParaRPr/>
          </a:p>
        </p:txBody>
      </p:sp>
      <p:sp>
        <p:nvSpPr>
          <p:cNvPr id="6" name="object 6"/>
          <p:cNvSpPr/>
          <p:nvPr/>
        </p:nvSpPr>
        <p:spPr>
          <a:xfrm>
            <a:off x="2375360" y="4087163"/>
            <a:ext cx="4583430" cy="575310"/>
          </a:xfrm>
          <a:custGeom>
            <a:avLst/>
            <a:gdLst/>
            <a:ahLst/>
            <a:cxnLst/>
            <a:rect l="l" t="t" r="r" b="b"/>
            <a:pathLst>
              <a:path w="4583430" h="575310">
                <a:moveTo>
                  <a:pt x="4512056" y="0"/>
                </a:moveTo>
                <a:lnTo>
                  <a:pt x="57786" y="1251"/>
                </a:lnTo>
                <a:lnTo>
                  <a:pt x="21237" y="20453"/>
                </a:lnTo>
                <a:lnTo>
                  <a:pt x="1475" y="56656"/>
                </a:lnTo>
                <a:lnTo>
                  <a:pt x="0" y="71119"/>
                </a:lnTo>
                <a:lnTo>
                  <a:pt x="1251" y="517396"/>
                </a:lnTo>
                <a:lnTo>
                  <a:pt x="20453" y="553945"/>
                </a:lnTo>
                <a:lnTo>
                  <a:pt x="56656" y="573707"/>
                </a:lnTo>
                <a:lnTo>
                  <a:pt x="71119" y="575182"/>
                </a:lnTo>
                <a:lnTo>
                  <a:pt x="4525389" y="573931"/>
                </a:lnTo>
                <a:lnTo>
                  <a:pt x="4561938" y="554729"/>
                </a:lnTo>
                <a:lnTo>
                  <a:pt x="4581700" y="518526"/>
                </a:lnTo>
                <a:lnTo>
                  <a:pt x="4583176" y="504062"/>
                </a:lnTo>
                <a:lnTo>
                  <a:pt x="4581924" y="57786"/>
                </a:lnTo>
                <a:lnTo>
                  <a:pt x="4562722" y="21237"/>
                </a:lnTo>
                <a:lnTo>
                  <a:pt x="4526519" y="1475"/>
                </a:lnTo>
                <a:lnTo>
                  <a:pt x="4512056" y="0"/>
                </a:lnTo>
                <a:close/>
              </a:path>
            </a:pathLst>
          </a:custGeom>
          <a:solidFill>
            <a:srgbClr val="00B197"/>
          </a:solidFill>
        </p:spPr>
        <p:txBody>
          <a:bodyPr wrap="square" lIns="0" tIns="0" rIns="0" bIns="0" rtlCol="0" anchor="ctr"/>
          <a:lstStyle/>
          <a:p>
            <a:pPr algn="ctr"/>
            <a:r>
              <a:rPr lang="zh-TW" altLang="en-US" sz="2800" dirty="0">
                <a:latin typeface="ＭＳ ゴシック" panose="020B0609070205080204" pitchFamily="49" charset="-128"/>
                <a:ea typeface="ＭＳ ゴシック" panose="020B0609070205080204" pitchFamily="49" charset="-128"/>
              </a:rPr>
              <a:t>自律神経失調症</a:t>
            </a:r>
          </a:p>
        </p:txBody>
      </p:sp>
      <p:sp>
        <p:nvSpPr>
          <p:cNvPr id="7" name="object 7"/>
          <p:cNvSpPr txBox="1"/>
          <p:nvPr/>
        </p:nvSpPr>
        <p:spPr>
          <a:xfrm>
            <a:off x="1177433" y="4829146"/>
            <a:ext cx="6979284" cy="1231106"/>
          </a:xfrm>
          <a:prstGeom prst="rect">
            <a:avLst/>
          </a:prstGeom>
        </p:spPr>
        <p:txBody>
          <a:bodyPr vert="horz" wrap="square" lIns="0" tIns="0" rIns="0" bIns="0" rtlCol="0">
            <a:spAutoFit/>
          </a:bodyPr>
          <a:lstStyle/>
          <a:p>
            <a:pPr marL="355600" indent="-342900">
              <a:buFont typeface="Arial" panose="020B0604020202020204" pitchFamily="34" charset="0"/>
              <a:buChar char="•"/>
              <a:tabLst>
                <a:tab pos="355600" algn="l"/>
              </a:tabLst>
            </a:pPr>
            <a:r>
              <a:rPr sz="2000" b="1" spc="285" dirty="0" err="1">
                <a:latin typeface="Yu Gothic UI"/>
                <a:cs typeface="Yu Gothic UI"/>
              </a:rPr>
              <a:t>自律神経</a:t>
            </a:r>
            <a:r>
              <a:rPr lang="ja-JP" altLang="en-US" sz="2000" b="1" spc="285" dirty="0">
                <a:latin typeface="Yu Gothic UI"/>
                <a:cs typeface="Yu Gothic UI"/>
              </a:rPr>
              <a:t>のバランスがうまくいかないために</a:t>
            </a:r>
            <a:r>
              <a:rPr sz="2000" b="1" spc="320" dirty="0" err="1">
                <a:latin typeface="Yu Gothic UI"/>
                <a:cs typeface="Yu Gothic UI"/>
              </a:rPr>
              <a:t>起こるさまざまな症</a:t>
            </a:r>
            <a:r>
              <a:rPr sz="2000" b="1" spc="385" dirty="0" err="1">
                <a:latin typeface="Yu Gothic UI"/>
                <a:cs typeface="Yu Gothic UI"/>
              </a:rPr>
              <a:t>状</a:t>
            </a:r>
            <a:r>
              <a:rPr sz="2000" b="1" spc="90" dirty="0" err="1">
                <a:latin typeface="Yu Gothic UI"/>
                <a:cs typeface="Yu Gothic UI"/>
              </a:rPr>
              <a:t>の総称</a:t>
            </a:r>
            <a:endParaRPr lang="en-US" sz="2000" b="1" spc="90" dirty="0">
              <a:latin typeface="Yu Gothic UI"/>
              <a:cs typeface="Yu Gothic UI"/>
            </a:endParaRPr>
          </a:p>
          <a:p>
            <a:pPr marL="355600" indent="-342900">
              <a:buFont typeface="Arial" panose="020B0604020202020204" pitchFamily="34" charset="0"/>
              <a:buChar char="•"/>
              <a:tabLst>
                <a:tab pos="355600" algn="l"/>
              </a:tabLst>
            </a:pPr>
            <a:r>
              <a:rPr sz="2000" b="1" spc="150" dirty="0" err="1">
                <a:latin typeface="Yu Gothic UI"/>
                <a:cs typeface="Yu Gothic UI"/>
              </a:rPr>
              <a:t>交感神経の活動が強ま</a:t>
            </a:r>
            <a:r>
              <a:rPr sz="2000" b="1" spc="95" dirty="0" err="1">
                <a:latin typeface="Yu Gothic UI"/>
                <a:cs typeface="Yu Gothic UI"/>
              </a:rPr>
              <a:t>り</a:t>
            </a:r>
            <a:r>
              <a:rPr sz="2000" b="1" spc="270" dirty="0" err="1">
                <a:latin typeface="Yu Gothic UI"/>
                <a:cs typeface="Yu Gothic UI"/>
              </a:rPr>
              <a:t>過ぎ</a:t>
            </a:r>
            <a:r>
              <a:rPr sz="2000" b="1" spc="215" dirty="0" err="1">
                <a:latin typeface="Yu Gothic UI"/>
                <a:cs typeface="Yu Gothic UI"/>
              </a:rPr>
              <a:t>て</a:t>
            </a:r>
            <a:r>
              <a:rPr sz="2000" b="1" spc="660" dirty="0" err="1">
                <a:latin typeface="Yu Gothic UI"/>
                <a:cs typeface="Yu Gothic UI"/>
              </a:rPr>
              <a:t>、</a:t>
            </a:r>
            <a:r>
              <a:rPr sz="2000" b="1" dirty="0" err="1">
                <a:solidFill>
                  <a:srgbClr val="00B197"/>
                </a:solidFill>
                <a:latin typeface="Yu Gothic UI"/>
                <a:cs typeface="Yu Gothic UI"/>
              </a:rPr>
              <a:t>過</a:t>
            </a:r>
            <a:r>
              <a:rPr sz="2000" b="1" spc="-15" dirty="0" err="1">
                <a:solidFill>
                  <a:srgbClr val="00B197"/>
                </a:solidFill>
                <a:latin typeface="Yu Gothic UI"/>
                <a:cs typeface="Yu Gothic UI"/>
              </a:rPr>
              <a:t>緊</a:t>
            </a:r>
            <a:r>
              <a:rPr sz="2000" b="1" dirty="0" err="1">
                <a:solidFill>
                  <a:srgbClr val="00B197"/>
                </a:solidFill>
                <a:latin typeface="Yu Gothic UI"/>
                <a:cs typeface="Yu Gothic UI"/>
              </a:rPr>
              <a:t>張状</a:t>
            </a:r>
            <a:r>
              <a:rPr sz="2000" b="1" spc="-10" dirty="0" err="1">
                <a:solidFill>
                  <a:srgbClr val="00B197"/>
                </a:solidFill>
                <a:latin typeface="Yu Gothic UI"/>
                <a:cs typeface="Yu Gothic UI"/>
              </a:rPr>
              <a:t>態</a:t>
            </a:r>
            <a:r>
              <a:rPr sz="2000" b="1" spc="465" dirty="0" err="1">
                <a:latin typeface="Yu Gothic UI"/>
                <a:cs typeface="Yu Gothic UI"/>
              </a:rPr>
              <a:t>にな</a:t>
            </a:r>
            <a:r>
              <a:rPr sz="2000" b="1" spc="355" dirty="0" err="1">
                <a:latin typeface="Yu Gothic UI"/>
                <a:cs typeface="Yu Gothic UI"/>
              </a:rPr>
              <a:t>っ</a:t>
            </a:r>
            <a:r>
              <a:rPr sz="2000" b="1" spc="409" dirty="0" err="1">
                <a:latin typeface="Yu Gothic UI"/>
                <a:cs typeface="Yu Gothic UI"/>
              </a:rPr>
              <a:t>ている</a:t>
            </a:r>
            <a:r>
              <a:rPr sz="2000" b="1" spc="140" dirty="0">
                <a:latin typeface="Yu Gothic UI"/>
                <a:cs typeface="Yu Gothic UI"/>
              </a:rPr>
              <a:t> </a:t>
            </a:r>
            <a:r>
              <a:rPr sz="2000" b="1" spc="360" dirty="0">
                <a:latin typeface="Yu Gothic UI"/>
                <a:cs typeface="Yu Gothic UI"/>
              </a:rPr>
              <a:t>ことが多い</a:t>
            </a:r>
            <a:endParaRPr sz="2000" dirty="0">
              <a:latin typeface="Yu Gothic UI"/>
              <a:cs typeface="Yu Gothic UI"/>
            </a:endParaRPr>
          </a:p>
        </p:txBody>
      </p:sp>
      <p:pic>
        <p:nvPicPr>
          <p:cNvPr id="2" name="図 1">
            <a:extLst>
              <a:ext uri="{FF2B5EF4-FFF2-40B4-BE49-F238E27FC236}">
                <a16:creationId xmlns:a16="http://schemas.microsoft.com/office/drawing/2014/main" id="{729FBCE4-2D19-37AB-31B3-41549F5844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059" l="9912" r="89868">
                        <a14:foregroundMark x1="47137" y1="90882" x2="53965" y2="92059"/>
                      </a14:backgroundRemoval>
                    </a14:imgEffect>
                  </a14:imgLayer>
                </a14:imgProps>
              </a:ext>
            </a:extLst>
          </a:blip>
          <a:srcRect l="9471" t="24117" r="7710"/>
          <a:stretch/>
        </p:blipFill>
        <p:spPr>
          <a:xfrm>
            <a:off x="3581400" y="2414006"/>
            <a:ext cx="2438400" cy="1673157"/>
          </a:xfrm>
          <a:prstGeom prst="rect">
            <a:avLst/>
          </a:prstGeom>
        </p:spPr>
      </p:pic>
      <p:sp>
        <p:nvSpPr>
          <p:cNvPr id="8" name="テキスト ボックス 7">
            <a:extLst>
              <a:ext uri="{FF2B5EF4-FFF2-40B4-BE49-F238E27FC236}">
                <a16:creationId xmlns:a16="http://schemas.microsoft.com/office/drawing/2014/main" id="{9933BCBC-74B3-9A97-5F57-732EF1EAB3B9}"/>
              </a:ext>
            </a:extLst>
          </p:cNvPr>
          <p:cNvSpPr txBox="1"/>
          <p:nvPr/>
        </p:nvSpPr>
        <p:spPr>
          <a:xfrm>
            <a:off x="5791200" y="2707800"/>
            <a:ext cx="1107996" cy="369332"/>
          </a:xfrm>
          <a:prstGeom prst="rect">
            <a:avLst/>
          </a:prstGeom>
          <a:noFill/>
        </p:spPr>
        <p:txBody>
          <a:bodyPr wrap="none" rtlCol="0">
            <a:spAutoFit/>
          </a:bodyPr>
          <a:lstStyle/>
          <a:p>
            <a:r>
              <a:rPr kumimoji="1" lang="ja-JP" altLang="en-US" b="1" dirty="0"/>
              <a:t>交感神経</a:t>
            </a:r>
          </a:p>
        </p:txBody>
      </p:sp>
      <p:sp>
        <p:nvSpPr>
          <p:cNvPr id="9" name="テキスト ボックス 8">
            <a:extLst>
              <a:ext uri="{FF2B5EF4-FFF2-40B4-BE49-F238E27FC236}">
                <a16:creationId xmlns:a16="http://schemas.microsoft.com/office/drawing/2014/main" id="{7401B1AD-09C9-BA82-1718-05B94FBAB48D}"/>
              </a:ext>
            </a:extLst>
          </p:cNvPr>
          <p:cNvSpPr txBox="1"/>
          <p:nvPr/>
        </p:nvSpPr>
        <p:spPr>
          <a:xfrm>
            <a:off x="2394972" y="3044558"/>
            <a:ext cx="1338828" cy="369332"/>
          </a:xfrm>
          <a:prstGeom prst="rect">
            <a:avLst/>
          </a:prstGeom>
          <a:noFill/>
        </p:spPr>
        <p:txBody>
          <a:bodyPr wrap="none" rtlCol="0">
            <a:spAutoFit/>
          </a:bodyPr>
          <a:lstStyle/>
          <a:p>
            <a:r>
              <a:rPr kumimoji="1" lang="ja-JP" altLang="en-US" b="1" dirty="0"/>
              <a:t>副交感神経</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73992"/>
            <a:ext cx="7886700" cy="507831"/>
          </a:xfrm>
          <a:prstGeom prst="rect">
            <a:avLst/>
          </a:prstGeom>
        </p:spPr>
        <p:txBody>
          <a:bodyPr vert="horz" wrap="square" lIns="0" tIns="0" rIns="0" bIns="0" rtlCol="0">
            <a:spAutoFit/>
          </a:bodyPr>
          <a:lstStyle/>
          <a:p>
            <a:pPr algn="ctr">
              <a:lnSpc>
                <a:spcPct val="100000"/>
              </a:lnSpc>
            </a:pPr>
            <a:r>
              <a:rPr spc="50" dirty="0" err="1">
                <a:latin typeface="ＭＳ ゴシック" panose="020B0609070205080204" pitchFamily="49" charset="-128"/>
                <a:ea typeface="ＭＳ ゴシック" panose="020B0609070205080204" pitchFamily="49" charset="-128"/>
              </a:rPr>
              <a:t>自律神経失調症の主な症状</a:t>
            </a:r>
            <a:endParaRPr sz="2775" baseline="25525" dirty="0">
              <a:latin typeface="ＭＳ ゴシック" panose="020B0609070205080204" pitchFamily="49" charset="-128"/>
              <a:ea typeface="ＭＳ ゴシック" panose="020B0609070205080204" pitchFamily="49" charset="-128"/>
              <a:cs typeface="游ゴシック"/>
            </a:endParaRPr>
          </a:p>
        </p:txBody>
      </p:sp>
      <p:sp>
        <p:nvSpPr>
          <p:cNvPr id="7" name="object 7"/>
          <p:cNvSpPr txBox="1"/>
          <p:nvPr/>
        </p:nvSpPr>
        <p:spPr>
          <a:xfrm>
            <a:off x="5501687" y="2205131"/>
            <a:ext cx="2229485" cy="369332"/>
          </a:xfrm>
          <a:prstGeom prst="rect">
            <a:avLst/>
          </a:prstGeom>
          <a:solidFill>
            <a:schemeClr val="accent6"/>
          </a:solidFill>
        </p:spPr>
        <p:txBody>
          <a:bodyPr vert="horz" wrap="square" lIns="0" tIns="0" rIns="0" bIns="0" rtlCol="0">
            <a:spAutoFit/>
          </a:bodyPr>
          <a:lstStyle/>
          <a:p>
            <a:pPr marL="434975">
              <a:tabLst>
                <a:tab pos="5316220" algn="l"/>
              </a:tabLst>
            </a:pPr>
            <a:r>
              <a:rPr sz="2400" b="1" spc="-20" dirty="0" err="1">
                <a:solidFill>
                  <a:srgbClr val="FFFFFF"/>
                </a:solidFill>
                <a:latin typeface="ＭＳ Ｐゴシック" panose="020B0600070205080204" pitchFamily="50" charset="-128"/>
                <a:ea typeface="ＭＳ Ｐゴシック" panose="020B0600070205080204" pitchFamily="50" charset="-128"/>
                <a:cs typeface="Yu Gothic UI"/>
              </a:rPr>
              <a:t>精神的症状</a:t>
            </a:r>
            <a:endParaRPr sz="2400" dirty="0">
              <a:latin typeface="ＭＳ Ｐゴシック" panose="020B0600070205080204" pitchFamily="50" charset="-128"/>
              <a:ea typeface="ＭＳ Ｐゴシック" panose="020B0600070205080204" pitchFamily="50" charset="-128"/>
              <a:cs typeface="Yu Gothic UI"/>
            </a:endParaRPr>
          </a:p>
        </p:txBody>
      </p:sp>
      <p:sp>
        <p:nvSpPr>
          <p:cNvPr id="8" name="object 8"/>
          <p:cNvSpPr txBox="1"/>
          <p:nvPr/>
        </p:nvSpPr>
        <p:spPr>
          <a:xfrm>
            <a:off x="1105176" y="1606132"/>
            <a:ext cx="7430956" cy="276999"/>
          </a:xfrm>
          <a:prstGeom prst="rect">
            <a:avLst/>
          </a:prstGeom>
        </p:spPr>
        <p:txBody>
          <a:bodyPr vert="horz" wrap="square" lIns="0" tIns="0" rIns="0" bIns="0" rtlCol="0">
            <a:spAutoFit/>
          </a:bodyPr>
          <a:lstStyle/>
          <a:p>
            <a:pPr marL="12700"/>
            <a:r>
              <a:rPr b="1" spc="175" dirty="0">
                <a:latin typeface="ＭＳ Ｐゴシック" panose="020B0600070205080204" pitchFamily="50" charset="-128"/>
                <a:ea typeface="ＭＳ Ｐゴシック" panose="020B0600070205080204" pitchFamily="50" charset="-128"/>
                <a:cs typeface="Yu Gothic UI"/>
              </a:rPr>
              <a:t>自律神経失調症の症状は、身体だけでなく精神面にもあらわれま</a:t>
            </a:r>
            <a:r>
              <a:rPr b="1" spc="170" dirty="0">
                <a:latin typeface="ＭＳ Ｐゴシック" panose="020B0600070205080204" pitchFamily="50" charset="-128"/>
                <a:ea typeface="ＭＳ Ｐゴシック" panose="020B0600070205080204" pitchFamily="50" charset="-128"/>
                <a:cs typeface="Yu Gothic UI"/>
              </a:rPr>
              <a:t>す</a:t>
            </a:r>
            <a:r>
              <a:rPr b="1" spc="595" dirty="0">
                <a:latin typeface="ＭＳ Ｐゴシック" panose="020B0600070205080204" pitchFamily="50" charset="-128"/>
                <a:ea typeface="ＭＳ Ｐゴシック" panose="020B0600070205080204" pitchFamily="50" charset="-128"/>
                <a:cs typeface="Yu Gothic UI"/>
              </a:rPr>
              <a:t>。</a:t>
            </a:r>
            <a:endParaRPr dirty="0">
              <a:latin typeface="ＭＳ Ｐゴシック" panose="020B0600070205080204" pitchFamily="50" charset="-128"/>
              <a:ea typeface="ＭＳ Ｐゴシック" panose="020B0600070205080204" pitchFamily="50" charset="-128"/>
              <a:cs typeface="Yu Gothic UI"/>
            </a:endParaRPr>
          </a:p>
        </p:txBody>
      </p:sp>
      <p:sp>
        <p:nvSpPr>
          <p:cNvPr id="9" name="object 9"/>
          <p:cNvSpPr txBox="1"/>
          <p:nvPr/>
        </p:nvSpPr>
        <p:spPr>
          <a:xfrm>
            <a:off x="1061476" y="2707500"/>
            <a:ext cx="1455420" cy="2246769"/>
          </a:xfrm>
          <a:prstGeom prst="rect">
            <a:avLst/>
          </a:prstGeom>
        </p:spPr>
        <p:txBody>
          <a:bodyPr vert="horz" wrap="square" lIns="0" tIns="0" rIns="0" bIns="0" rtlCol="0">
            <a:spAutoFit/>
          </a:bodyPr>
          <a:lstStyle/>
          <a:p>
            <a:pPr marL="12700">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吐き気</a:t>
            </a:r>
          </a:p>
          <a:p>
            <a:pPr marL="12700">
              <a:spcBef>
                <a:spcPts val="43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頭痛</a:t>
            </a:r>
          </a:p>
          <a:p>
            <a:pPr marL="12700">
              <a:spcBef>
                <a:spcPts val="44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微熱</a:t>
            </a:r>
          </a:p>
          <a:p>
            <a:pPr marL="12700">
              <a:spcBef>
                <a:spcPts val="44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err="1">
                <a:latin typeface="ＭＳ Ｐゴシック" panose="020B0600070205080204" pitchFamily="50" charset="-128"/>
                <a:ea typeface="ＭＳ Ｐゴシック" panose="020B0600070205080204" pitchFamily="50" charset="-128"/>
                <a:cs typeface="SimSun"/>
              </a:rPr>
              <a:t>倦怠感</a:t>
            </a:r>
            <a:endParaRPr dirty="0">
              <a:latin typeface="ＭＳ Ｐゴシック" panose="020B0600070205080204" pitchFamily="50" charset="-128"/>
              <a:ea typeface="ＭＳ Ｐゴシック" panose="020B0600070205080204" pitchFamily="50" charset="-128"/>
              <a:cs typeface="SimSun"/>
            </a:endParaRPr>
          </a:p>
          <a:p>
            <a:pPr marL="12700">
              <a:spcBef>
                <a:spcPts val="445"/>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冷や汗</a:t>
            </a:r>
          </a:p>
          <a:p>
            <a:pPr marL="12700">
              <a:spcBef>
                <a:spcPts val="44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生理不順</a:t>
            </a:r>
          </a:p>
          <a:p>
            <a:pPr marL="12700">
              <a:spcBef>
                <a:spcPts val="43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spc="-5" dirty="0">
                <a:latin typeface="ＭＳ Ｐゴシック" panose="020B0600070205080204" pitchFamily="50" charset="-128"/>
                <a:ea typeface="ＭＳ Ｐゴシック" panose="020B0600070205080204" pitchFamily="50" charset="-128"/>
                <a:cs typeface="SimSun"/>
              </a:rPr>
              <a:t>耳鳴り</a:t>
            </a:r>
            <a:endParaRPr dirty="0">
              <a:latin typeface="ＭＳ Ｐゴシック" panose="020B0600070205080204" pitchFamily="50" charset="-128"/>
              <a:ea typeface="ＭＳ Ｐゴシック" panose="020B0600070205080204" pitchFamily="50" charset="-128"/>
              <a:cs typeface="SimSun"/>
            </a:endParaRPr>
          </a:p>
        </p:txBody>
      </p:sp>
      <p:sp>
        <p:nvSpPr>
          <p:cNvPr id="10" name="object 10"/>
          <p:cNvSpPr txBox="1"/>
          <p:nvPr/>
        </p:nvSpPr>
        <p:spPr>
          <a:xfrm>
            <a:off x="2557399" y="2707500"/>
            <a:ext cx="1912620" cy="1918474"/>
          </a:xfrm>
          <a:prstGeom prst="rect">
            <a:avLst/>
          </a:prstGeom>
        </p:spPr>
        <p:txBody>
          <a:bodyPr vert="horz" wrap="square" lIns="0" tIns="0" rIns="0" bIns="0" rtlCol="0">
            <a:spAutoFit/>
          </a:bodyPr>
          <a:lstStyle/>
          <a:p>
            <a:pPr marL="12700">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めまい</a:t>
            </a:r>
          </a:p>
          <a:p>
            <a:pPr marL="12700">
              <a:spcBef>
                <a:spcPts val="43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不眠症</a:t>
            </a:r>
          </a:p>
          <a:p>
            <a:pPr marL="12700">
              <a:spcBef>
                <a:spcPts val="44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味覚障害</a:t>
            </a:r>
          </a:p>
          <a:p>
            <a:pPr marL="12700">
              <a:spcBef>
                <a:spcPts val="44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err="1">
                <a:latin typeface="ＭＳ Ｐゴシック" panose="020B0600070205080204" pitchFamily="50" charset="-128"/>
                <a:ea typeface="ＭＳ Ｐゴシック" panose="020B0600070205080204" pitchFamily="50" charset="-128"/>
                <a:cs typeface="SimSun"/>
              </a:rPr>
              <a:t>震え</a:t>
            </a:r>
            <a:endParaRPr dirty="0">
              <a:latin typeface="ＭＳ Ｐゴシック" panose="020B0600070205080204" pitchFamily="50" charset="-128"/>
              <a:ea typeface="ＭＳ Ｐゴシック" panose="020B0600070205080204" pitchFamily="50" charset="-128"/>
              <a:cs typeface="SimSun"/>
            </a:endParaRPr>
          </a:p>
          <a:p>
            <a:pPr marL="12700">
              <a:spcBef>
                <a:spcPts val="445"/>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動悸</a:t>
            </a:r>
          </a:p>
          <a:p>
            <a:pPr marL="12700">
              <a:spcBef>
                <a:spcPts val="440"/>
              </a:spcBef>
              <a:tabLst>
                <a:tab pos="299085" algn="l"/>
              </a:tabLst>
            </a:pPr>
            <a:r>
              <a:rPr dirty="0">
                <a:latin typeface="ＭＳ Ｐゴシック" panose="020B0600070205080204" pitchFamily="50" charset="-128"/>
                <a:ea typeface="ＭＳ Ｐゴシック" panose="020B0600070205080204" pitchFamily="50" charset="-128"/>
                <a:cs typeface="Calibri"/>
              </a:rPr>
              <a:t>●	</a:t>
            </a:r>
            <a:r>
              <a:rPr dirty="0">
                <a:latin typeface="ＭＳ Ｐゴシック" panose="020B0600070205080204" pitchFamily="50" charset="-128"/>
                <a:ea typeface="ＭＳ Ｐゴシック" panose="020B0600070205080204" pitchFamily="50" charset="-128"/>
                <a:cs typeface="SimSun"/>
              </a:rPr>
              <a:t>激しい血圧変動</a:t>
            </a:r>
          </a:p>
        </p:txBody>
      </p:sp>
      <p:sp>
        <p:nvSpPr>
          <p:cNvPr id="12" name="object 12"/>
          <p:cNvSpPr txBox="1"/>
          <p:nvPr/>
        </p:nvSpPr>
        <p:spPr>
          <a:xfrm>
            <a:off x="5326380" y="2707500"/>
            <a:ext cx="1455420" cy="605294"/>
          </a:xfrm>
          <a:prstGeom prst="rect">
            <a:avLst/>
          </a:prstGeom>
        </p:spPr>
        <p:txBody>
          <a:bodyPr vert="horz" wrap="square" lIns="0" tIns="0" rIns="0" bIns="0" rtlCol="0">
            <a:spAutoFit/>
          </a:bodyPr>
          <a:lstStyle/>
          <a:p>
            <a:pPr marL="12700">
              <a:tabLst>
                <a:tab pos="299085" algn="l"/>
              </a:tabLst>
            </a:pPr>
            <a:r>
              <a:rPr dirty="0">
                <a:solidFill>
                  <a:srgbClr val="00B197"/>
                </a:solidFill>
                <a:latin typeface="ＭＳ Ｐゴシック" panose="020B0600070205080204" pitchFamily="50" charset="-128"/>
                <a:ea typeface="ＭＳ Ｐゴシック" panose="020B0600070205080204" pitchFamily="50" charset="-128"/>
                <a:cs typeface="Calibri"/>
              </a:rPr>
              <a:t>●	</a:t>
            </a:r>
            <a:r>
              <a:rPr dirty="0">
                <a:solidFill>
                  <a:srgbClr val="00B197"/>
                </a:solidFill>
                <a:latin typeface="ＭＳ Ｐゴシック" panose="020B0600070205080204" pitchFamily="50" charset="-128"/>
                <a:ea typeface="ＭＳ Ｐゴシック" panose="020B0600070205080204" pitchFamily="50" charset="-128"/>
                <a:cs typeface="SimSun"/>
              </a:rPr>
              <a:t>人間不信</a:t>
            </a:r>
            <a:endParaRPr dirty="0">
              <a:latin typeface="ＭＳ Ｐゴシック" panose="020B0600070205080204" pitchFamily="50" charset="-128"/>
              <a:ea typeface="ＭＳ Ｐゴシック" panose="020B0600070205080204" pitchFamily="50" charset="-128"/>
              <a:cs typeface="SimSun"/>
            </a:endParaRPr>
          </a:p>
          <a:p>
            <a:pPr marL="12700">
              <a:spcBef>
                <a:spcPts val="430"/>
              </a:spcBef>
              <a:tabLst>
                <a:tab pos="299085" algn="l"/>
              </a:tabLst>
            </a:pPr>
            <a:r>
              <a:rPr dirty="0">
                <a:solidFill>
                  <a:srgbClr val="00B197"/>
                </a:solidFill>
                <a:latin typeface="ＭＳ Ｐゴシック" panose="020B0600070205080204" pitchFamily="50" charset="-128"/>
                <a:ea typeface="ＭＳ Ｐゴシック" panose="020B0600070205080204" pitchFamily="50" charset="-128"/>
                <a:cs typeface="Calibri"/>
              </a:rPr>
              <a:t>●	</a:t>
            </a:r>
            <a:r>
              <a:rPr dirty="0">
                <a:solidFill>
                  <a:srgbClr val="00B197"/>
                </a:solidFill>
                <a:latin typeface="ＭＳ Ｐゴシック" panose="020B0600070205080204" pitchFamily="50" charset="-128"/>
                <a:ea typeface="ＭＳ Ｐゴシック" panose="020B0600070205080204" pitchFamily="50" charset="-128"/>
                <a:cs typeface="SimSun"/>
              </a:rPr>
              <a:t>情緒不安定</a:t>
            </a:r>
            <a:endParaRPr dirty="0">
              <a:latin typeface="ＭＳ Ｐゴシック" panose="020B0600070205080204" pitchFamily="50" charset="-128"/>
              <a:ea typeface="ＭＳ Ｐゴシック" panose="020B0600070205080204" pitchFamily="50" charset="-128"/>
              <a:cs typeface="SimSun"/>
            </a:endParaRPr>
          </a:p>
        </p:txBody>
      </p:sp>
      <p:sp>
        <p:nvSpPr>
          <p:cNvPr id="13" name="object 13"/>
          <p:cNvSpPr txBox="1"/>
          <p:nvPr/>
        </p:nvSpPr>
        <p:spPr>
          <a:xfrm>
            <a:off x="6898005" y="2707500"/>
            <a:ext cx="1749425" cy="605294"/>
          </a:xfrm>
          <a:prstGeom prst="rect">
            <a:avLst/>
          </a:prstGeom>
        </p:spPr>
        <p:txBody>
          <a:bodyPr vert="horz" wrap="square" lIns="0" tIns="0" rIns="0" bIns="0" rtlCol="0">
            <a:spAutoFit/>
          </a:bodyPr>
          <a:lstStyle/>
          <a:p>
            <a:pPr marL="12700">
              <a:tabLst>
                <a:tab pos="299085" algn="l"/>
              </a:tabLst>
            </a:pPr>
            <a:r>
              <a:rPr dirty="0">
                <a:solidFill>
                  <a:srgbClr val="00B197"/>
                </a:solidFill>
                <a:latin typeface="ＭＳ Ｐゴシック" panose="020B0600070205080204" pitchFamily="50" charset="-128"/>
                <a:ea typeface="ＭＳ Ｐゴシック" panose="020B0600070205080204" pitchFamily="50" charset="-128"/>
                <a:cs typeface="Calibri"/>
              </a:rPr>
              <a:t>●	</a:t>
            </a:r>
            <a:r>
              <a:rPr dirty="0">
                <a:solidFill>
                  <a:srgbClr val="00B197"/>
                </a:solidFill>
                <a:latin typeface="ＭＳ Ｐゴシック" panose="020B0600070205080204" pitchFamily="50" charset="-128"/>
                <a:ea typeface="ＭＳ Ｐゴシック" panose="020B0600070205080204" pitchFamily="50" charset="-128"/>
                <a:cs typeface="SimSun"/>
              </a:rPr>
              <a:t>被害妄想</a:t>
            </a:r>
            <a:endParaRPr dirty="0">
              <a:latin typeface="ＭＳ Ｐゴシック" panose="020B0600070205080204" pitchFamily="50" charset="-128"/>
              <a:ea typeface="ＭＳ Ｐゴシック" panose="020B0600070205080204" pitchFamily="50" charset="-128"/>
              <a:cs typeface="SimSun"/>
            </a:endParaRPr>
          </a:p>
          <a:p>
            <a:pPr marL="12700">
              <a:spcBef>
                <a:spcPts val="430"/>
              </a:spcBef>
              <a:tabLst>
                <a:tab pos="299085" algn="l"/>
              </a:tabLst>
            </a:pPr>
            <a:r>
              <a:rPr dirty="0">
                <a:solidFill>
                  <a:srgbClr val="00B197"/>
                </a:solidFill>
                <a:latin typeface="ＭＳ Ｐゴシック" panose="020B0600070205080204" pitchFamily="50" charset="-128"/>
                <a:ea typeface="ＭＳ Ｐゴシック" panose="020B0600070205080204" pitchFamily="50" charset="-128"/>
                <a:cs typeface="Calibri"/>
              </a:rPr>
              <a:t>●	</a:t>
            </a:r>
            <a:r>
              <a:rPr dirty="0">
                <a:solidFill>
                  <a:srgbClr val="00B197"/>
                </a:solidFill>
                <a:latin typeface="ＭＳ Ｐゴシック" panose="020B0600070205080204" pitchFamily="50" charset="-128"/>
                <a:ea typeface="ＭＳ Ｐゴシック" panose="020B0600070205080204" pitchFamily="50" charset="-128"/>
                <a:cs typeface="SimSun"/>
              </a:rPr>
              <a:t>うつ状態</a:t>
            </a:r>
            <a:r>
              <a:rPr spc="-385" dirty="0">
                <a:solidFill>
                  <a:srgbClr val="00B197"/>
                </a:solidFill>
                <a:latin typeface="ＭＳ Ｐゴシック" panose="020B0600070205080204" pitchFamily="50" charset="-128"/>
                <a:ea typeface="ＭＳ Ｐゴシック" panose="020B0600070205080204" pitchFamily="50" charset="-128"/>
                <a:cs typeface="SimSun"/>
              </a:rPr>
              <a:t> </a:t>
            </a:r>
            <a:r>
              <a:rPr dirty="0">
                <a:solidFill>
                  <a:srgbClr val="00B197"/>
                </a:solidFill>
                <a:latin typeface="ＭＳ Ｐゴシック" panose="020B0600070205080204" pitchFamily="50" charset="-128"/>
                <a:ea typeface="ＭＳ Ｐゴシック" panose="020B0600070205080204" pitchFamily="50" charset="-128"/>
                <a:cs typeface="SimSun"/>
              </a:rPr>
              <a:t>など</a:t>
            </a:r>
            <a:endParaRPr dirty="0">
              <a:latin typeface="ＭＳ Ｐゴシック" panose="020B0600070205080204" pitchFamily="50" charset="-128"/>
              <a:ea typeface="ＭＳ Ｐゴシック" panose="020B0600070205080204" pitchFamily="50" charset="-128"/>
              <a:cs typeface="SimSun"/>
            </a:endParaRPr>
          </a:p>
        </p:txBody>
      </p:sp>
      <p:sp>
        <p:nvSpPr>
          <p:cNvPr id="3" name="object 7">
            <a:extLst>
              <a:ext uri="{FF2B5EF4-FFF2-40B4-BE49-F238E27FC236}">
                <a16:creationId xmlns:a16="http://schemas.microsoft.com/office/drawing/2014/main" id="{7F2953AA-9971-54EC-88C9-5F06459BD6C6}"/>
              </a:ext>
            </a:extLst>
          </p:cNvPr>
          <p:cNvSpPr txBox="1"/>
          <p:nvPr/>
        </p:nvSpPr>
        <p:spPr>
          <a:xfrm>
            <a:off x="1219200" y="2210874"/>
            <a:ext cx="2455442" cy="369332"/>
          </a:xfrm>
          <a:prstGeom prst="rect">
            <a:avLst/>
          </a:prstGeom>
          <a:solidFill>
            <a:srgbClr val="585858"/>
          </a:solidFill>
        </p:spPr>
        <p:txBody>
          <a:bodyPr vert="horz" wrap="square" lIns="0" tIns="0" rIns="0" bIns="0" rtlCol="0">
            <a:spAutoFit/>
          </a:bodyPr>
          <a:lstStyle/>
          <a:p>
            <a:pPr marL="434975">
              <a:tabLst>
                <a:tab pos="5316220" algn="l"/>
              </a:tabLst>
            </a:pPr>
            <a:r>
              <a:rPr sz="2400" b="1" spc="-20" dirty="0" err="1">
                <a:solidFill>
                  <a:srgbClr val="FFFFFF"/>
                </a:solidFill>
                <a:latin typeface="ＭＳ Ｐゴシック" panose="020B0600070205080204" pitchFamily="50" charset="-128"/>
                <a:ea typeface="ＭＳ Ｐゴシック" panose="020B0600070205080204" pitchFamily="50" charset="-128"/>
                <a:cs typeface="Yu Gothic UI"/>
              </a:rPr>
              <a:t>身体的症状</a:t>
            </a:r>
            <a:endParaRPr sz="2400" dirty="0">
              <a:latin typeface="ＭＳ Ｐゴシック" panose="020B0600070205080204" pitchFamily="50" charset="-128"/>
              <a:ea typeface="ＭＳ Ｐゴシック" panose="020B0600070205080204" pitchFamily="50" charset="-128"/>
              <a:cs typeface="Yu Gothic UI"/>
            </a:endParaRPr>
          </a:p>
        </p:txBody>
      </p:sp>
      <p:pic>
        <p:nvPicPr>
          <p:cNvPr id="4" name="図 3">
            <a:extLst>
              <a:ext uri="{FF2B5EF4-FFF2-40B4-BE49-F238E27FC236}">
                <a16:creationId xmlns:a16="http://schemas.microsoft.com/office/drawing/2014/main" id="{D44EB54D-825F-B4FE-DAF9-36E5A680E27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4308" y1="60450" x2="20769" y2="62596"/>
                        <a14:foregroundMark x1="18077" y1="70107" x2="27231" y2="69392"/>
                        <a14:foregroundMark x1="61154" y1="61880" x2="50385" y2="59734"/>
                        <a14:foregroundMark x1="66538" y1="54011" x2="74615" y2="63311"/>
                        <a14:foregroundMark x1="39077" y1="61880" x2="49846" y2="69750"/>
                      </a14:backgroundRemoval>
                    </a14:imgEffect>
                  </a14:imgLayer>
                </a14:imgProps>
              </a:ext>
            </a:extLst>
          </a:blip>
          <a:srcRect l="6042" t="12923" r="9043" b="12724"/>
          <a:stretch/>
        </p:blipFill>
        <p:spPr>
          <a:xfrm>
            <a:off x="3052711" y="4958833"/>
            <a:ext cx="1243862" cy="1639607"/>
          </a:xfrm>
          <a:prstGeom prst="rect">
            <a:avLst/>
          </a:prstGeom>
        </p:spPr>
      </p:pic>
      <p:pic>
        <p:nvPicPr>
          <p:cNvPr id="5" name="図 4">
            <a:extLst>
              <a:ext uri="{FF2B5EF4-FFF2-40B4-BE49-F238E27FC236}">
                <a16:creationId xmlns:a16="http://schemas.microsoft.com/office/drawing/2014/main" id="{46565508-BE4B-1410-97FC-3731F60F893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761" b="94648" l="9916" r="89662">
                        <a14:foregroundMark x1="37975" y1="92394" x2="61392" y2="94648"/>
                        <a14:foregroundMark x1="61392" y1="94648" x2="62869" y2="93803"/>
                        <a14:foregroundMark x1="39451" y1="7324" x2="49789" y2="6761"/>
                      </a14:backgroundRemoval>
                    </a14:imgEffect>
                  </a14:imgLayer>
                </a14:imgProps>
              </a:ext>
            </a:extLst>
          </a:blip>
          <a:stretch>
            <a:fillRect/>
          </a:stretch>
        </p:blipFill>
        <p:spPr>
          <a:xfrm>
            <a:off x="774227" y="4954269"/>
            <a:ext cx="2189222" cy="1639607"/>
          </a:xfrm>
          <a:prstGeom prst="rect">
            <a:avLst/>
          </a:prstGeom>
        </p:spPr>
      </p:pic>
      <p:pic>
        <p:nvPicPr>
          <p:cNvPr id="1026" name="Picture 2" descr="不安・心配性の女性のイラスト | 無料のフリー素材 イラストエイト">
            <a:extLst>
              <a:ext uri="{FF2B5EF4-FFF2-40B4-BE49-F238E27FC236}">
                <a16:creationId xmlns:a16="http://schemas.microsoft.com/office/drawing/2014/main" id="{D7B841D9-C778-997F-DFB1-7C6CC9C559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5296" y="3830732"/>
            <a:ext cx="2232026" cy="2232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73992"/>
            <a:ext cx="7886700" cy="507831"/>
          </a:xfrm>
          <a:prstGeom prst="rect">
            <a:avLst/>
          </a:prstGeom>
        </p:spPr>
        <p:txBody>
          <a:bodyPr vert="horz" wrap="square" lIns="0" tIns="0" rIns="0" bIns="0" rtlCol="0">
            <a:spAutoFit/>
          </a:bodyPr>
          <a:lstStyle/>
          <a:p>
            <a:pPr algn="ctr">
              <a:lnSpc>
                <a:spcPct val="100000"/>
              </a:lnSpc>
            </a:pPr>
            <a:r>
              <a:rPr spc="25" dirty="0" err="1">
                <a:latin typeface="ＭＳ Ｐゴシック" panose="020B0600070205080204" pitchFamily="50" charset="-128"/>
                <a:ea typeface="ＭＳ Ｐゴシック" panose="020B0600070205080204" pitchFamily="50" charset="-128"/>
              </a:rPr>
              <a:t>自律神経失調症の原因</a:t>
            </a:r>
            <a:r>
              <a:rPr lang="ja-JP" altLang="en-US" spc="25" dirty="0">
                <a:latin typeface="ＭＳ Ｐゴシック" panose="020B0600070205080204" pitchFamily="50" charset="-128"/>
                <a:ea typeface="ＭＳ Ｐゴシック" panose="020B0600070205080204" pitchFamily="50" charset="-128"/>
              </a:rPr>
              <a:t>は</a:t>
            </a:r>
            <a:endParaRPr spc="25" dirty="0">
              <a:latin typeface="ＭＳ Ｐゴシック" panose="020B0600070205080204" pitchFamily="50" charset="-128"/>
              <a:ea typeface="ＭＳ Ｐゴシック" panose="020B0600070205080204" pitchFamily="50" charset="-128"/>
            </a:endParaRPr>
          </a:p>
        </p:txBody>
      </p:sp>
      <p:sp>
        <p:nvSpPr>
          <p:cNvPr id="5" name="object 5"/>
          <p:cNvSpPr/>
          <p:nvPr/>
        </p:nvSpPr>
        <p:spPr>
          <a:xfrm>
            <a:off x="418026" y="2447836"/>
            <a:ext cx="2555239" cy="2112391"/>
          </a:xfrm>
          <a:custGeom>
            <a:avLst/>
            <a:gdLst/>
            <a:ahLst/>
            <a:cxnLst/>
            <a:rect l="l" t="t" r="r" b="b"/>
            <a:pathLst>
              <a:path w="3197225" h="2459354">
                <a:moveTo>
                  <a:pt x="3029267" y="0"/>
                </a:moveTo>
                <a:lnTo>
                  <a:pt x="157863" y="276"/>
                </a:lnTo>
                <a:lnTo>
                  <a:pt x="115593" y="8217"/>
                </a:lnTo>
                <a:lnTo>
                  <a:pt x="77798" y="26048"/>
                </a:lnTo>
                <a:lnTo>
                  <a:pt x="45909" y="52331"/>
                </a:lnTo>
                <a:lnTo>
                  <a:pt x="21358" y="85628"/>
                </a:lnTo>
                <a:lnTo>
                  <a:pt x="5578" y="124502"/>
                </a:lnTo>
                <a:lnTo>
                  <a:pt x="0" y="167512"/>
                </a:lnTo>
                <a:lnTo>
                  <a:pt x="276" y="2301288"/>
                </a:lnTo>
                <a:lnTo>
                  <a:pt x="8211" y="2343515"/>
                </a:lnTo>
                <a:lnTo>
                  <a:pt x="26035" y="2381291"/>
                </a:lnTo>
                <a:lnTo>
                  <a:pt x="52315" y="2413175"/>
                </a:lnTo>
                <a:lnTo>
                  <a:pt x="85620" y="2437730"/>
                </a:lnTo>
                <a:lnTo>
                  <a:pt x="124518" y="2453518"/>
                </a:lnTo>
                <a:lnTo>
                  <a:pt x="167576" y="2459101"/>
                </a:lnTo>
                <a:lnTo>
                  <a:pt x="3039030" y="2458821"/>
                </a:lnTo>
                <a:lnTo>
                  <a:pt x="3081294" y="2450871"/>
                </a:lnTo>
                <a:lnTo>
                  <a:pt x="3119090" y="2433035"/>
                </a:lnTo>
                <a:lnTo>
                  <a:pt x="3150983" y="2406752"/>
                </a:lnTo>
                <a:lnTo>
                  <a:pt x="3175540" y="2373458"/>
                </a:lnTo>
                <a:lnTo>
                  <a:pt x="3191326" y="2334590"/>
                </a:lnTo>
                <a:lnTo>
                  <a:pt x="3196907" y="2291588"/>
                </a:lnTo>
                <a:lnTo>
                  <a:pt x="3196627" y="157762"/>
                </a:lnTo>
                <a:lnTo>
                  <a:pt x="3188677" y="115546"/>
                </a:lnTo>
                <a:lnTo>
                  <a:pt x="3170836" y="77783"/>
                </a:lnTo>
                <a:lnTo>
                  <a:pt x="3144541" y="45909"/>
                </a:lnTo>
                <a:lnTo>
                  <a:pt x="3111225" y="21362"/>
                </a:lnTo>
                <a:lnTo>
                  <a:pt x="3072322" y="5580"/>
                </a:lnTo>
                <a:lnTo>
                  <a:pt x="3029267" y="0"/>
                </a:lnTo>
                <a:close/>
              </a:path>
            </a:pathLst>
          </a:custGeom>
          <a:solidFill>
            <a:srgbClr val="FFFFFF"/>
          </a:solidFill>
          <a:ln>
            <a:solidFill>
              <a:schemeClr val="tx1"/>
            </a:solidFill>
          </a:ln>
        </p:spPr>
        <p:txBody>
          <a:bodyPr wrap="square" lIns="180000" tIns="0" rIns="144000" bIns="0" rtlCol="0" anchor="ctr"/>
          <a:lstStyle/>
          <a:p>
            <a:pPr marL="12700" marR="5080" algn="ctr">
              <a:lnSpc>
                <a:spcPct val="114599"/>
              </a:lnSpc>
            </a:pPr>
            <a:r>
              <a:rPr lang="ja-JP" altLang="en-US" sz="2000" spc="-20" dirty="0">
                <a:latin typeface="ＭＳ Ｐゴシック" panose="020B0600070205080204" pitchFamily="50" charset="-128"/>
                <a:ea typeface="ＭＳ Ｐゴシック" panose="020B0600070205080204" pitchFamily="50" charset="-128"/>
                <a:cs typeface="SimSun"/>
              </a:rPr>
              <a:t>気候の変化</a:t>
            </a:r>
            <a:endParaRPr lang="en-US" altLang="ja-JP" sz="2000" spc="-20" dirty="0">
              <a:latin typeface="ＭＳ Ｐゴシック" panose="020B0600070205080204" pitchFamily="50" charset="-128"/>
              <a:ea typeface="ＭＳ Ｐゴシック" panose="020B0600070205080204" pitchFamily="50" charset="-128"/>
              <a:cs typeface="SimSun"/>
            </a:endParaRPr>
          </a:p>
          <a:p>
            <a:pPr marL="12700" marR="5080" algn="ctr">
              <a:lnSpc>
                <a:spcPct val="114599"/>
              </a:lnSpc>
            </a:pPr>
            <a:r>
              <a:rPr lang="ja-JP" altLang="en-US" sz="2000" spc="-20" dirty="0">
                <a:latin typeface="ＭＳ Ｐゴシック" panose="020B0600070205080204" pitchFamily="50" charset="-128"/>
                <a:ea typeface="ＭＳ Ｐゴシック" panose="020B0600070205080204" pitchFamily="50" charset="-128"/>
                <a:cs typeface="SimSun"/>
              </a:rPr>
              <a:t>環境の変化</a:t>
            </a:r>
            <a:endParaRPr lang="en-US" altLang="ja-JP" sz="2000" spc="-20" dirty="0">
              <a:latin typeface="ＭＳ Ｐゴシック" panose="020B0600070205080204" pitchFamily="50" charset="-128"/>
              <a:ea typeface="ＭＳ Ｐゴシック" panose="020B0600070205080204" pitchFamily="50" charset="-128"/>
              <a:cs typeface="SimSun"/>
            </a:endParaRPr>
          </a:p>
          <a:p>
            <a:pPr marL="12700" marR="5080" algn="ctr">
              <a:lnSpc>
                <a:spcPct val="114599"/>
              </a:lnSpc>
            </a:pPr>
            <a:r>
              <a:rPr lang="ja-JP" altLang="en-US" sz="2000" spc="-20" dirty="0">
                <a:latin typeface="ＭＳ Ｐゴシック" panose="020B0600070205080204" pitchFamily="50" charset="-128"/>
                <a:ea typeface="ＭＳ Ｐゴシック" panose="020B0600070205080204" pitchFamily="50" charset="-128"/>
                <a:cs typeface="SimSun"/>
              </a:rPr>
              <a:t>精神的負担</a:t>
            </a:r>
            <a:endParaRPr lang="ja-JP" altLang="en-US" sz="2000" dirty="0">
              <a:latin typeface="ＭＳ Ｐゴシック" panose="020B0600070205080204" pitchFamily="50" charset="-128"/>
              <a:ea typeface="ＭＳ Ｐゴシック" panose="020B0600070205080204" pitchFamily="50" charset="-128"/>
              <a:cs typeface="SimSun"/>
            </a:endParaRPr>
          </a:p>
        </p:txBody>
      </p:sp>
      <p:sp>
        <p:nvSpPr>
          <p:cNvPr id="6" name="object 6"/>
          <p:cNvSpPr txBox="1"/>
          <p:nvPr/>
        </p:nvSpPr>
        <p:spPr>
          <a:xfrm>
            <a:off x="1080276" y="2263170"/>
            <a:ext cx="1348760" cy="369332"/>
          </a:xfrm>
          <a:prstGeom prst="rect">
            <a:avLst/>
          </a:prstGeom>
          <a:solidFill>
            <a:schemeClr val="bg1"/>
          </a:solidFill>
        </p:spPr>
        <p:txBody>
          <a:bodyPr vert="horz" wrap="square" lIns="0" tIns="0" rIns="0" bIns="0" rtlCol="0">
            <a:spAutoFit/>
          </a:bodyPr>
          <a:lstStyle/>
          <a:p>
            <a:pPr marL="12700"/>
            <a:r>
              <a:rPr sz="2400" b="1" spc="445" dirty="0">
                <a:solidFill>
                  <a:srgbClr val="00B197"/>
                </a:solidFill>
                <a:latin typeface="ＭＳ Ｐゴシック" panose="020B0600070205080204" pitchFamily="50" charset="-128"/>
                <a:ea typeface="ＭＳ Ｐゴシック" panose="020B0600070205080204" pitchFamily="50" charset="-128"/>
                <a:cs typeface="Yu Gothic UI"/>
              </a:rPr>
              <a:t>ストレス</a:t>
            </a:r>
            <a:endParaRPr sz="2400" dirty="0">
              <a:latin typeface="ＭＳ Ｐゴシック" panose="020B0600070205080204" pitchFamily="50" charset="-128"/>
              <a:ea typeface="ＭＳ Ｐゴシック" panose="020B0600070205080204" pitchFamily="50" charset="-128"/>
              <a:cs typeface="Yu Gothic UI"/>
            </a:endParaRPr>
          </a:p>
        </p:txBody>
      </p:sp>
      <p:sp>
        <p:nvSpPr>
          <p:cNvPr id="7" name="object 7"/>
          <p:cNvSpPr/>
          <p:nvPr/>
        </p:nvSpPr>
        <p:spPr>
          <a:xfrm>
            <a:off x="3381962" y="2447836"/>
            <a:ext cx="2555239" cy="2112391"/>
          </a:xfrm>
          <a:custGeom>
            <a:avLst/>
            <a:gdLst/>
            <a:ahLst/>
            <a:cxnLst/>
            <a:rect l="l" t="t" r="r" b="b"/>
            <a:pathLst>
              <a:path w="3197225" h="2459354">
                <a:moveTo>
                  <a:pt x="3029331" y="0"/>
                </a:moveTo>
                <a:lnTo>
                  <a:pt x="157876" y="279"/>
                </a:lnTo>
                <a:lnTo>
                  <a:pt x="115612" y="8229"/>
                </a:lnTo>
                <a:lnTo>
                  <a:pt x="77817" y="26065"/>
                </a:lnTo>
                <a:lnTo>
                  <a:pt x="45923" y="52348"/>
                </a:lnTo>
                <a:lnTo>
                  <a:pt x="21366" y="85642"/>
                </a:lnTo>
                <a:lnTo>
                  <a:pt x="5580" y="124510"/>
                </a:lnTo>
                <a:lnTo>
                  <a:pt x="0" y="167512"/>
                </a:lnTo>
                <a:lnTo>
                  <a:pt x="279" y="2301338"/>
                </a:lnTo>
                <a:lnTo>
                  <a:pt x="8230" y="2343554"/>
                </a:lnTo>
                <a:lnTo>
                  <a:pt x="26070" y="2381317"/>
                </a:lnTo>
                <a:lnTo>
                  <a:pt x="52366" y="2413191"/>
                </a:lnTo>
                <a:lnTo>
                  <a:pt x="85682" y="2437738"/>
                </a:lnTo>
                <a:lnTo>
                  <a:pt x="124585" y="2453520"/>
                </a:lnTo>
                <a:lnTo>
                  <a:pt x="167639" y="2459101"/>
                </a:lnTo>
                <a:lnTo>
                  <a:pt x="3038993" y="2458827"/>
                </a:lnTo>
                <a:lnTo>
                  <a:pt x="3081269" y="2450896"/>
                </a:lnTo>
                <a:lnTo>
                  <a:pt x="3119063" y="2433069"/>
                </a:lnTo>
                <a:lnTo>
                  <a:pt x="3150948" y="2406786"/>
                </a:lnTo>
                <a:lnTo>
                  <a:pt x="3175492" y="2373485"/>
                </a:lnTo>
                <a:lnTo>
                  <a:pt x="3191267" y="2334606"/>
                </a:lnTo>
                <a:lnTo>
                  <a:pt x="3196843" y="2291588"/>
                </a:lnTo>
                <a:lnTo>
                  <a:pt x="3196570" y="157862"/>
                </a:lnTo>
                <a:lnTo>
                  <a:pt x="3188651" y="115623"/>
                </a:lnTo>
                <a:lnTo>
                  <a:pt x="3170843" y="77836"/>
                </a:lnTo>
                <a:lnTo>
                  <a:pt x="3144578" y="45941"/>
                </a:lnTo>
                <a:lnTo>
                  <a:pt x="3111285" y="21377"/>
                </a:lnTo>
                <a:lnTo>
                  <a:pt x="3072392" y="5584"/>
                </a:lnTo>
                <a:lnTo>
                  <a:pt x="3029331" y="0"/>
                </a:lnTo>
                <a:close/>
              </a:path>
            </a:pathLst>
          </a:custGeom>
          <a:solidFill>
            <a:srgbClr val="FFFFFF"/>
          </a:solidFill>
          <a:ln>
            <a:solidFill>
              <a:schemeClr val="tx1"/>
            </a:solidFill>
          </a:ln>
        </p:spPr>
        <p:txBody>
          <a:bodyPr wrap="square" lIns="180000" tIns="0" rIns="144000" bIns="0" rtlCol="0" anchor="ctr"/>
          <a:lstStyle/>
          <a:p>
            <a:pPr marL="12700" marR="5080" algn="ctr">
              <a:lnSpc>
                <a:spcPct val="125099"/>
              </a:lnSpc>
            </a:pPr>
            <a:r>
              <a:rPr lang="ja-JP" altLang="en-US" sz="1800" spc="-20" dirty="0">
                <a:latin typeface="ＭＳ Ｐゴシック" panose="020B0600070205080204" pitchFamily="50" charset="-128"/>
                <a:ea typeface="ＭＳ Ｐゴシック" panose="020B0600070205080204" pitchFamily="50" charset="-128"/>
                <a:cs typeface="SimSun"/>
              </a:rPr>
              <a:t>更年期に伴う ホルモンの減少が 影響する</a:t>
            </a:r>
            <a:endParaRPr lang="ja-JP" altLang="en-US" sz="1800" dirty="0">
              <a:latin typeface="ＭＳ Ｐゴシック" panose="020B0600070205080204" pitchFamily="50" charset="-128"/>
              <a:ea typeface="ＭＳ Ｐゴシック" panose="020B0600070205080204" pitchFamily="50" charset="-128"/>
              <a:cs typeface="SimSun"/>
            </a:endParaRPr>
          </a:p>
        </p:txBody>
      </p:sp>
      <p:sp>
        <p:nvSpPr>
          <p:cNvPr id="8" name="object 8"/>
          <p:cNvSpPr txBox="1"/>
          <p:nvPr/>
        </p:nvSpPr>
        <p:spPr>
          <a:xfrm>
            <a:off x="3689980" y="2158423"/>
            <a:ext cx="2103828" cy="615553"/>
          </a:xfrm>
          <a:prstGeom prst="rect">
            <a:avLst/>
          </a:prstGeom>
          <a:solidFill>
            <a:schemeClr val="bg1"/>
          </a:solidFill>
        </p:spPr>
        <p:txBody>
          <a:bodyPr vert="horz" wrap="square" lIns="0" tIns="0" rIns="0" bIns="0" rtlCol="0">
            <a:spAutoFit/>
          </a:bodyPr>
          <a:lstStyle/>
          <a:p>
            <a:pPr algn="ctr">
              <a:lnSpc>
                <a:spcPct val="100000"/>
              </a:lnSpc>
            </a:pPr>
            <a:r>
              <a:rPr sz="2000" b="1" spc="310" dirty="0" err="1">
                <a:solidFill>
                  <a:srgbClr val="00B197"/>
                </a:solidFill>
                <a:latin typeface="ＭＳ Ｐゴシック" panose="020B0600070205080204" pitchFamily="50" charset="-128"/>
                <a:ea typeface="ＭＳ Ｐゴシック" panose="020B0600070205080204" pitchFamily="50" charset="-128"/>
                <a:cs typeface="Yu Gothic UI"/>
              </a:rPr>
              <a:t>ホルモンの乱れ</a:t>
            </a:r>
            <a:endParaRPr sz="2000" dirty="0">
              <a:latin typeface="ＭＳ Ｐゴシック" panose="020B0600070205080204" pitchFamily="50" charset="-128"/>
              <a:ea typeface="ＭＳ Ｐゴシック" panose="020B0600070205080204" pitchFamily="50" charset="-128"/>
              <a:cs typeface="Yu Gothic UI"/>
            </a:endParaRPr>
          </a:p>
          <a:p>
            <a:pPr algn="ctr">
              <a:spcBef>
                <a:spcPts val="20"/>
              </a:spcBef>
            </a:pPr>
            <a:r>
              <a:rPr sz="2000" b="1" spc="-25" dirty="0">
                <a:solidFill>
                  <a:srgbClr val="00B197"/>
                </a:solidFill>
                <a:latin typeface="ＭＳ Ｐゴシック" panose="020B0600070205080204" pitchFamily="50" charset="-128"/>
                <a:ea typeface="ＭＳ Ｐゴシック" panose="020B0600070205080204" pitchFamily="50" charset="-128"/>
                <a:cs typeface="Yu Gothic UI"/>
              </a:rPr>
              <a:t>（更年期）</a:t>
            </a:r>
            <a:endParaRPr sz="2000" dirty="0">
              <a:latin typeface="ＭＳ Ｐゴシック" panose="020B0600070205080204" pitchFamily="50" charset="-128"/>
              <a:ea typeface="ＭＳ Ｐゴシック" panose="020B0600070205080204" pitchFamily="50" charset="-128"/>
              <a:cs typeface="Yu Gothic UI"/>
            </a:endParaRPr>
          </a:p>
        </p:txBody>
      </p:sp>
      <p:sp>
        <p:nvSpPr>
          <p:cNvPr id="9" name="object 9"/>
          <p:cNvSpPr/>
          <p:nvPr/>
        </p:nvSpPr>
        <p:spPr>
          <a:xfrm>
            <a:off x="6309295" y="2447836"/>
            <a:ext cx="2555239" cy="2112391"/>
          </a:xfrm>
          <a:custGeom>
            <a:avLst/>
            <a:gdLst/>
            <a:ahLst/>
            <a:cxnLst/>
            <a:rect l="l" t="t" r="r" b="b"/>
            <a:pathLst>
              <a:path w="3197225" h="2459354">
                <a:moveTo>
                  <a:pt x="3029330" y="0"/>
                </a:moveTo>
                <a:lnTo>
                  <a:pt x="157862" y="273"/>
                </a:lnTo>
                <a:lnTo>
                  <a:pt x="115623" y="8204"/>
                </a:lnTo>
                <a:lnTo>
                  <a:pt x="77836" y="26031"/>
                </a:lnTo>
                <a:lnTo>
                  <a:pt x="45941" y="52314"/>
                </a:lnTo>
                <a:lnTo>
                  <a:pt x="21377" y="85615"/>
                </a:lnTo>
                <a:lnTo>
                  <a:pt x="5584" y="124494"/>
                </a:lnTo>
                <a:lnTo>
                  <a:pt x="0" y="167512"/>
                </a:lnTo>
                <a:lnTo>
                  <a:pt x="273" y="2301238"/>
                </a:lnTo>
                <a:lnTo>
                  <a:pt x="8204" y="2343477"/>
                </a:lnTo>
                <a:lnTo>
                  <a:pt x="26031" y="2381264"/>
                </a:lnTo>
                <a:lnTo>
                  <a:pt x="52314" y="2413159"/>
                </a:lnTo>
                <a:lnTo>
                  <a:pt x="85615" y="2437723"/>
                </a:lnTo>
                <a:lnTo>
                  <a:pt x="124494" y="2453516"/>
                </a:lnTo>
                <a:lnTo>
                  <a:pt x="167512" y="2459101"/>
                </a:lnTo>
                <a:lnTo>
                  <a:pt x="3038993" y="2458827"/>
                </a:lnTo>
                <a:lnTo>
                  <a:pt x="3081269" y="2450896"/>
                </a:lnTo>
                <a:lnTo>
                  <a:pt x="3119063" y="2433069"/>
                </a:lnTo>
                <a:lnTo>
                  <a:pt x="3150948" y="2406786"/>
                </a:lnTo>
                <a:lnTo>
                  <a:pt x="3175492" y="2373485"/>
                </a:lnTo>
                <a:lnTo>
                  <a:pt x="3191267" y="2334606"/>
                </a:lnTo>
                <a:lnTo>
                  <a:pt x="3196843" y="2291588"/>
                </a:lnTo>
                <a:lnTo>
                  <a:pt x="3196570" y="157862"/>
                </a:lnTo>
                <a:lnTo>
                  <a:pt x="3188651" y="115623"/>
                </a:lnTo>
                <a:lnTo>
                  <a:pt x="3170843" y="77836"/>
                </a:lnTo>
                <a:lnTo>
                  <a:pt x="3144578" y="45941"/>
                </a:lnTo>
                <a:lnTo>
                  <a:pt x="3111285" y="21377"/>
                </a:lnTo>
                <a:lnTo>
                  <a:pt x="3072392" y="5584"/>
                </a:lnTo>
                <a:lnTo>
                  <a:pt x="3029330" y="0"/>
                </a:lnTo>
                <a:close/>
              </a:path>
            </a:pathLst>
          </a:custGeom>
          <a:solidFill>
            <a:srgbClr val="FFFFFF"/>
          </a:solidFill>
          <a:ln>
            <a:solidFill>
              <a:schemeClr val="tx1"/>
            </a:solidFill>
          </a:ln>
        </p:spPr>
        <p:txBody>
          <a:bodyPr wrap="square" lIns="180000" tIns="0" rIns="180000" bIns="0" rtlCol="0" anchor="ctr"/>
          <a:lstStyle/>
          <a:p>
            <a:pPr marL="12700" marR="5080" algn="ctr">
              <a:lnSpc>
                <a:spcPct val="125099"/>
              </a:lnSpc>
            </a:pPr>
            <a:r>
              <a:rPr lang="ja-JP" altLang="en-US" sz="1800" spc="-20" dirty="0">
                <a:latin typeface="ＭＳ Ｐゴシック" panose="020B0600070205080204" pitchFamily="50" charset="-128"/>
                <a:ea typeface="ＭＳ Ｐゴシック" panose="020B0600070205080204" pitchFamily="50" charset="-128"/>
                <a:cs typeface="SimSun"/>
              </a:rPr>
              <a:t>睡眠の質の低下</a:t>
            </a:r>
            <a:endParaRPr lang="en-US" altLang="ja-JP" sz="1800" spc="-20" dirty="0">
              <a:latin typeface="ＭＳ Ｐゴシック" panose="020B0600070205080204" pitchFamily="50" charset="-128"/>
              <a:ea typeface="ＭＳ Ｐゴシック" panose="020B0600070205080204" pitchFamily="50" charset="-128"/>
              <a:cs typeface="SimSun"/>
            </a:endParaRPr>
          </a:p>
          <a:p>
            <a:pPr marL="12700" marR="5080" algn="ctr">
              <a:lnSpc>
                <a:spcPct val="125099"/>
              </a:lnSpc>
            </a:pPr>
            <a:r>
              <a:rPr lang="ja-JP" altLang="en-US" sz="1800" spc="-20" dirty="0">
                <a:latin typeface="ＭＳ Ｐゴシック" panose="020B0600070205080204" pitchFamily="50" charset="-128"/>
                <a:ea typeface="ＭＳ Ｐゴシック" panose="020B0600070205080204" pitchFamily="50" charset="-128"/>
                <a:cs typeface="SimSun"/>
              </a:rPr>
              <a:t> バランスの悪い食事 運動不足</a:t>
            </a:r>
            <a:endParaRPr lang="ja-JP" altLang="en-US" sz="1800" dirty="0">
              <a:latin typeface="ＭＳ Ｐゴシック" panose="020B0600070205080204" pitchFamily="50" charset="-128"/>
              <a:ea typeface="ＭＳ Ｐゴシック" panose="020B0600070205080204" pitchFamily="50" charset="-128"/>
              <a:cs typeface="SimSun"/>
            </a:endParaRPr>
          </a:p>
        </p:txBody>
      </p:sp>
      <p:sp>
        <p:nvSpPr>
          <p:cNvPr id="10" name="object 10"/>
          <p:cNvSpPr txBox="1"/>
          <p:nvPr/>
        </p:nvSpPr>
        <p:spPr>
          <a:xfrm>
            <a:off x="6659813" y="2189202"/>
            <a:ext cx="1944419" cy="553998"/>
          </a:xfrm>
          <a:prstGeom prst="rect">
            <a:avLst/>
          </a:prstGeom>
          <a:solidFill>
            <a:schemeClr val="bg1"/>
          </a:solidFill>
        </p:spPr>
        <p:txBody>
          <a:bodyPr vert="horz" wrap="square" lIns="0" tIns="0" rIns="0" bIns="0" rtlCol="0">
            <a:spAutoFit/>
          </a:bodyPr>
          <a:lstStyle/>
          <a:p>
            <a:pPr marL="127000" marR="5080" indent="-114300"/>
            <a:r>
              <a:rPr b="1" spc="90" dirty="0">
                <a:solidFill>
                  <a:srgbClr val="00B197"/>
                </a:solidFill>
                <a:latin typeface="ＭＳ Ｐゴシック" panose="020B0600070205080204" pitchFamily="50" charset="-128"/>
                <a:ea typeface="ＭＳ Ｐゴシック" panose="020B0600070205080204" pitchFamily="50" charset="-128"/>
                <a:cs typeface="Yu Gothic UI"/>
              </a:rPr>
              <a:t>睡眠や食生活など </a:t>
            </a:r>
            <a:r>
              <a:rPr b="1" spc="50" dirty="0">
                <a:solidFill>
                  <a:srgbClr val="00B197"/>
                </a:solidFill>
                <a:latin typeface="ＭＳ Ｐゴシック" panose="020B0600070205080204" pitchFamily="50" charset="-128"/>
                <a:ea typeface="ＭＳ Ｐゴシック" panose="020B0600070205080204" pitchFamily="50" charset="-128"/>
                <a:cs typeface="Yu Gothic UI"/>
              </a:rPr>
              <a:t>生活習慣の乱れ</a:t>
            </a:r>
            <a:endParaRPr dirty="0">
              <a:latin typeface="ＭＳ Ｐゴシック" panose="020B0600070205080204" pitchFamily="50" charset="-128"/>
              <a:ea typeface="ＭＳ Ｐゴシック" panose="020B0600070205080204" pitchFamily="50" charset="-128"/>
              <a:cs typeface="Yu Gothic UI"/>
            </a:endParaRPr>
          </a:p>
        </p:txBody>
      </p:sp>
      <p:sp>
        <p:nvSpPr>
          <p:cNvPr id="14" name="object 14"/>
          <p:cNvSpPr/>
          <p:nvPr/>
        </p:nvSpPr>
        <p:spPr>
          <a:xfrm>
            <a:off x="6564663" y="5082260"/>
            <a:ext cx="2044505" cy="1273455"/>
          </a:xfrm>
          <a:prstGeom prst="rect">
            <a:avLst/>
          </a:prstGeom>
          <a:blipFill>
            <a:blip r:embed="rId3"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8" name="object 18"/>
          <p:cNvSpPr txBox="1"/>
          <p:nvPr/>
        </p:nvSpPr>
        <p:spPr>
          <a:xfrm>
            <a:off x="534832" y="5334000"/>
            <a:ext cx="5916295" cy="553998"/>
          </a:xfrm>
          <a:prstGeom prst="rect">
            <a:avLst/>
          </a:prstGeom>
        </p:spPr>
        <p:txBody>
          <a:bodyPr vert="horz" wrap="square" lIns="0" tIns="0" rIns="0" bIns="0" rtlCol="0">
            <a:spAutoFit/>
          </a:bodyPr>
          <a:lstStyle/>
          <a:p>
            <a:pPr marR="5080"/>
            <a:r>
              <a:rPr spc="390" dirty="0" err="1">
                <a:solidFill>
                  <a:srgbClr val="FF0000"/>
                </a:solidFill>
                <a:latin typeface="ＭＳ Ｐゴシック" panose="020B0600070205080204" pitchFamily="50" charset="-128"/>
                <a:ea typeface="ＭＳ Ｐゴシック" panose="020B0600070205080204" pitchFamily="50" charset="-128"/>
                <a:cs typeface="Yu Gothic UI"/>
              </a:rPr>
              <a:t>ストレ</a:t>
            </a:r>
            <a:r>
              <a:rPr spc="420" dirty="0" err="1">
                <a:solidFill>
                  <a:srgbClr val="FF0000"/>
                </a:solidFill>
                <a:latin typeface="ＭＳ Ｐゴシック" panose="020B0600070205080204" pitchFamily="50" charset="-128"/>
                <a:ea typeface="ＭＳ Ｐゴシック" panose="020B0600070205080204" pitchFamily="50" charset="-128"/>
                <a:cs typeface="Yu Gothic UI"/>
              </a:rPr>
              <a:t>ス</a:t>
            </a:r>
            <a:r>
              <a:rPr spc="190" dirty="0" err="1">
                <a:latin typeface="ＭＳ Ｐゴシック" panose="020B0600070205080204" pitchFamily="50" charset="-128"/>
                <a:ea typeface="ＭＳ Ｐゴシック" panose="020B0600070205080204" pitchFamily="50" charset="-128"/>
                <a:cs typeface="Yu Gothic UI"/>
              </a:rPr>
              <a:t>や</a:t>
            </a:r>
            <a:r>
              <a:rPr spc="240" dirty="0" err="1">
                <a:solidFill>
                  <a:srgbClr val="FF0000"/>
                </a:solidFill>
                <a:latin typeface="ＭＳ Ｐゴシック" panose="020B0600070205080204" pitchFamily="50" charset="-128"/>
                <a:ea typeface="ＭＳ Ｐゴシック" panose="020B0600070205080204" pitchFamily="50" charset="-128"/>
                <a:cs typeface="Yu Gothic UI"/>
              </a:rPr>
              <a:t>ホ</a:t>
            </a:r>
            <a:r>
              <a:rPr spc="250" dirty="0" err="1">
                <a:solidFill>
                  <a:srgbClr val="FF0000"/>
                </a:solidFill>
                <a:latin typeface="ＭＳ Ｐゴシック" panose="020B0600070205080204" pitchFamily="50" charset="-128"/>
                <a:ea typeface="ＭＳ Ｐゴシック" panose="020B0600070205080204" pitchFamily="50" charset="-128"/>
                <a:cs typeface="Yu Gothic UI"/>
              </a:rPr>
              <a:t>ル</a:t>
            </a:r>
            <a:r>
              <a:rPr spc="375" dirty="0" err="1">
                <a:solidFill>
                  <a:srgbClr val="FF0000"/>
                </a:solidFill>
                <a:latin typeface="ＭＳ Ｐゴシック" panose="020B0600070205080204" pitchFamily="50" charset="-128"/>
                <a:ea typeface="ＭＳ Ｐゴシック" panose="020B0600070205080204" pitchFamily="50" charset="-128"/>
                <a:cs typeface="Yu Gothic UI"/>
              </a:rPr>
              <a:t>モン</a:t>
            </a:r>
            <a:r>
              <a:rPr spc="340" dirty="0" err="1">
                <a:solidFill>
                  <a:srgbClr val="FF0000"/>
                </a:solidFill>
                <a:latin typeface="ＭＳ Ｐゴシック" panose="020B0600070205080204" pitchFamily="50" charset="-128"/>
                <a:ea typeface="ＭＳ Ｐゴシック" panose="020B0600070205080204" pitchFamily="50" charset="-128"/>
                <a:cs typeface="Yu Gothic UI"/>
              </a:rPr>
              <a:t>の</a:t>
            </a:r>
            <a:r>
              <a:rPr spc="60" dirty="0" err="1">
                <a:solidFill>
                  <a:srgbClr val="FF0000"/>
                </a:solidFill>
                <a:latin typeface="ＭＳ Ｐゴシック" panose="020B0600070205080204" pitchFamily="50" charset="-128"/>
                <a:ea typeface="ＭＳ Ｐゴシック" panose="020B0600070205080204" pitchFamily="50" charset="-128"/>
                <a:cs typeface="Yu Gothic UI"/>
              </a:rPr>
              <a:t>乱れ</a:t>
            </a:r>
            <a:r>
              <a:rPr spc="530" dirty="0" err="1">
                <a:latin typeface="ＭＳ Ｐゴシック" panose="020B0600070205080204" pitchFamily="50" charset="-128"/>
                <a:ea typeface="ＭＳ Ｐゴシック" panose="020B0600070205080204" pitchFamily="50" charset="-128"/>
                <a:cs typeface="Yu Gothic UI"/>
              </a:rPr>
              <a:t>、</a:t>
            </a:r>
            <a:r>
              <a:rPr spc="-10" dirty="0" err="1">
                <a:solidFill>
                  <a:srgbClr val="FF0000"/>
                </a:solidFill>
                <a:latin typeface="ＭＳ Ｐゴシック" panose="020B0600070205080204" pitchFamily="50" charset="-128"/>
                <a:ea typeface="ＭＳ Ｐゴシック" panose="020B0600070205080204" pitchFamily="50" charset="-128"/>
                <a:cs typeface="Yu Gothic UI"/>
              </a:rPr>
              <a:t>生</a:t>
            </a:r>
            <a:r>
              <a:rPr spc="-20" dirty="0" err="1">
                <a:solidFill>
                  <a:srgbClr val="FF0000"/>
                </a:solidFill>
                <a:latin typeface="ＭＳ Ｐゴシック" panose="020B0600070205080204" pitchFamily="50" charset="-128"/>
                <a:ea typeface="ＭＳ Ｐゴシック" panose="020B0600070205080204" pitchFamily="50" charset="-128"/>
                <a:cs typeface="Yu Gothic UI"/>
              </a:rPr>
              <a:t>活習</a:t>
            </a:r>
            <a:r>
              <a:rPr spc="-10" dirty="0" err="1">
                <a:solidFill>
                  <a:srgbClr val="FF0000"/>
                </a:solidFill>
                <a:latin typeface="ＭＳ Ｐゴシック" panose="020B0600070205080204" pitchFamily="50" charset="-128"/>
                <a:ea typeface="ＭＳ Ｐゴシック" panose="020B0600070205080204" pitchFamily="50" charset="-128"/>
                <a:cs typeface="Yu Gothic UI"/>
              </a:rPr>
              <a:t>慣</a:t>
            </a:r>
            <a:r>
              <a:rPr spc="130" dirty="0" err="1">
                <a:solidFill>
                  <a:srgbClr val="FF0000"/>
                </a:solidFill>
                <a:latin typeface="ＭＳ Ｐゴシック" panose="020B0600070205080204" pitchFamily="50" charset="-128"/>
                <a:ea typeface="ＭＳ Ｐゴシック" panose="020B0600070205080204" pitchFamily="50" charset="-128"/>
                <a:cs typeface="Yu Gothic UI"/>
              </a:rPr>
              <a:t>の乱</a:t>
            </a:r>
            <a:r>
              <a:rPr lang="ja-JP" altLang="en-US" spc="130" dirty="0">
                <a:solidFill>
                  <a:srgbClr val="FF0000"/>
                </a:solidFill>
                <a:latin typeface="ＭＳ Ｐゴシック" panose="020B0600070205080204" pitchFamily="50" charset="-128"/>
                <a:ea typeface="ＭＳ Ｐゴシック" panose="020B0600070205080204" pitchFamily="50" charset="-128"/>
                <a:cs typeface="Yu Gothic UI"/>
              </a:rPr>
              <a:t>れ</a:t>
            </a:r>
            <a:r>
              <a:rPr spc="315" dirty="0" err="1">
                <a:latin typeface="ＭＳ Ｐゴシック" panose="020B0600070205080204" pitchFamily="50" charset="-128"/>
                <a:ea typeface="ＭＳ Ｐゴシック" panose="020B0600070205080204" pitchFamily="50" charset="-128"/>
                <a:cs typeface="Yu Gothic UI"/>
              </a:rPr>
              <a:t>に</a:t>
            </a:r>
            <a:r>
              <a:rPr spc="400" dirty="0" err="1">
                <a:latin typeface="ＭＳ Ｐゴシック" panose="020B0600070205080204" pitchFamily="50" charset="-128"/>
                <a:ea typeface="ＭＳ Ｐゴシック" panose="020B0600070205080204" pitchFamily="50" charset="-128"/>
                <a:cs typeface="Yu Gothic UI"/>
              </a:rPr>
              <a:t>よっ</a:t>
            </a:r>
            <a:r>
              <a:rPr spc="434" dirty="0" err="1">
                <a:latin typeface="ＭＳ Ｐゴシック" panose="020B0600070205080204" pitchFamily="50" charset="-128"/>
                <a:ea typeface="ＭＳ Ｐゴシック" panose="020B0600070205080204" pitchFamily="50" charset="-128"/>
                <a:cs typeface="Yu Gothic UI"/>
              </a:rPr>
              <a:t>て</a:t>
            </a:r>
            <a:r>
              <a:rPr spc="530" dirty="0">
                <a:latin typeface="ＭＳ Ｐゴシック" panose="020B0600070205080204" pitchFamily="50" charset="-128"/>
                <a:ea typeface="ＭＳ Ｐゴシック" panose="020B0600070205080204" pitchFamily="50" charset="-128"/>
                <a:cs typeface="Yu Gothic UI"/>
              </a:rPr>
              <a:t>、</a:t>
            </a:r>
            <a:r>
              <a:rPr spc="220" dirty="0">
                <a:latin typeface="ＭＳ Ｐゴシック" panose="020B0600070205080204" pitchFamily="50" charset="-128"/>
                <a:ea typeface="ＭＳ Ｐゴシック" panose="020B0600070205080204" pitchFamily="50" charset="-128"/>
                <a:cs typeface="Yu Gothic UI"/>
              </a:rPr>
              <a:t> </a:t>
            </a:r>
            <a:r>
              <a:rPr spc="229" dirty="0">
                <a:latin typeface="ＭＳ Ｐゴシック" panose="020B0600070205080204" pitchFamily="50" charset="-128"/>
                <a:ea typeface="ＭＳ Ｐゴシック" panose="020B0600070205080204" pitchFamily="50" charset="-128"/>
                <a:cs typeface="Yu Gothic UI"/>
              </a:rPr>
              <a:t>自律神経のバランスが崩れてしま</a:t>
            </a:r>
            <a:r>
              <a:rPr spc="190" dirty="0">
                <a:latin typeface="ＭＳ Ｐゴシック" panose="020B0600070205080204" pitchFamily="50" charset="-128"/>
                <a:ea typeface="ＭＳ Ｐゴシック" panose="020B0600070205080204" pitchFamily="50" charset="-128"/>
                <a:cs typeface="Yu Gothic UI"/>
              </a:rPr>
              <a:t>う</a:t>
            </a:r>
            <a:r>
              <a:rPr spc="-20" dirty="0">
                <a:latin typeface="ＭＳ Ｐゴシック" panose="020B0600070205080204" pitchFamily="50" charset="-128"/>
                <a:ea typeface="ＭＳ Ｐゴシック" panose="020B0600070205080204" pitchFamily="50" charset="-128"/>
                <a:cs typeface="Yu Gothic UI"/>
              </a:rPr>
              <a:t>！</a:t>
            </a:r>
            <a:endParaRPr dirty="0">
              <a:latin typeface="ＭＳ Ｐゴシック" panose="020B0600070205080204" pitchFamily="50" charset="-128"/>
              <a:ea typeface="ＭＳ Ｐゴシック" panose="020B0600070205080204" pitchFamily="50" charset="-128"/>
              <a:cs typeface="Yu Gothic U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55005" y="3414827"/>
            <a:ext cx="3325495" cy="1731645"/>
          </a:xfrm>
          <a:custGeom>
            <a:avLst/>
            <a:gdLst/>
            <a:ahLst/>
            <a:cxnLst/>
            <a:rect l="l" t="t" r="r" b="b"/>
            <a:pathLst>
              <a:path w="3325495" h="1731645">
                <a:moveTo>
                  <a:pt x="3089783" y="0"/>
                </a:moveTo>
                <a:lnTo>
                  <a:pt x="235331" y="0"/>
                </a:lnTo>
                <a:lnTo>
                  <a:pt x="216036" y="779"/>
                </a:lnTo>
                <a:lnTo>
                  <a:pt x="160966" y="11989"/>
                </a:lnTo>
                <a:lnTo>
                  <a:pt x="111390" y="35239"/>
                </a:lnTo>
                <a:lnTo>
                  <a:pt x="68945" y="68897"/>
                </a:lnTo>
                <a:lnTo>
                  <a:pt x="35269" y="111333"/>
                </a:lnTo>
                <a:lnTo>
                  <a:pt x="12002" y="160918"/>
                </a:lnTo>
                <a:lnTo>
                  <a:pt x="780" y="216019"/>
                </a:lnTo>
                <a:lnTo>
                  <a:pt x="0" y="235330"/>
                </a:lnTo>
                <a:lnTo>
                  <a:pt x="0" y="1496059"/>
                </a:lnTo>
                <a:lnTo>
                  <a:pt x="3081" y="1534220"/>
                </a:lnTo>
                <a:lnTo>
                  <a:pt x="18500" y="1587640"/>
                </a:lnTo>
                <a:lnTo>
                  <a:pt x="45419" y="1635022"/>
                </a:lnTo>
                <a:lnTo>
                  <a:pt x="82200" y="1674726"/>
                </a:lnTo>
                <a:lnTo>
                  <a:pt x="127204" y="1705114"/>
                </a:lnTo>
                <a:lnTo>
                  <a:pt x="178794" y="1724548"/>
                </a:lnTo>
                <a:lnTo>
                  <a:pt x="235331" y="1731390"/>
                </a:lnTo>
                <a:lnTo>
                  <a:pt x="3089783" y="1731390"/>
                </a:lnTo>
                <a:lnTo>
                  <a:pt x="3127943" y="1728309"/>
                </a:lnTo>
                <a:lnTo>
                  <a:pt x="3181363" y="1712890"/>
                </a:lnTo>
                <a:lnTo>
                  <a:pt x="3228745" y="1685971"/>
                </a:lnTo>
                <a:lnTo>
                  <a:pt x="3268449" y="1649190"/>
                </a:lnTo>
                <a:lnTo>
                  <a:pt x="3298837" y="1604186"/>
                </a:lnTo>
                <a:lnTo>
                  <a:pt x="3318271" y="1552596"/>
                </a:lnTo>
                <a:lnTo>
                  <a:pt x="3325114" y="1496059"/>
                </a:lnTo>
                <a:lnTo>
                  <a:pt x="3325114" y="235330"/>
                </a:lnTo>
                <a:lnTo>
                  <a:pt x="3322032" y="197140"/>
                </a:lnTo>
                <a:lnTo>
                  <a:pt x="3306613" y="143696"/>
                </a:lnTo>
                <a:lnTo>
                  <a:pt x="3279694" y="96313"/>
                </a:lnTo>
                <a:lnTo>
                  <a:pt x="3242913" y="56622"/>
                </a:lnTo>
                <a:lnTo>
                  <a:pt x="3197909" y="26252"/>
                </a:lnTo>
                <a:lnTo>
                  <a:pt x="3146319" y="6834"/>
                </a:lnTo>
                <a:lnTo>
                  <a:pt x="3089783" y="0"/>
                </a:lnTo>
                <a:close/>
              </a:path>
            </a:pathLst>
          </a:custGeom>
          <a:solidFill>
            <a:srgbClr val="F1F5F3"/>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3" name="object 3"/>
          <p:cNvSpPr/>
          <p:nvPr/>
        </p:nvSpPr>
        <p:spPr>
          <a:xfrm>
            <a:off x="759061" y="3333325"/>
            <a:ext cx="3325495" cy="1731645"/>
          </a:xfrm>
          <a:custGeom>
            <a:avLst/>
            <a:gdLst/>
            <a:ahLst/>
            <a:cxnLst/>
            <a:rect l="l" t="t" r="r" b="b"/>
            <a:pathLst>
              <a:path w="3325495" h="1731645">
                <a:moveTo>
                  <a:pt x="3089783" y="0"/>
                </a:moveTo>
                <a:lnTo>
                  <a:pt x="235331" y="0"/>
                </a:lnTo>
                <a:lnTo>
                  <a:pt x="216036" y="779"/>
                </a:lnTo>
                <a:lnTo>
                  <a:pt x="160966" y="11989"/>
                </a:lnTo>
                <a:lnTo>
                  <a:pt x="111390" y="35239"/>
                </a:lnTo>
                <a:lnTo>
                  <a:pt x="68945" y="68897"/>
                </a:lnTo>
                <a:lnTo>
                  <a:pt x="35269" y="111333"/>
                </a:lnTo>
                <a:lnTo>
                  <a:pt x="12002" y="160918"/>
                </a:lnTo>
                <a:lnTo>
                  <a:pt x="780" y="216019"/>
                </a:lnTo>
                <a:lnTo>
                  <a:pt x="0" y="235330"/>
                </a:lnTo>
                <a:lnTo>
                  <a:pt x="0" y="1496059"/>
                </a:lnTo>
                <a:lnTo>
                  <a:pt x="3081" y="1534220"/>
                </a:lnTo>
                <a:lnTo>
                  <a:pt x="18500" y="1587640"/>
                </a:lnTo>
                <a:lnTo>
                  <a:pt x="45419" y="1635022"/>
                </a:lnTo>
                <a:lnTo>
                  <a:pt x="82200" y="1674726"/>
                </a:lnTo>
                <a:lnTo>
                  <a:pt x="127204" y="1705114"/>
                </a:lnTo>
                <a:lnTo>
                  <a:pt x="178794" y="1724548"/>
                </a:lnTo>
                <a:lnTo>
                  <a:pt x="235331" y="1731390"/>
                </a:lnTo>
                <a:lnTo>
                  <a:pt x="3089783" y="1731390"/>
                </a:lnTo>
                <a:lnTo>
                  <a:pt x="3127973" y="1728309"/>
                </a:lnTo>
                <a:lnTo>
                  <a:pt x="3181417" y="1712890"/>
                </a:lnTo>
                <a:lnTo>
                  <a:pt x="3228800" y="1685971"/>
                </a:lnTo>
                <a:lnTo>
                  <a:pt x="3268491" y="1649190"/>
                </a:lnTo>
                <a:lnTo>
                  <a:pt x="3298861" y="1604186"/>
                </a:lnTo>
                <a:lnTo>
                  <a:pt x="3318279" y="1552596"/>
                </a:lnTo>
                <a:lnTo>
                  <a:pt x="3325114" y="1496059"/>
                </a:lnTo>
                <a:lnTo>
                  <a:pt x="3325114" y="235330"/>
                </a:lnTo>
                <a:lnTo>
                  <a:pt x="3322036" y="197140"/>
                </a:lnTo>
                <a:lnTo>
                  <a:pt x="3306631" y="143696"/>
                </a:lnTo>
                <a:lnTo>
                  <a:pt x="3279731" y="96313"/>
                </a:lnTo>
                <a:lnTo>
                  <a:pt x="3242965" y="56622"/>
                </a:lnTo>
                <a:lnTo>
                  <a:pt x="3197965" y="26252"/>
                </a:lnTo>
                <a:lnTo>
                  <a:pt x="3146361" y="6834"/>
                </a:lnTo>
                <a:lnTo>
                  <a:pt x="3089783" y="0"/>
                </a:lnTo>
                <a:close/>
              </a:path>
            </a:pathLst>
          </a:custGeom>
          <a:solidFill>
            <a:srgbClr val="F1F5F3"/>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4" name="object 4"/>
          <p:cNvSpPr txBox="1">
            <a:spLocks noGrp="1"/>
          </p:cNvSpPr>
          <p:nvPr>
            <p:ph type="title"/>
          </p:nvPr>
        </p:nvSpPr>
        <p:spPr>
          <a:xfrm>
            <a:off x="628650" y="799383"/>
            <a:ext cx="7886700" cy="457048"/>
          </a:xfrm>
          <a:prstGeom prst="rect">
            <a:avLst/>
          </a:prstGeom>
        </p:spPr>
        <p:txBody>
          <a:bodyPr vert="horz" wrap="square" lIns="0" tIns="0" rIns="0" bIns="0" rtlCol="0">
            <a:spAutoFit/>
          </a:bodyPr>
          <a:lstStyle/>
          <a:p>
            <a:pPr marL="51435" algn="ctr"/>
            <a:r>
              <a:rPr spc="150" dirty="0">
                <a:latin typeface="ＭＳ Ｐゴシック" panose="020B0600070205080204" pitchFamily="50" charset="-128"/>
                <a:ea typeface="ＭＳ Ｐゴシック" panose="020B0600070205080204" pitchFamily="50" charset="-128"/>
              </a:rPr>
              <a:t>自律神経失調症が疑わし</a:t>
            </a:r>
            <a:r>
              <a:rPr spc="140" dirty="0">
                <a:latin typeface="ＭＳ Ｐゴシック" panose="020B0600070205080204" pitchFamily="50" charset="-128"/>
                <a:ea typeface="ＭＳ Ｐゴシック" panose="020B0600070205080204" pitchFamily="50" charset="-128"/>
              </a:rPr>
              <a:t>い</a:t>
            </a:r>
            <a:r>
              <a:rPr spc="-35" dirty="0">
                <a:latin typeface="ＭＳ Ｐゴシック" panose="020B0600070205080204" pitchFamily="50" charset="-128"/>
                <a:ea typeface="ＭＳ Ｐゴシック" panose="020B0600070205080204" pitchFamily="50" charset="-128"/>
              </a:rPr>
              <a:t>時</a:t>
            </a:r>
            <a:r>
              <a:rPr spc="500" dirty="0">
                <a:latin typeface="ＭＳ Ｐゴシック" panose="020B0600070205080204" pitchFamily="50" charset="-128"/>
                <a:ea typeface="ＭＳ Ｐゴシック" panose="020B0600070205080204" pitchFamily="50" charset="-128"/>
              </a:rPr>
              <a:t>…</a:t>
            </a:r>
          </a:p>
        </p:txBody>
      </p:sp>
      <p:sp>
        <p:nvSpPr>
          <p:cNvPr id="5" name="object 5"/>
          <p:cNvSpPr/>
          <p:nvPr/>
        </p:nvSpPr>
        <p:spPr>
          <a:xfrm>
            <a:off x="267372" y="2686299"/>
            <a:ext cx="8609253" cy="2717179"/>
          </a:xfrm>
          <a:custGeom>
            <a:avLst/>
            <a:gdLst/>
            <a:ahLst/>
            <a:cxnLst/>
            <a:rect l="l" t="t" r="r" b="b"/>
            <a:pathLst>
              <a:path w="10796905" h="3041015">
                <a:moveTo>
                  <a:pt x="0" y="218312"/>
                </a:moveTo>
                <a:lnTo>
                  <a:pt x="6346" y="165865"/>
                </a:lnTo>
                <a:lnTo>
                  <a:pt x="24372" y="118006"/>
                </a:lnTo>
                <a:lnTo>
                  <a:pt x="52561" y="76256"/>
                </a:lnTo>
                <a:lnTo>
                  <a:pt x="89395" y="42135"/>
                </a:lnTo>
                <a:lnTo>
                  <a:pt x="133355" y="17162"/>
                </a:lnTo>
                <a:lnTo>
                  <a:pt x="182925" y="2858"/>
                </a:lnTo>
                <a:lnTo>
                  <a:pt x="218338" y="0"/>
                </a:lnTo>
                <a:lnTo>
                  <a:pt x="10578033" y="0"/>
                </a:lnTo>
                <a:lnTo>
                  <a:pt x="10630522" y="6347"/>
                </a:lnTo>
                <a:lnTo>
                  <a:pt x="10678395" y="24376"/>
                </a:lnTo>
                <a:lnTo>
                  <a:pt x="10720141" y="52567"/>
                </a:lnTo>
                <a:lnTo>
                  <a:pt x="10754247" y="89400"/>
                </a:lnTo>
                <a:lnTo>
                  <a:pt x="10779201" y="133355"/>
                </a:lnTo>
                <a:lnTo>
                  <a:pt x="10793490" y="182913"/>
                </a:lnTo>
                <a:lnTo>
                  <a:pt x="10796346" y="218312"/>
                </a:lnTo>
                <a:lnTo>
                  <a:pt x="10796346" y="2822193"/>
                </a:lnTo>
                <a:lnTo>
                  <a:pt x="10790005" y="2874641"/>
                </a:lnTo>
                <a:lnTo>
                  <a:pt x="10771993" y="2922500"/>
                </a:lnTo>
                <a:lnTo>
                  <a:pt x="10743820" y="2964250"/>
                </a:lnTo>
                <a:lnTo>
                  <a:pt x="10707000" y="2998371"/>
                </a:lnTo>
                <a:lnTo>
                  <a:pt x="10663043" y="3023344"/>
                </a:lnTo>
                <a:lnTo>
                  <a:pt x="10613463" y="3037648"/>
                </a:lnTo>
                <a:lnTo>
                  <a:pt x="10578033" y="3040506"/>
                </a:lnTo>
                <a:lnTo>
                  <a:pt x="218338" y="3040506"/>
                </a:lnTo>
                <a:lnTo>
                  <a:pt x="165872" y="3034159"/>
                </a:lnTo>
                <a:lnTo>
                  <a:pt x="118004" y="3016130"/>
                </a:lnTo>
                <a:lnTo>
                  <a:pt x="76250" y="2987939"/>
                </a:lnTo>
                <a:lnTo>
                  <a:pt x="42129" y="2951106"/>
                </a:lnTo>
                <a:lnTo>
                  <a:pt x="17159" y="2907151"/>
                </a:lnTo>
                <a:lnTo>
                  <a:pt x="2857" y="2857593"/>
                </a:lnTo>
                <a:lnTo>
                  <a:pt x="0" y="2822193"/>
                </a:lnTo>
                <a:lnTo>
                  <a:pt x="0" y="218312"/>
                </a:lnTo>
                <a:close/>
              </a:path>
            </a:pathLst>
          </a:custGeom>
          <a:ln w="38100">
            <a:solidFill>
              <a:srgbClr val="00B197"/>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6" name="object 6"/>
          <p:cNvSpPr/>
          <p:nvPr/>
        </p:nvSpPr>
        <p:spPr>
          <a:xfrm>
            <a:off x="2213163" y="2265525"/>
            <a:ext cx="4583430" cy="575310"/>
          </a:xfrm>
          <a:custGeom>
            <a:avLst/>
            <a:gdLst/>
            <a:ahLst/>
            <a:cxnLst/>
            <a:rect l="l" t="t" r="r" b="b"/>
            <a:pathLst>
              <a:path w="4583430" h="575310">
                <a:moveTo>
                  <a:pt x="4512056" y="0"/>
                </a:moveTo>
                <a:lnTo>
                  <a:pt x="57786" y="1246"/>
                </a:lnTo>
                <a:lnTo>
                  <a:pt x="21237" y="20406"/>
                </a:lnTo>
                <a:lnTo>
                  <a:pt x="1475" y="56619"/>
                </a:lnTo>
                <a:lnTo>
                  <a:pt x="0" y="71120"/>
                </a:lnTo>
                <a:lnTo>
                  <a:pt x="1251" y="517269"/>
                </a:lnTo>
                <a:lnTo>
                  <a:pt x="20453" y="553818"/>
                </a:lnTo>
                <a:lnTo>
                  <a:pt x="56656" y="573580"/>
                </a:lnTo>
                <a:lnTo>
                  <a:pt x="71119" y="575056"/>
                </a:lnTo>
                <a:lnTo>
                  <a:pt x="4525389" y="573804"/>
                </a:lnTo>
                <a:lnTo>
                  <a:pt x="4561938" y="554602"/>
                </a:lnTo>
                <a:lnTo>
                  <a:pt x="4581700" y="518399"/>
                </a:lnTo>
                <a:lnTo>
                  <a:pt x="4583176" y="503936"/>
                </a:lnTo>
                <a:lnTo>
                  <a:pt x="4581924" y="57751"/>
                </a:lnTo>
                <a:lnTo>
                  <a:pt x="4562722" y="21189"/>
                </a:lnTo>
                <a:lnTo>
                  <a:pt x="4526519" y="1470"/>
                </a:lnTo>
                <a:lnTo>
                  <a:pt x="4512056" y="0"/>
                </a:lnTo>
                <a:close/>
              </a:path>
            </a:pathLst>
          </a:custGeom>
          <a:solidFill>
            <a:srgbClr val="00B197"/>
          </a:solidFill>
        </p:spPr>
        <p:txBody>
          <a:bodyPr wrap="square" lIns="0" tIns="0" rIns="0" bIns="0" rtlCol="0" anchor="ctr"/>
          <a:lstStyle/>
          <a:p>
            <a:pPr algn="ctr"/>
            <a:r>
              <a:rPr lang="ja-JP" altLang="en-US" sz="2400" dirty="0">
                <a:solidFill>
                  <a:schemeClr val="bg1"/>
                </a:solidFill>
                <a:latin typeface="ＭＳ Ｐゴシック" panose="020B0600070205080204" pitchFamily="50" charset="-128"/>
                <a:ea typeface="ＭＳ Ｐゴシック" panose="020B0600070205080204" pitchFamily="50" charset="-128"/>
              </a:rPr>
              <a:t>自律神経失調症と似た症状の病気</a:t>
            </a:r>
            <a:endParaRPr sz="2400" dirty="0">
              <a:solidFill>
                <a:schemeClr val="bg1"/>
              </a:solidFill>
              <a:latin typeface="ＭＳ Ｐゴシック" panose="020B0600070205080204" pitchFamily="50" charset="-128"/>
              <a:ea typeface="ＭＳ Ｐゴシック" panose="020B0600070205080204" pitchFamily="50" charset="-128"/>
            </a:endParaRPr>
          </a:p>
        </p:txBody>
      </p:sp>
      <p:sp>
        <p:nvSpPr>
          <p:cNvPr id="9" name="object 9"/>
          <p:cNvSpPr txBox="1"/>
          <p:nvPr/>
        </p:nvSpPr>
        <p:spPr>
          <a:xfrm>
            <a:off x="600941" y="1268345"/>
            <a:ext cx="7847961" cy="789255"/>
          </a:xfrm>
          <a:prstGeom prst="rect">
            <a:avLst/>
          </a:prstGeom>
        </p:spPr>
        <p:txBody>
          <a:bodyPr vert="horz" wrap="square" lIns="0" tIns="0" rIns="0" bIns="0" rtlCol="0">
            <a:spAutoFit/>
          </a:bodyPr>
          <a:lstStyle/>
          <a:p>
            <a:pPr marL="12700" marR="5080">
              <a:lnSpc>
                <a:spcPct val="150100"/>
              </a:lnSpc>
            </a:pPr>
            <a:r>
              <a:rPr dirty="0">
                <a:latin typeface="ＭＳ Ｐゴシック" panose="020B0600070205080204" pitchFamily="50" charset="-128"/>
                <a:ea typeface="ＭＳ Ｐゴシック" panose="020B0600070205080204" pitchFamily="50" charset="-128"/>
                <a:cs typeface="游ゴシック"/>
              </a:rPr>
              <a:t>似たよう</a:t>
            </a:r>
            <a:r>
              <a:rPr spc="-5" dirty="0">
                <a:latin typeface="ＭＳ Ｐゴシック" panose="020B0600070205080204" pitchFamily="50" charset="-128"/>
                <a:ea typeface="ＭＳ Ｐゴシック" panose="020B0600070205080204" pitchFamily="50" charset="-128"/>
                <a:cs typeface="游ゴシック"/>
              </a:rPr>
              <a:t>な</a:t>
            </a:r>
            <a:r>
              <a:rPr dirty="0">
                <a:latin typeface="ＭＳ Ｐゴシック" panose="020B0600070205080204" pitchFamily="50" charset="-128"/>
                <a:ea typeface="ＭＳ Ｐゴシック" panose="020B0600070205080204" pitchFamily="50" charset="-128"/>
                <a:cs typeface="游ゴシック"/>
              </a:rPr>
              <a:t>症状が現れる他の病気の可能性もあるので、</a:t>
            </a:r>
            <a:r>
              <a:rPr b="1" spc="130" dirty="0">
                <a:solidFill>
                  <a:srgbClr val="FF0000"/>
                </a:solidFill>
                <a:latin typeface="ＭＳ Ｐゴシック" panose="020B0600070205080204" pitchFamily="50" charset="-128"/>
                <a:ea typeface="ＭＳ Ｐゴシック" panose="020B0600070205080204" pitchFamily="50" charset="-128"/>
                <a:cs typeface="Yu Gothic UI"/>
              </a:rPr>
              <a:t>疑わしい場合は病院</a:t>
            </a:r>
            <a:r>
              <a:rPr b="1" spc="310" dirty="0">
                <a:solidFill>
                  <a:srgbClr val="FF0000"/>
                </a:solidFill>
                <a:latin typeface="ＭＳ Ｐゴシック" panose="020B0600070205080204" pitchFamily="50" charset="-128"/>
                <a:ea typeface="ＭＳ Ｐゴシック" panose="020B0600070205080204" pitchFamily="50" charset="-128"/>
                <a:cs typeface="Yu Gothic UI"/>
              </a:rPr>
              <a:t>で</a:t>
            </a:r>
            <a:r>
              <a:rPr b="1" spc="260" dirty="0">
                <a:solidFill>
                  <a:srgbClr val="FF0000"/>
                </a:solidFill>
                <a:latin typeface="ＭＳ Ｐゴシック" panose="020B0600070205080204" pitchFamily="50" charset="-128"/>
                <a:ea typeface="ＭＳ Ｐゴシック" panose="020B0600070205080204" pitchFamily="50" charset="-128"/>
                <a:cs typeface="Yu Gothic UI"/>
              </a:rPr>
              <a:t>きちんと診断</a:t>
            </a:r>
            <a:r>
              <a:rPr dirty="0">
                <a:latin typeface="ＭＳ Ｐゴシック" panose="020B0600070205080204" pitchFamily="50" charset="-128"/>
                <a:ea typeface="ＭＳ Ｐゴシック" panose="020B0600070205080204" pitchFamily="50" charset="-128"/>
                <a:cs typeface="游ゴシック"/>
              </a:rPr>
              <a:t>して </a:t>
            </a:r>
            <a:r>
              <a:rPr dirty="0" err="1">
                <a:latin typeface="ＭＳ Ｐゴシック" panose="020B0600070205080204" pitchFamily="50" charset="-128"/>
                <a:ea typeface="ＭＳ Ｐゴシック" panose="020B0600070205080204" pitchFamily="50" charset="-128"/>
                <a:cs typeface="游ゴシック"/>
              </a:rPr>
              <a:t>もらいましょう</a:t>
            </a:r>
            <a:r>
              <a:rPr dirty="0">
                <a:latin typeface="ＭＳ Ｐゴシック" panose="020B0600070205080204" pitchFamily="50" charset="-128"/>
                <a:ea typeface="ＭＳ Ｐゴシック" panose="020B0600070205080204" pitchFamily="50" charset="-128"/>
                <a:cs typeface="游ゴシック"/>
              </a:rPr>
              <a:t>。</a:t>
            </a:r>
            <a:endParaRPr dirty="0">
              <a:latin typeface="ＭＳ Ｐゴシック" panose="020B0600070205080204" pitchFamily="50" charset="-128"/>
              <a:ea typeface="ＭＳ Ｐゴシック" panose="020B0600070205080204" pitchFamily="50" charset="-128"/>
              <a:cs typeface="Yu Gothic UI"/>
            </a:endParaRPr>
          </a:p>
        </p:txBody>
      </p:sp>
      <p:sp>
        <p:nvSpPr>
          <p:cNvPr id="10" name="object 10"/>
          <p:cNvSpPr txBox="1"/>
          <p:nvPr/>
        </p:nvSpPr>
        <p:spPr>
          <a:xfrm>
            <a:off x="628651" y="5752791"/>
            <a:ext cx="8058150" cy="615553"/>
          </a:xfrm>
          <a:prstGeom prst="rect">
            <a:avLst/>
          </a:prstGeom>
          <a:solidFill>
            <a:srgbClr val="E3F0F1"/>
          </a:solidFill>
        </p:spPr>
        <p:txBody>
          <a:bodyPr vert="horz" wrap="square" lIns="0" tIns="0" rIns="0" bIns="0" rtlCol="0">
            <a:spAutoFit/>
          </a:bodyPr>
          <a:lstStyle/>
          <a:p>
            <a:pPr>
              <a:lnSpc>
                <a:spcPct val="100000"/>
              </a:lnSpc>
            </a:pPr>
            <a:r>
              <a:rPr sz="2000" b="1" dirty="0">
                <a:latin typeface="ＭＳ Ｐゴシック" panose="020B0600070205080204" pitchFamily="50" charset="-128"/>
                <a:ea typeface="ＭＳ Ｐゴシック" panose="020B0600070205080204" pitchFamily="50" charset="-128"/>
                <a:cs typeface="Yu Gothic UI"/>
              </a:rPr>
              <a:t>※</a:t>
            </a:r>
            <a:r>
              <a:rPr sz="2000" b="1" spc="80" dirty="0" err="1">
                <a:latin typeface="ＭＳ Ｐゴシック" panose="020B0600070205080204" pitchFamily="50" charset="-128"/>
                <a:ea typeface="ＭＳ Ｐゴシック" panose="020B0600070205080204" pitchFamily="50" charset="-128"/>
                <a:cs typeface="Yu Gothic UI"/>
              </a:rPr>
              <a:t>重大</a:t>
            </a:r>
            <a:r>
              <a:rPr sz="2000" b="1" spc="55" dirty="0" err="1">
                <a:latin typeface="ＭＳ Ｐゴシック" panose="020B0600070205080204" pitchFamily="50" charset="-128"/>
                <a:ea typeface="ＭＳ Ｐゴシック" panose="020B0600070205080204" pitchFamily="50" charset="-128"/>
                <a:cs typeface="Yu Gothic UI"/>
              </a:rPr>
              <a:t>な</a:t>
            </a:r>
            <a:r>
              <a:rPr sz="2000" b="1" dirty="0" err="1">
                <a:latin typeface="ＭＳ Ｐゴシック" panose="020B0600070205080204" pitchFamily="50" charset="-128"/>
                <a:ea typeface="ＭＳ Ｐゴシック" panose="020B0600070205080204" pitchFamily="50" charset="-128"/>
                <a:cs typeface="Yu Gothic UI"/>
              </a:rPr>
              <a:t>病</a:t>
            </a:r>
            <a:r>
              <a:rPr sz="2000" b="1" spc="-15" dirty="0" err="1">
                <a:latin typeface="ＭＳ Ｐゴシック" panose="020B0600070205080204" pitchFamily="50" charset="-128"/>
                <a:ea typeface="ＭＳ Ｐゴシック" panose="020B0600070205080204" pitchFamily="50" charset="-128"/>
                <a:cs typeface="Yu Gothic UI"/>
              </a:rPr>
              <a:t>気</a:t>
            </a:r>
            <a:r>
              <a:rPr sz="2000" b="1" spc="254" dirty="0" err="1">
                <a:latin typeface="ＭＳ Ｐゴシック" panose="020B0600070205080204" pitchFamily="50" charset="-128"/>
                <a:ea typeface="ＭＳ Ｐゴシック" panose="020B0600070205080204" pitchFamily="50" charset="-128"/>
                <a:cs typeface="Yu Gothic UI"/>
              </a:rPr>
              <a:t>が隠され</a:t>
            </a:r>
            <a:r>
              <a:rPr sz="2000" b="1" spc="380" dirty="0" err="1">
                <a:latin typeface="ＭＳ Ｐゴシック" panose="020B0600070205080204" pitchFamily="50" charset="-128"/>
                <a:ea typeface="ＭＳ Ｐゴシック" panose="020B0600070205080204" pitchFamily="50" charset="-128"/>
                <a:cs typeface="Yu Gothic UI"/>
              </a:rPr>
              <a:t>て</a:t>
            </a:r>
            <a:r>
              <a:rPr sz="2000" b="1" spc="400" dirty="0" err="1">
                <a:latin typeface="ＭＳ Ｐゴシック" panose="020B0600070205080204" pitchFamily="50" charset="-128"/>
                <a:ea typeface="ＭＳ Ｐゴシック" panose="020B0600070205080204" pitchFamily="50" charset="-128"/>
                <a:cs typeface="Yu Gothic UI"/>
              </a:rPr>
              <a:t>い</a:t>
            </a:r>
            <a:r>
              <a:rPr sz="2000" b="1" spc="110" dirty="0" err="1">
                <a:latin typeface="ＭＳ Ｐゴシック" panose="020B0600070205080204" pitchFamily="50" charset="-128"/>
                <a:ea typeface="ＭＳ Ｐゴシック" panose="020B0600070205080204" pitchFamily="50" charset="-128"/>
                <a:cs typeface="Yu Gothic UI"/>
              </a:rPr>
              <a:t>る可能</a:t>
            </a:r>
            <a:r>
              <a:rPr sz="2000" b="1" spc="105" dirty="0" err="1">
                <a:latin typeface="ＭＳ Ｐゴシック" panose="020B0600070205080204" pitchFamily="50" charset="-128"/>
                <a:ea typeface="ＭＳ Ｐゴシック" panose="020B0600070205080204" pitchFamily="50" charset="-128"/>
                <a:cs typeface="Yu Gothic UI"/>
              </a:rPr>
              <a:t>性</a:t>
            </a:r>
            <a:r>
              <a:rPr sz="2000" b="1" spc="355" dirty="0" err="1">
                <a:latin typeface="ＭＳ Ｐゴシック" panose="020B0600070205080204" pitchFamily="50" charset="-128"/>
                <a:ea typeface="ＭＳ Ｐゴシック" panose="020B0600070205080204" pitchFamily="50" charset="-128"/>
                <a:cs typeface="Yu Gothic UI"/>
              </a:rPr>
              <a:t>も</a:t>
            </a:r>
            <a:r>
              <a:rPr sz="2000" b="1" spc="365" dirty="0" err="1">
                <a:latin typeface="ＭＳ Ｐゴシック" panose="020B0600070205080204" pitchFamily="50" charset="-128"/>
                <a:ea typeface="ＭＳ Ｐゴシック" panose="020B0600070205080204" pitchFamily="50" charset="-128"/>
                <a:cs typeface="Yu Gothic UI"/>
              </a:rPr>
              <a:t>あ</a:t>
            </a:r>
            <a:r>
              <a:rPr sz="2000" b="1" spc="260" dirty="0" err="1">
                <a:latin typeface="ＭＳ Ｐゴシック" panose="020B0600070205080204" pitchFamily="50" charset="-128"/>
                <a:ea typeface="ＭＳ Ｐゴシック" panose="020B0600070205080204" pitchFamily="50" charset="-128"/>
                <a:cs typeface="Yu Gothic UI"/>
              </a:rPr>
              <a:t>るので</a:t>
            </a:r>
            <a:r>
              <a:rPr sz="2000" b="1" spc="660" dirty="0">
                <a:latin typeface="ＭＳ Ｐゴシック" panose="020B0600070205080204" pitchFamily="50" charset="-128"/>
                <a:ea typeface="ＭＳ Ｐゴシック" panose="020B0600070205080204" pitchFamily="50" charset="-128"/>
                <a:cs typeface="Yu Gothic UI"/>
              </a:rPr>
              <a:t>、</a:t>
            </a:r>
            <a:r>
              <a:rPr lang="ja-JP" altLang="en-US" sz="2000" b="1" spc="660" dirty="0">
                <a:latin typeface="ＭＳ Ｐゴシック" panose="020B0600070205080204" pitchFamily="50" charset="-128"/>
                <a:ea typeface="ＭＳ Ｐゴシック" panose="020B0600070205080204" pitchFamily="50" charset="-128"/>
                <a:cs typeface="Yu Gothic UI"/>
              </a:rPr>
              <a:t>自分で</a:t>
            </a:r>
            <a:endParaRPr lang="en-US" altLang="ja-JP" sz="2000" b="1" spc="660" dirty="0">
              <a:latin typeface="ＭＳ Ｐゴシック" panose="020B0600070205080204" pitchFamily="50" charset="-128"/>
              <a:ea typeface="ＭＳ Ｐゴシック" panose="020B0600070205080204" pitchFamily="50" charset="-128"/>
              <a:cs typeface="Yu Gothic UI"/>
            </a:endParaRPr>
          </a:p>
          <a:p>
            <a:pPr>
              <a:lnSpc>
                <a:spcPct val="100000"/>
              </a:lnSpc>
            </a:pPr>
            <a:r>
              <a:rPr lang="ja-JP" altLang="en-US" sz="2000" b="1" spc="660" dirty="0">
                <a:latin typeface="ＭＳ Ｐゴシック" panose="020B0600070205080204" pitchFamily="50" charset="-128"/>
                <a:ea typeface="ＭＳ Ｐゴシック" panose="020B0600070205080204" pitchFamily="50" charset="-128"/>
                <a:cs typeface="Yu Gothic UI"/>
              </a:rPr>
              <a:t>「自律神経失調症」と思い込んでしまうのは危険です！</a:t>
            </a:r>
            <a:endParaRPr sz="2000" dirty="0">
              <a:latin typeface="ＭＳ Ｐゴシック" panose="020B0600070205080204" pitchFamily="50" charset="-128"/>
              <a:ea typeface="ＭＳ Ｐゴシック" panose="020B0600070205080204" pitchFamily="50" charset="-128"/>
              <a:cs typeface="Yu Gothic UI"/>
            </a:endParaRPr>
          </a:p>
        </p:txBody>
      </p:sp>
      <p:sp>
        <p:nvSpPr>
          <p:cNvPr id="12" name="object 12"/>
          <p:cNvSpPr txBox="1"/>
          <p:nvPr/>
        </p:nvSpPr>
        <p:spPr>
          <a:xfrm>
            <a:off x="1491187" y="2994817"/>
            <a:ext cx="1504315" cy="246221"/>
          </a:xfrm>
          <a:prstGeom prst="rect">
            <a:avLst/>
          </a:prstGeom>
          <a:solidFill>
            <a:srgbClr val="585858"/>
          </a:solidFill>
        </p:spPr>
        <p:txBody>
          <a:bodyPr vert="horz" wrap="square" lIns="0" tIns="0" rIns="0" bIns="0" rtlCol="0">
            <a:spAutoFit/>
          </a:bodyPr>
          <a:lstStyle/>
          <a:p>
            <a:pPr marL="245745"/>
            <a:r>
              <a:rPr sz="1600" b="1" spc="40" dirty="0">
                <a:solidFill>
                  <a:srgbClr val="FFFFFF"/>
                </a:solidFill>
                <a:latin typeface="ＭＳ Ｐゴシック" panose="020B0600070205080204" pitchFamily="50" charset="-128"/>
                <a:ea typeface="ＭＳ Ｐゴシック" panose="020B0600070205080204" pitchFamily="50" charset="-128"/>
                <a:cs typeface="Yu Gothic UI"/>
              </a:rPr>
              <a:t>身体の症状</a:t>
            </a:r>
            <a:endParaRPr sz="1600" dirty="0">
              <a:latin typeface="ＭＳ Ｐゴシック" panose="020B0600070205080204" pitchFamily="50" charset="-128"/>
              <a:ea typeface="ＭＳ Ｐゴシック" panose="020B0600070205080204" pitchFamily="50" charset="-128"/>
              <a:cs typeface="Yu Gothic UI"/>
            </a:endParaRPr>
          </a:p>
        </p:txBody>
      </p:sp>
      <p:sp>
        <p:nvSpPr>
          <p:cNvPr id="13" name="object 13"/>
          <p:cNvSpPr txBox="1"/>
          <p:nvPr/>
        </p:nvSpPr>
        <p:spPr>
          <a:xfrm>
            <a:off x="6019800" y="3032391"/>
            <a:ext cx="1504315" cy="246221"/>
          </a:xfrm>
          <a:prstGeom prst="rect">
            <a:avLst/>
          </a:prstGeom>
          <a:solidFill>
            <a:srgbClr val="585858"/>
          </a:solidFill>
        </p:spPr>
        <p:txBody>
          <a:bodyPr vert="horz" wrap="square" lIns="0" tIns="0" rIns="0" bIns="0" rtlCol="0">
            <a:spAutoFit/>
          </a:bodyPr>
          <a:lstStyle/>
          <a:p>
            <a:pPr marL="246379"/>
            <a:r>
              <a:rPr sz="1600" b="1" spc="40" dirty="0">
                <a:solidFill>
                  <a:srgbClr val="FFFFFF"/>
                </a:solidFill>
                <a:latin typeface="ＭＳ Ｐゴシック" panose="020B0600070205080204" pitchFamily="50" charset="-128"/>
                <a:ea typeface="ＭＳ Ｐゴシック" panose="020B0600070205080204" pitchFamily="50" charset="-128"/>
                <a:cs typeface="Yu Gothic UI"/>
              </a:rPr>
              <a:t>精神の症状</a:t>
            </a:r>
            <a:endParaRPr sz="1600" dirty="0">
              <a:latin typeface="ＭＳ Ｐゴシック" panose="020B0600070205080204" pitchFamily="50" charset="-128"/>
              <a:ea typeface="ＭＳ Ｐゴシック" panose="020B0600070205080204" pitchFamily="50" charset="-128"/>
              <a:cs typeface="Yu Gothic UI"/>
            </a:endParaRPr>
          </a:p>
        </p:txBody>
      </p:sp>
      <p:sp>
        <p:nvSpPr>
          <p:cNvPr id="14" name="object 14"/>
          <p:cNvSpPr txBox="1"/>
          <p:nvPr/>
        </p:nvSpPr>
        <p:spPr>
          <a:xfrm>
            <a:off x="1378210" y="3562371"/>
            <a:ext cx="2279389" cy="1384995"/>
          </a:xfrm>
          <a:prstGeom prst="rect">
            <a:avLst/>
          </a:prstGeom>
        </p:spPr>
        <p:txBody>
          <a:bodyPr vert="horz" wrap="square" lIns="0" tIns="0" rIns="0" bIns="0" rtlCol="0">
            <a:spAutoFit/>
          </a:bodyPr>
          <a:lstStyle/>
          <a:p>
            <a:pPr marL="12700">
              <a:tabLst>
                <a:tab pos="354965" algn="l"/>
              </a:tabLst>
            </a:pPr>
            <a:r>
              <a:rPr sz="2000" dirty="0">
                <a:latin typeface="ＭＳ Ｐゴシック" panose="020B0600070205080204" pitchFamily="50" charset="-128"/>
                <a:ea typeface="ＭＳ Ｐゴシック" panose="020B0600070205080204" pitchFamily="50" charset="-128"/>
                <a:cs typeface="Calibri"/>
              </a:rPr>
              <a:t>●	</a:t>
            </a:r>
            <a:r>
              <a:rPr sz="1600" b="1" spc="-20" dirty="0">
                <a:latin typeface="ＭＳ Ｐゴシック" panose="020B0600070205080204" pitchFamily="50" charset="-128"/>
                <a:ea typeface="ＭＳ Ｐゴシック" panose="020B0600070205080204" pitchFamily="50" charset="-128"/>
                <a:cs typeface="Yu Gothic UI"/>
              </a:rPr>
              <a:t>糖尿病</a:t>
            </a:r>
            <a:endParaRPr sz="1600" dirty="0">
              <a:latin typeface="ＭＳ Ｐゴシック" panose="020B0600070205080204" pitchFamily="50" charset="-128"/>
              <a:ea typeface="ＭＳ Ｐゴシック" panose="020B0600070205080204" pitchFamily="50" charset="-128"/>
              <a:cs typeface="Yu Gothic UI"/>
            </a:endParaRPr>
          </a:p>
          <a:p>
            <a:pPr marL="12700">
              <a:spcBef>
                <a:spcPts val="370"/>
              </a:spcBef>
              <a:tabLst>
                <a:tab pos="354965" algn="l"/>
              </a:tabLst>
            </a:pPr>
            <a:r>
              <a:rPr sz="2000" dirty="0">
                <a:latin typeface="ＭＳ Ｐゴシック" panose="020B0600070205080204" pitchFamily="50" charset="-128"/>
                <a:ea typeface="ＭＳ Ｐゴシック" panose="020B0600070205080204" pitchFamily="50" charset="-128"/>
                <a:cs typeface="Calibri"/>
              </a:rPr>
              <a:t>●	</a:t>
            </a:r>
            <a:r>
              <a:rPr sz="1600" b="1" spc="320" dirty="0">
                <a:latin typeface="ＭＳ Ｐゴシック" panose="020B0600070205080204" pitchFamily="50" charset="-128"/>
                <a:ea typeface="ＭＳ Ｐゴシック" panose="020B0600070205080204" pitchFamily="50" charset="-128"/>
                <a:cs typeface="Yu Gothic UI"/>
              </a:rPr>
              <a:t>パーキンソン病</a:t>
            </a:r>
            <a:endParaRPr sz="1600" dirty="0">
              <a:latin typeface="ＭＳ Ｐゴシック" panose="020B0600070205080204" pitchFamily="50" charset="-128"/>
              <a:ea typeface="ＭＳ Ｐゴシック" panose="020B0600070205080204" pitchFamily="50" charset="-128"/>
              <a:cs typeface="Yu Gothic UI"/>
            </a:endParaRPr>
          </a:p>
          <a:p>
            <a:pPr marL="12700">
              <a:spcBef>
                <a:spcPts val="385"/>
              </a:spcBef>
              <a:tabLst>
                <a:tab pos="354965" algn="l"/>
              </a:tabLst>
            </a:pPr>
            <a:r>
              <a:rPr sz="2000" dirty="0">
                <a:latin typeface="ＭＳ Ｐゴシック" panose="020B0600070205080204" pitchFamily="50" charset="-128"/>
                <a:ea typeface="ＭＳ Ｐゴシック" panose="020B0600070205080204" pitchFamily="50" charset="-128"/>
                <a:cs typeface="Calibri"/>
              </a:rPr>
              <a:t>●	</a:t>
            </a:r>
            <a:r>
              <a:rPr sz="1600" b="1" spc="-20" dirty="0">
                <a:latin typeface="ＭＳ Ｐゴシック" panose="020B0600070205080204" pitchFamily="50" charset="-128"/>
                <a:ea typeface="ＭＳ Ｐゴシック" panose="020B0600070205080204" pitchFamily="50" charset="-128"/>
                <a:cs typeface="Yu Gothic UI"/>
              </a:rPr>
              <a:t>貧血</a:t>
            </a:r>
            <a:endParaRPr sz="1600" dirty="0">
              <a:latin typeface="ＭＳ Ｐゴシック" panose="020B0600070205080204" pitchFamily="50" charset="-128"/>
              <a:ea typeface="ＭＳ Ｐゴシック" panose="020B0600070205080204" pitchFamily="50" charset="-128"/>
              <a:cs typeface="Yu Gothic UI"/>
            </a:endParaRPr>
          </a:p>
          <a:p>
            <a:pPr marL="12700">
              <a:spcBef>
                <a:spcPts val="380"/>
              </a:spcBef>
              <a:tabLst>
                <a:tab pos="354965" algn="l"/>
                <a:tab pos="1574800" algn="l"/>
              </a:tabLst>
            </a:pPr>
            <a:r>
              <a:rPr sz="2000" dirty="0">
                <a:latin typeface="ＭＳ Ｐゴシック" panose="020B0600070205080204" pitchFamily="50" charset="-128"/>
                <a:ea typeface="ＭＳ Ｐゴシック" panose="020B0600070205080204" pitchFamily="50" charset="-128"/>
                <a:cs typeface="Calibri"/>
              </a:rPr>
              <a:t>●	</a:t>
            </a:r>
            <a:r>
              <a:rPr sz="1600" b="1" spc="265" dirty="0">
                <a:latin typeface="ＭＳ Ｐゴシック" panose="020B0600070205080204" pitchFamily="50" charset="-128"/>
                <a:ea typeface="ＭＳ Ｐゴシック" panose="020B0600070205080204" pitchFamily="50" charset="-128"/>
                <a:cs typeface="Yu Gothic UI"/>
              </a:rPr>
              <a:t>バセドウ病	</a:t>
            </a:r>
            <a:r>
              <a:rPr sz="1600" b="1" spc="295" dirty="0">
                <a:latin typeface="ＭＳ Ｐゴシック" panose="020B0600070205080204" pitchFamily="50" charset="-128"/>
                <a:ea typeface="ＭＳ Ｐゴシック" panose="020B0600070205080204" pitchFamily="50" charset="-128"/>
                <a:cs typeface="Yu Gothic UI"/>
              </a:rPr>
              <a:t>など</a:t>
            </a:r>
            <a:endParaRPr sz="1600" dirty="0">
              <a:latin typeface="ＭＳ Ｐゴシック" panose="020B0600070205080204" pitchFamily="50" charset="-128"/>
              <a:ea typeface="ＭＳ Ｐゴシック" panose="020B0600070205080204" pitchFamily="50" charset="-128"/>
              <a:cs typeface="Yu Gothic UI"/>
            </a:endParaRPr>
          </a:p>
        </p:txBody>
      </p:sp>
      <p:sp>
        <p:nvSpPr>
          <p:cNvPr id="15" name="object 15"/>
          <p:cNvSpPr txBox="1"/>
          <p:nvPr/>
        </p:nvSpPr>
        <p:spPr>
          <a:xfrm>
            <a:off x="5743823" y="3882971"/>
            <a:ext cx="2598420" cy="743793"/>
          </a:xfrm>
          <a:prstGeom prst="rect">
            <a:avLst/>
          </a:prstGeom>
        </p:spPr>
        <p:txBody>
          <a:bodyPr vert="horz" wrap="square" lIns="0" tIns="0" rIns="0" bIns="0" rtlCol="0">
            <a:spAutoFit/>
          </a:bodyPr>
          <a:lstStyle/>
          <a:p>
            <a:pPr marL="12700">
              <a:tabLst>
                <a:tab pos="354965" algn="l"/>
              </a:tabLst>
            </a:pPr>
            <a:r>
              <a:rPr sz="2000" dirty="0">
                <a:latin typeface="ＭＳ Ｐゴシック" panose="020B0600070205080204" pitchFamily="50" charset="-128"/>
                <a:ea typeface="ＭＳ Ｐゴシック" panose="020B0600070205080204" pitchFamily="50" charset="-128"/>
                <a:cs typeface="Calibri"/>
              </a:rPr>
              <a:t>●	</a:t>
            </a:r>
            <a:r>
              <a:rPr sz="1600" b="1" spc="-20" dirty="0">
                <a:latin typeface="ＭＳ Ｐゴシック" panose="020B0600070205080204" pitchFamily="50" charset="-128"/>
                <a:ea typeface="ＭＳ Ｐゴシック" panose="020B0600070205080204" pitchFamily="50" charset="-128"/>
                <a:cs typeface="Yu Gothic UI"/>
              </a:rPr>
              <a:t>心身症</a:t>
            </a:r>
            <a:endParaRPr sz="1600" dirty="0">
              <a:latin typeface="ＭＳ Ｐゴシック" panose="020B0600070205080204" pitchFamily="50" charset="-128"/>
              <a:ea typeface="ＭＳ Ｐゴシック" panose="020B0600070205080204" pitchFamily="50" charset="-128"/>
              <a:cs typeface="Yu Gothic UI"/>
            </a:endParaRPr>
          </a:p>
          <a:p>
            <a:pPr marL="12700">
              <a:spcBef>
                <a:spcPts val="960"/>
              </a:spcBef>
              <a:tabLst>
                <a:tab pos="354965" algn="l"/>
              </a:tabLst>
            </a:pPr>
            <a:r>
              <a:rPr sz="2000" dirty="0">
                <a:latin typeface="ＭＳ Ｐゴシック" panose="020B0600070205080204" pitchFamily="50" charset="-128"/>
                <a:ea typeface="ＭＳ Ｐゴシック" panose="020B0600070205080204" pitchFamily="50" charset="-128"/>
                <a:cs typeface="Calibri"/>
              </a:rPr>
              <a:t>●	</a:t>
            </a:r>
            <a:r>
              <a:rPr sz="1600" b="1" spc="195" dirty="0">
                <a:latin typeface="ＭＳ Ｐゴシック" panose="020B0600070205080204" pitchFamily="50" charset="-128"/>
                <a:ea typeface="ＭＳ Ｐゴシック" panose="020B0600070205080204" pitchFamily="50" charset="-128"/>
                <a:cs typeface="Yu Gothic UI"/>
              </a:rPr>
              <a:t>うつ病（仮面うつ）など</a:t>
            </a:r>
            <a:endParaRPr sz="1600" dirty="0">
              <a:latin typeface="ＭＳ Ｐゴシック" panose="020B0600070205080204" pitchFamily="50" charset="-128"/>
              <a:ea typeface="ＭＳ Ｐゴシック" panose="020B0600070205080204" pitchFamily="50" charset="-128"/>
              <a:cs typeface="Yu Gothic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4262" y="1523999"/>
            <a:ext cx="8499896" cy="5009037"/>
          </a:xfrm>
          <a:custGeom>
            <a:avLst/>
            <a:gdLst/>
            <a:ahLst/>
            <a:cxnLst/>
            <a:rect l="l" t="t" r="r" b="b"/>
            <a:pathLst>
              <a:path w="11091545" h="5530850">
                <a:moveTo>
                  <a:pt x="10805375" y="0"/>
                </a:moveTo>
                <a:lnTo>
                  <a:pt x="286143" y="0"/>
                </a:lnTo>
                <a:lnTo>
                  <a:pt x="262676" y="948"/>
                </a:lnTo>
                <a:lnTo>
                  <a:pt x="217382" y="8317"/>
                </a:lnTo>
                <a:lnTo>
                  <a:pt x="174766" y="22490"/>
                </a:lnTo>
                <a:lnTo>
                  <a:pt x="135418" y="42878"/>
                </a:lnTo>
                <a:lnTo>
                  <a:pt x="99927" y="68889"/>
                </a:lnTo>
                <a:lnTo>
                  <a:pt x="68882" y="99935"/>
                </a:lnTo>
                <a:lnTo>
                  <a:pt x="42872" y="135426"/>
                </a:lnTo>
                <a:lnTo>
                  <a:pt x="22487" y="174771"/>
                </a:lnTo>
                <a:lnTo>
                  <a:pt x="8316" y="217382"/>
                </a:lnTo>
                <a:lnTo>
                  <a:pt x="948" y="262668"/>
                </a:lnTo>
                <a:lnTo>
                  <a:pt x="0" y="286131"/>
                </a:lnTo>
                <a:lnTo>
                  <a:pt x="0" y="5244376"/>
                </a:lnTo>
                <a:lnTo>
                  <a:pt x="3745" y="5290788"/>
                </a:lnTo>
                <a:lnTo>
                  <a:pt x="14588" y="5334815"/>
                </a:lnTo>
                <a:lnTo>
                  <a:pt x="31940" y="5375869"/>
                </a:lnTo>
                <a:lnTo>
                  <a:pt x="55211" y="5413361"/>
                </a:lnTo>
                <a:lnTo>
                  <a:pt x="83812" y="5446701"/>
                </a:lnTo>
                <a:lnTo>
                  <a:pt x="117153" y="5475300"/>
                </a:lnTo>
                <a:lnTo>
                  <a:pt x="154647" y="5498569"/>
                </a:lnTo>
                <a:lnTo>
                  <a:pt x="195702" y="5515919"/>
                </a:lnTo>
                <a:lnTo>
                  <a:pt x="239731" y="5526762"/>
                </a:lnTo>
                <a:lnTo>
                  <a:pt x="286143" y="5530507"/>
                </a:lnTo>
                <a:lnTo>
                  <a:pt x="10805375" y="5530507"/>
                </a:lnTo>
                <a:lnTo>
                  <a:pt x="10851778" y="5526762"/>
                </a:lnTo>
                <a:lnTo>
                  <a:pt x="10895800" y="5515919"/>
                </a:lnTo>
                <a:lnTo>
                  <a:pt x="10936852" y="5498569"/>
                </a:lnTo>
                <a:lnTo>
                  <a:pt x="10974344" y="5475300"/>
                </a:lnTo>
                <a:lnTo>
                  <a:pt x="11007686" y="5446701"/>
                </a:lnTo>
                <a:lnTo>
                  <a:pt x="11036289" y="5413361"/>
                </a:lnTo>
                <a:lnTo>
                  <a:pt x="11059562" y="5375869"/>
                </a:lnTo>
                <a:lnTo>
                  <a:pt x="11076916" y="5334815"/>
                </a:lnTo>
                <a:lnTo>
                  <a:pt x="11087760" y="5290788"/>
                </a:lnTo>
                <a:lnTo>
                  <a:pt x="11091506" y="5244376"/>
                </a:lnTo>
                <a:lnTo>
                  <a:pt x="11091506" y="286131"/>
                </a:lnTo>
                <a:lnTo>
                  <a:pt x="11087760" y="239728"/>
                </a:lnTo>
                <a:lnTo>
                  <a:pt x="11076916" y="195705"/>
                </a:lnTo>
                <a:lnTo>
                  <a:pt x="11059562" y="154653"/>
                </a:lnTo>
                <a:lnTo>
                  <a:pt x="11036289" y="117162"/>
                </a:lnTo>
                <a:lnTo>
                  <a:pt x="11007686" y="83820"/>
                </a:lnTo>
                <a:lnTo>
                  <a:pt x="10974344" y="55217"/>
                </a:lnTo>
                <a:lnTo>
                  <a:pt x="10936852" y="31944"/>
                </a:lnTo>
                <a:lnTo>
                  <a:pt x="10895800" y="14590"/>
                </a:lnTo>
                <a:lnTo>
                  <a:pt x="10851778" y="3745"/>
                </a:lnTo>
                <a:lnTo>
                  <a:pt x="10805375" y="0"/>
                </a:lnTo>
                <a:close/>
              </a:path>
            </a:pathLst>
          </a:custGeom>
          <a:solidFill>
            <a:srgbClr val="F7F8F8"/>
          </a:solidFill>
        </p:spPr>
        <p:txBody>
          <a:bodyPr wrap="square" lIns="0" tIns="0" rIns="0" bIns="0" rtlCol="0"/>
          <a:lstStyle/>
          <a:p>
            <a:endParaRPr dirty="0">
              <a:latin typeface="ＭＳ Ｐゴシック" panose="020B0600070205080204" pitchFamily="50" charset="-128"/>
              <a:ea typeface="ＭＳ Ｐゴシック" panose="020B0600070205080204" pitchFamily="50" charset="-128"/>
            </a:endParaRPr>
          </a:p>
        </p:txBody>
      </p:sp>
      <p:sp>
        <p:nvSpPr>
          <p:cNvPr id="3" name="object 3"/>
          <p:cNvSpPr txBox="1">
            <a:spLocks noGrp="1"/>
          </p:cNvSpPr>
          <p:nvPr>
            <p:ph type="title"/>
          </p:nvPr>
        </p:nvSpPr>
        <p:spPr>
          <a:xfrm>
            <a:off x="533400" y="566585"/>
            <a:ext cx="7886700" cy="387798"/>
          </a:xfrm>
          <a:prstGeom prst="rect">
            <a:avLst/>
          </a:prstGeom>
        </p:spPr>
        <p:txBody>
          <a:bodyPr vert="horz" wrap="square" lIns="0" tIns="0" rIns="0" bIns="0" rtlCol="0">
            <a:spAutoFit/>
          </a:bodyPr>
          <a:lstStyle/>
          <a:p>
            <a:pPr marL="12700" algn="ctr"/>
            <a:r>
              <a:rPr b="0" spc="25" dirty="0">
                <a:latin typeface="ＭＳ Ｐゴシック" panose="020B0600070205080204" pitchFamily="50" charset="-128"/>
                <a:ea typeface="ＭＳ Ｐゴシック" panose="020B0600070205080204" pitchFamily="50" charset="-128"/>
              </a:rPr>
              <a:t>自律神経失調症の予防法</a:t>
            </a:r>
          </a:p>
        </p:txBody>
      </p:sp>
      <p:sp>
        <p:nvSpPr>
          <p:cNvPr id="8" name="object 8"/>
          <p:cNvSpPr txBox="1"/>
          <p:nvPr/>
        </p:nvSpPr>
        <p:spPr>
          <a:xfrm>
            <a:off x="838200" y="1750129"/>
            <a:ext cx="2608072" cy="1338828"/>
          </a:xfrm>
          <a:prstGeom prst="rect">
            <a:avLst/>
          </a:prstGeom>
        </p:spPr>
        <p:txBody>
          <a:bodyPr vert="horz" wrap="square" lIns="0" tIns="0" rIns="0" bIns="0" rtlCol="0">
            <a:spAutoFit/>
          </a:bodyPr>
          <a:lstStyle/>
          <a:p>
            <a:pPr marL="12700" algn="just"/>
            <a:r>
              <a:rPr sz="2000" b="1" spc="90" dirty="0">
                <a:solidFill>
                  <a:srgbClr val="12AD93"/>
                </a:solidFill>
                <a:latin typeface="ＭＳ Ｐゴシック" panose="020B0600070205080204" pitchFamily="50" charset="-128"/>
                <a:ea typeface="ＭＳ Ｐゴシック" panose="020B0600070205080204" pitchFamily="50" charset="-128"/>
                <a:cs typeface="Yu Gothic UI"/>
              </a:rPr>
              <a:t>質の良い睡眠</a:t>
            </a:r>
            <a:endParaRPr sz="2000" dirty="0">
              <a:latin typeface="ＭＳ Ｐゴシック" panose="020B0600070205080204" pitchFamily="50" charset="-128"/>
              <a:ea typeface="ＭＳ Ｐゴシック" panose="020B0600070205080204" pitchFamily="50" charset="-128"/>
              <a:cs typeface="Yu Gothic UI"/>
            </a:endParaRPr>
          </a:p>
          <a:p>
            <a:pPr>
              <a:spcBef>
                <a:spcPts val="39"/>
              </a:spcBef>
            </a:pPr>
            <a:endParaRPr sz="1900" dirty="0">
              <a:latin typeface="ＭＳ Ｐゴシック" panose="020B0600070205080204" pitchFamily="50" charset="-128"/>
              <a:ea typeface="ＭＳ Ｐゴシック" panose="020B0600070205080204" pitchFamily="50" charset="-128"/>
              <a:cs typeface="Times New Roman"/>
            </a:endParaRPr>
          </a:p>
          <a:p>
            <a:pPr marL="12700" marR="5080" algn="just"/>
            <a:r>
              <a:rPr lang="ja-JP" altLang="en-US" sz="1600" spc="-20" dirty="0">
                <a:latin typeface="ＭＳ Ｐゴシック" panose="020B0600070205080204" pitchFamily="50" charset="-128"/>
                <a:ea typeface="ＭＳ Ｐゴシック" panose="020B0600070205080204" pitchFamily="50" charset="-128"/>
                <a:cs typeface="游ゴシック"/>
              </a:rPr>
              <a:t>十分な</a:t>
            </a:r>
            <a:r>
              <a:rPr sz="1600" spc="-20" dirty="0" err="1">
                <a:latin typeface="ＭＳ Ｐゴシック" panose="020B0600070205080204" pitchFamily="50" charset="-128"/>
                <a:ea typeface="ＭＳ Ｐゴシック" panose="020B0600070205080204" pitchFamily="50" charset="-128"/>
                <a:cs typeface="游ゴシック"/>
              </a:rPr>
              <a:t>睡眠</a:t>
            </a:r>
            <a:r>
              <a:rPr lang="ja-JP" altLang="en-US" sz="1600" spc="-20" dirty="0">
                <a:latin typeface="ＭＳ Ｐゴシック" panose="020B0600070205080204" pitchFamily="50" charset="-128"/>
                <a:ea typeface="ＭＳ Ｐゴシック" panose="020B0600070205080204" pitchFamily="50" charset="-128"/>
                <a:cs typeface="游ゴシック"/>
              </a:rPr>
              <a:t>をとる</a:t>
            </a:r>
            <a:endParaRPr lang="en-US" sz="1600" spc="-20" dirty="0">
              <a:latin typeface="ＭＳ Ｐゴシック" panose="020B0600070205080204" pitchFamily="50" charset="-128"/>
              <a:ea typeface="ＭＳ Ｐゴシック" panose="020B0600070205080204" pitchFamily="50" charset="-128"/>
              <a:cs typeface="游ゴシック"/>
            </a:endParaRPr>
          </a:p>
          <a:p>
            <a:pPr marL="12700" marR="5080" algn="just"/>
            <a:r>
              <a:rPr sz="1600" spc="-20" dirty="0">
                <a:latin typeface="ＭＳ Ｐゴシック" panose="020B0600070205080204" pitchFamily="50" charset="-128"/>
                <a:ea typeface="ＭＳ Ｐゴシック" panose="020B0600070205080204" pitchFamily="50" charset="-128"/>
                <a:cs typeface="游ゴシック"/>
              </a:rPr>
              <a:t>寝不足と感じた日には</a:t>
            </a:r>
            <a:r>
              <a:rPr lang="en-US" altLang="ja-JP" sz="1600" spc="-10" dirty="0">
                <a:latin typeface="ＭＳ Ｐゴシック" panose="020B0600070205080204" pitchFamily="50" charset="-128"/>
                <a:ea typeface="ＭＳ Ｐゴシック" panose="020B0600070205080204" pitchFamily="50" charset="-128"/>
                <a:cs typeface="游ゴシック"/>
              </a:rPr>
              <a:t>20</a:t>
            </a:r>
            <a:r>
              <a:rPr sz="1600" spc="-20" dirty="0">
                <a:latin typeface="ＭＳ Ｐゴシック" panose="020B0600070205080204" pitchFamily="50" charset="-128"/>
                <a:ea typeface="ＭＳ Ｐゴシック" panose="020B0600070205080204" pitchFamily="50" charset="-128"/>
                <a:cs typeface="游ゴシック"/>
              </a:rPr>
              <a:t>分程度の昼寝</a:t>
            </a:r>
            <a:r>
              <a:rPr lang="ja-JP" altLang="en-US" sz="1600" spc="-20" dirty="0">
                <a:latin typeface="ＭＳ Ｐゴシック" panose="020B0600070205080204" pitchFamily="50" charset="-128"/>
                <a:ea typeface="ＭＳ Ｐゴシック" panose="020B0600070205080204" pitchFamily="50" charset="-128"/>
                <a:cs typeface="游ゴシック"/>
              </a:rPr>
              <a:t>する　など</a:t>
            </a:r>
            <a:endParaRPr sz="1600" dirty="0">
              <a:latin typeface="ＭＳ Ｐゴシック" panose="020B0600070205080204" pitchFamily="50" charset="-128"/>
              <a:ea typeface="ＭＳ Ｐゴシック" panose="020B0600070205080204" pitchFamily="50" charset="-128"/>
              <a:cs typeface="游ゴシック"/>
            </a:endParaRPr>
          </a:p>
        </p:txBody>
      </p:sp>
      <p:sp>
        <p:nvSpPr>
          <p:cNvPr id="9" name="object 9"/>
          <p:cNvSpPr txBox="1"/>
          <p:nvPr/>
        </p:nvSpPr>
        <p:spPr>
          <a:xfrm>
            <a:off x="4800600" y="1750129"/>
            <a:ext cx="2608072" cy="1138773"/>
          </a:xfrm>
          <a:prstGeom prst="rect">
            <a:avLst/>
          </a:prstGeom>
        </p:spPr>
        <p:txBody>
          <a:bodyPr vert="horz" wrap="square" lIns="0" tIns="0" rIns="0" bIns="0" rtlCol="0">
            <a:spAutoFit/>
          </a:bodyPr>
          <a:lstStyle/>
          <a:p>
            <a:pPr marL="12700" algn="just"/>
            <a:r>
              <a:rPr sz="2000" b="1" spc="130" dirty="0">
                <a:solidFill>
                  <a:srgbClr val="12AD93"/>
                </a:solidFill>
                <a:latin typeface="ＭＳ Ｐゴシック" panose="020B0600070205080204" pitchFamily="50" charset="-128"/>
                <a:ea typeface="ＭＳ Ｐゴシック" panose="020B0600070205080204" pitchFamily="50" charset="-128"/>
                <a:cs typeface="Yu Gothic UI"/>
              </a:rPr>
              <a:t>規則正しい食事</a:t>
            </a:r>
            <a:endParaRPr sz="2000" dirty="0">
              <a:latin typeface="ＭＳ Ｐゴシック" panose="020B0600070205080204" pitchFamily="50" charset="-128"/>
              <a:ea typeface="ＭＳ Ｐゴシック" panose="020B0600070205080204" pitchFamily="50" charset="-128"/>
              <a:cs typeface="Yu Gothic UI"/>
            </a:endParaRPr>
          </a:p>
          <a:p>
            <a:pPr>
              <a:spcBef>
                <a:spcPts val="23"/>
              </a:spcBef>
            </a:pPr>
            <a:endParaRPr sz="2200" dirty="0">
              <a:latin typeface="ＭＳ Ｐゴシック" panose="020B0600070205080204" pitchFamily="50" charset="-128"/>
              <a:ea typeface="ＭＳ Ｐゴシック" panose="020B0600070205080204" pitchFamily="50" charset="-128"/>
              <a:cs typeface="Times New Roman"/>
            </a:endParaRPr>
          </a:p>
          <a:p>
            <a:pPr marL="12700" marR="5080" algn="just"/>
            <a:r>
              <a:rPr sz="1600" spc="-10" dirty="0">
                <a:latin typeface="ＭＳ Ｐゴシック" panose="020B0600070205080204" pitchFamily="50" charset="-128"/>
                <a:ea typeface="ＭＳ Ｐゴシック" panose="020B0600070205080204" pitchFamily="50" charset="-128"/>
                <a:cs typeface="游ゴシック"/>
              </a:rPr>
              <a:t>1</a:t>
            </a:r>
            <a:r>
              <a:rPr sz="1600" spc="-20" dirty="0">
                <a:latin typeface="ＭＳ Ｐゴシック" panose="020B0600070205080204" pitchFamily="50" charset="-128"/>
                <a:ea typeface="ＭＳ Ｐゴシック" panose="020B0600070205080204" pitchFamily="50" charset="-128"/>
                <a:cs typeface="游ゴシック"/>
              </a:rPr>
              <a:t>日</a:t>
            </a:r>
            <a:r>
              <a:rPr sz="1600" spc="-10" dirty="0">
                <a:latin typeface="ＭＳ Ｐゴシック" panose="020B0600070205080204" pitchFamily="50" charset="-128"/>
                <a:ea typeface="ＭＳ Ｐゴシック" panose="020B0600070205080204" pitchFamily="50" charset="-128"/>
                <a:cs typeface="游ゴシック"/>
              </a:rPr>
              <a:t>3</a:t>
            </a:r>
            <a:r>
              <a:rPr sz="1600" spc="-20" dirty="0">
                <a:latin typeface="ＭＳ Ｐゴシック" panose="020B0600070205080204" pitchFamily="50" charset="-128"/>
                <a:ea typeface="ＭＳ Ｐゴシック" panose="020B0600070205080204" pitchFamily="50" charset="-128"/>
                <a:cs typeface="游ゴシック"/>
              </a:rPr>
              <a:t>食決まった時間に食事をとるように心がけましょ う</a:t>
            </a:r>
            <a:endParaRPr sz="1600" dirty="0">
              <a:latin typeface="ＭＳ Ｐゴシック" panose="020B0600070205080204" pitchFamily="50" charset="-128"/>
              <a:ea typeface="ＭＳ Ｐゴシック" panose="020B0600070205080204" pitchFamily="50" charset="-128"/>
              <a:cs typeface="游ゴシック"/>
            </a:endParaRPr>
          </a:p>
        </p:txBody>
      </p:sp>
      <p:sp>
        <p:nvSpPr>
          <p:cNvPr id="10" name="object 10"/>
          <p:cNvSpPr/>
          <p:nvPr/>
        </p:nvSpPr>
        <p:spPr>
          <a:xfrm>
            <a:off x="3298201" y="4213932"/>
            <a:ext cx="1244813" cy="938131"/>
          </a:xfrm>
          <a:prstGeom prst="rect">
            <a:avLst/>
          </a:prstGeom>
          <a:blipFill>
            <a:blip r:embed="rId3" cstate="print"/>
            <a:stretch>
              <a:fillRect/>
            </a:stretch>
          </a:blipFill>
        </p:spPr>
        <p:txBody>
          <a:bodyPr wrap="square" lIns="0" tIns="0" rIns="0" bIns="0" rtlCol="0"/>
          <a:lstStyle/>
          <a:p>
            <a:endParaRPr dirty="0">
              <a:latin typeface="ＭＳ Ｐゴシック" panose="020B0600070205080204" pitchFamily="50" charset="-128"/>
              <a:ea typeface="ＭＳ Ｐゴシック" panose="020B0600070205080204" pitchFamily="50" charset="-128"/>
            </a:endParaRPr>
          </a:p>
        </p:txBody>
      </p:sp>
      <p:sp>
        <p:nvSpPr>
          <p:cNvPr id="13" name="object 13"/>
          <p:cNvSpPr txBox="1"/>
          <p:nvPr/>
        </p:nvSpPr>
        <p:spPr>
          <a:xfrm>
            <a:off x="4800600" y="4048886"/>
            <a:ext cx="2608072" cy="1600438"/>
          </a:xfrm>
          <a:prstGeom prst="rect">
            <a:avLst/>
          </a:prstGeom>
        </p:spPr>
        <p:txBody>
          <a:bodyPr vert="horz" wrap="square" lIns="0" tIns="0" rIns="0" bIns="0" rtlCol="0">
            <a:spAutoFit/>
          </a:bodyPr>
          <a:lstStyle/>
          <a:p>
            <a:pPr marL="12700" marR="5080"/>
            <a:r>
              <a:rPr lang="ja-JP" altLang="en-US" sz="2000" b="1" spc="35" dirty="0">
                <a:solidFill>
                  <a:srgbClr val="12AD93"/>
                </a:solidFill>
                <a:latin typeface="ＭＳ Ｐゴシック" panose="020B0600070205080204" pitchFamily="50" charset="-128"/>
                <a:ea typeface="ＭＳ Ｐゴシック" panose="020B0600070205080204" pitchFamily="50" charset="-128"/>
                <a:cs typeface="Yu Gothic UI"/>
              </a:rPr>
              <a:t>適度な運動</a:t>
            </a:r>
            <a:br>
              <a:rPr lang="en-US" altLang="ja-JP" sz="2000" b="1" spc="35" dirty="0">
                <a:solidFill>
                  <a:srgbClr val="12AD93"/>
                </a:solidFill>
                <a:latin typeface="ＭＳ Ｐゴシック" panose="020B0600070205080204" pitchFamily="50" charset="-128"/>
                <a:ea typeface="ＭＳ Ｐゴシック" panose="020B0600070205080204" pitchFamily="50" charset="-128"/>
                <a:cs typeface="Yu Gothic UI"/>
              </a:rPr>
            </a:br>
            <a:endParaRPr lang="ja-JP" altLang="en-US" sz="2000" dirty="0">
              <a:latin typeface="ＭＳ Ｐゴシック" panose="020B0600070205080204" pitchFamily="50" charset="-128"/>
              <a:ea typeface="ＭＳ Ｐゴシック" panose="020B0600070205080204" pitchFamily="50" charset="-128"/>
              <a:cs typeface="Yu Gothic UI"/>
            </a:endParaRPr>
          </a:p>
          <a:p>
            <a:pPr marL="12700" marR="5080"/>
            <a:r>
              <a:rPr sz="1600" spc="-20" dirty="0" err="1">
                <a:latin typeface="ＭＳ Ｐゴシック" panose="020B0600070205080204" pitchFamily="50" charset="-128"/>
                <a:ea typeface="ＭＳ Ｐゴシック" panose="020B0600070205080204" pitchFamily="50" charset="-128"/>
                <a:cs typeface="游ゴシック"/>
              </a:rPr>
              <a:t>適度な運動を行い</a:t>
            </a:r>
            <a:r>
              <a:rPr sz="1600" spc="-20" dirty="0">
                <a:latin typeface="ＭＳ Ｐゴシック" panose="020B0600070205080204" pitchFamily="50" charset="-128"/>
                <a:ea typeface="ＭＳ Ｐゴシック" panose="020B0600070205080204" pitchFamily="50" charset="-128"/>
                <a:cs typeface="游ゴシック"/>
              </a:rPr>
              <a:t>、 ストレ</a:t>
            </a:r>
            <a:r>
              <a:rPr sz="1600" spc="-10" dirty="0">
                <a:latin typeface="ＭＳ Ｐゴシック" panose="020B0600070205080204" pitchFamily="50" charset="-128"/>
                <a:ea typeface="ＭＳ Ｐゴシック" panose="020B0600070205080204" pitchFamily="50" charset="-128"/>
                <a:cs typeface="游ゴシック"/>
              </a:rPr>
              <a:t>ス</a:t>
            </a:r>
            <a:r>
              <a:rPr sz="1600" spc="-20" dirty="0">
                <a:latin typeface="ＭＳ Ｐゴシック" panose="020B0600070205080204" pitchFamily="50" charset="-128"/>
                <a:ea typeface="ＭＳ Ｐゴシック" panose="020B0600070205080204" pitchFamily="50" charset="-128"/>
                <a:cs typeface="游ゴシック"/>
              </a:rPr>
              <a:t>を発</a:t>
            </a:r>
            <a:r>
              <a:rPr sz="1600" spc="-10" dirty="0">
                <a:latin typeface="ＭＳ Ｐゴシック" panose="020B0600070205080204" pitchFamily="50" charset="-128"/>
                <a:ea typeface="ＭＳ Ｐゴシック" panose="020B0600070205080204" pitchFamily="50" charset="-128"/>
                <a:cs typeface="游ゴシック"/>
              </a:rPr>
              <a:t>散</a:t>
            </a:r>
            <a:r>
              <a:rPr sz="1600" spc="-20" dirty="0">
                <a:latin typeface="ＭＳ Ｐゴシック" panose="020B0600070205080204" pitchFamily="50" charset="-128"/>
                <a:ea typeface="ＭＳ Ｐゴシック" panose="020B0600070205080204" pitchFamily="50" charset="-128"/>
                <a:cs typeface="游ゴシック"/>
              </a:rPr>
              <a:t>しまし</a:t>
            </a:r>
            <a:r>
              <a:rPr sz="1600" spc="-10" dirty="0">
                <a:latin typeface="ＭＳ Ｐゴシック" panose="020B0600070205080204" pitchFamily="50" charset="-128"/>
                <a:ea typeface="ＭＳ Ｐゴシック" panose="020B0600070205080204" pitchFamily="50" charset="-128"/>
                <a:cs typeface="游ゴシック"/>
              </a:rPr>
              <a:t>ょ</a:t>
            </a:r>
            <a:r>
              <a:rPr sz="1600" spc="-20" dirty="0">
                <a:latin typeface="ＭＳ Ｐゴシック" panose="020B0600070205080204" pitchFamily="50" charset="-128"/>
                <a:ea typeface="ＭＳ Ｐゴシック" panose="020B0600070205080204" pitchFamily="50" charset="-128"/>
                <a:cs typeface="游ゴシック"/>
              </a:rPr>
              <a:t>う。</a:t>
            </a:r>
            <a:r>
              <a:rPr sz="1600" spc="-15" dirty="0">
                <a:latin typeface="ＭＳ Ｐゴシック" panose="020B0600070205080204" pitchFamily="50" charset="-128"/>
                <a:ea typeface="ＭＳ Ｐゴシック" panose="020B0600070205080204" pitchFamily="50" charset="-128"/>
                <a:cs typeface="游ゴシック"/>
              </a:rPr>
              <a:t> </a:t>
            </a:r>
            <a:endParaRPr lang="en-US" sz="1600" spc="-15" dirty="0">
              <a:latin typeface="ＭＳ Ｐゴシック" panose="020B0600070205080204" pitchFamily="50" charset="-128"/>
              <a:ea typeface="ＭＳ Ｐゴシック" panose="020B0600070205080204" pitchFamily="50" charset="-128"/>
              <a:cs typeface="游ゴシック"/>
            </a:endParaRPr>
          </a:p>
          <a:p>
            <a:pPr marL="12700" marR="5080"/>
            <a:r>
              <a:rPr lang="ja-JP" altLang="en-US" sz="1600" spc="-15" dirty="0">
                <a:latin typeface="ＭＳ Ｐゴシック" panose="020B0600070205080204" pitchFamily="50" charset="-128"/>
                <a:ea typeface="ＭＳ Ｐゴシック" panose="020B0600070205080204" pitchFamily="50" charset="-128"/>
                <a:cs typeface="游ゴシック"/>
              </a:rPr>
              <a:t>➡</a:t>
            </a:r>
            <a:r>
              <a:rPr sz="1600" spc="-15" dirty="0" err="1">
                <a:latin typeface="ＭＳ Ｐゴシック" panose="020B0600070205080204" pitchFamily="50" charset="-128"/>
                <a:ea typeface="ＭＳ Ｐゴシック" panose="020B0600070205080204" pitchFamily="50" charset="-128"/>
                <a:cs typeface="游ゴシック"/>
              </a:rPr>
              <a:t>運動をすることで、質の良</a:t>
            </a:r>
            <a:r>
              <a:rPr sz="1600" spc="-15" dirty="0">
                <a:latin typeface="ＭＳ Ｐゴシック" panose="020B0600070205080204" pitchFamily="50" charset="-128"/>
                <a:ea typeface="ＭＳ Ｐゴシック" panose="020B0600070205080204" pitchFamily="50" charset="-128"/>
                <a:cs typeface="游ゴシック"/>
              </a:rPr>
              <a:t> </a:t>
            </a:r>
            <a:r>
              <a:rPr sz="1600" spc="-25" dirty="0">
                <a:latin typeface="ＭＳ Ｐゴシック" panose="020B0600070205080204" pitchFamily="50" charset="-128"/>
                <a:ea typeface="ＭＳ Ｐゴシック" panose="020B0600070205080204" pitchFamily="50" charset="-128"/>
                <a:cs typeface="游ゴシック"/>
              </a:rPr>
              <a:t>い睡眠にもつながります。</a:t>
            </a:r>
            <a:endParaRPr sz="1600" dirty="0">
              <a:latin typeface="ＭＳ Ｐゴシック" panose="020B0600070205080204" pitchFamily="50" charset="-128"/>
              <a:ea typeface="ＭＳ Ｐゴシック" panose="020B0600070205080204" pitchFamily="50" charset="-128"/>
              <a:cs typeface="游ゴシック"/>
            </a:endParaRPr>
          </a:p>
        </p:txBody>
      </p:sp>
      <p:sp>
        <p:nvSpPr>
          <p:cNvPr id="14" name="object 14"/>
          <p:cNvSpPr/>
          <p:nvPr/>
        </p:nvSpPr>
        <p:spPr>
          <a:xfrm>
            <a:off x="7566103" y="4390770"/>
            <a:ext cx="545312" cy="1717674"/>
          </a:xfrm>
          <a:prstGeom prst="rect">
            <a:avLst/>
          </a:prstGeom>
          <a:blipFill>
            <a:blip r:embed="rId4"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5" name="object 15"/>
          <p:cNvSpPr/>
          <p:nvPr/>
        </p:nvSpPr>
        <p:spPr>
          <a:xfrm>
            <a:off x="7345078" y="1934543"/>
            <a:ext cx="1251208" cy="1514476"/>
          </a:xfrm>
          <a:prstGeom prst="rect">
            <a:avLst/>
          </a:prstGeom>
          <a:blipFill>
            <a:blip r:embed="rId5"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6" name="object 16"/>
          <p:cNvSpPr/>
          <p:nvPr/>
        </p:nvSpPr>
        <p:spPr>
          <a:xfrm>
            <a:off x="3209306" y="2935359"/>
            <a:ext cx="1521808" cy="835733"/>
          </a:xfrm>
          <a:prstGeom prst="rect">
            <a:avLst/>
          </a:prstGeom>
          <a:blipFill>
            <a:blip r:embed="rId6"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7" name="object 17"/>
          <p:cNvSpPr/>
          <p:nvPr/>
        </p:nvSpPr>
        <p:spPr>
          <a:xfrm>
            <a:off x="8141968" y="3976166"/>
            <a:ext cx="414604" cy="414604"/>
          </a:xfrm>
          <a:prstGeom prst="rect">
            <a:avLst/>
          </a:prstGeom>
          <a:blipFill>
            <a:blip r:embed="rId7"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8" name="object 18"/>
          <p:cNvSpPr/>
          <p:nvPr/>
        </p:nvSpPr>
        <p:spPr>
          <a:xfrm>
            <a:off x="3641306" y="2136461"/>
            <a:ext cx="328904" cy="555320"/>
          </a:xfrm>
          <a:prstGeom prst="rect">
            <a:avLst/>
          </a:prstGeom>
          <a:blipFill>
            <a:blip r:embed="rId8"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23" name="object 8">
            <a:extLst>
              <a:ext uri="{FF2B5EF4-FFF2-40B4-BE49-F238E27FC236}">
                <a16:creationId xmlns:a16="http://schemas.microsoft.com/office/drawing/2014/main" id="{9CE12007-D8F5-4791-3282-0BDEB3ADAF1E}"/>
              </a:ext>
            </a:extLst>
          </p:cNvPr>
          <p:cNvSpPr txBox="1"/>
          <p:nvPr/>
        </p:nvSpPr>
        <p:spPr>
          <a:xfrm>
            <a:off x="873216" y="4074231"/>
            <a:ext cx="2608072" cy="1415772"/>
          </a:xfrm>
          <a:prstGeom prst="rect">
            <a:avLst/>
          </a:prstGeom>
        </p:spPr>
        <p:txBody>
          <a:bodyPr vert="horz" wrap="square" lIns="0" tIns="0" rIns="0" bIns="0" rtlCol="0">
            <a:spAutoFit/>
          </a:bodyPr>
          <a:lstStyle/>
          <a:p>
            <a:pPr marL="12700" algn="just"/>
            <a:r>
              <a:rPr lang="ja-JP" altLang="en-US" sz="2000" b="1" spc="290" dirty="0">
                <a:solidFill>
                  <a:srgbClr val="12AD93"/>
                </a:solidFill>
                <a:latin typeface="ＭＳ Ｐゴシック" panose="020B0600070205080204" pitchFamily="50" charset="-128"/>
                <a:ea typeface="ＭＳ Ｐゴシック" panose="020B0600070205080204" pitchFamily="50" charset="-128"/>
                <a:cs typeface="Yu Gothic UI"/>
              </a:rPr>
              <a:t>ストレス対処法を身に</a:t>
            </a:r>
            <a:r>
              <a:rPr lang="ja-JP" altLang="en-US" sz="2000" b="1" spc="254" dirty="0">
                <a:solidFill>
                  <a:srgbClr val="12AD93"/>
                </a:solidFill>
                <a:latin typeface="ＭＳ Ｐゴシック" panose="020B0600070205080204" pitchFamily="50" charset="-128"/>
                <a:ea typeface="ＭＳ Ｐゴシック" panose="020B0600070205080204" pitchFamily="50" charset="-128"/>
                <a:cs typeface="Yu Gothic UI"/>
              </a:rPr>
              <a:t>つ</a:t>
            </a:r>
            <a:r>
              <a:rPr lang="ja-JP" altLang="en-US" sz="2000" b="1" spc="409" dirty="0">
                <a:solidFill>
                  <a:srgbClr val="12AD93"/>
                </a:solidFill>
                <a:latin typeface="ＭＳ Ｐゴシック" panose="020B0600070205080204" pitchFamily="50" charset="-128"/>
                <a:ea typeface="ＭＳ Ｐゴシック" panose="020B0600070205080204" pitchFamily="50" charset="-128"/>
                <a:cs typeface="Yu Gothic UI"/>
              </a:rPr>
              <a:t>ける</a:t>
            </a:r>
            <a:endParaRPr lang="en-US" altLang="ja-JP" sz="2000" b="1" spc="409" dirty="0">
              <a:solidFill>
                <a:srgbClr val="12AD93"/>
              </a:solidFill>
              <a:latin typeface="ＭＳ Ｐゴシック" panose="020B0600070205080204" pitchFamily="50" charset="-128"/>
              <a:ea typeface="ＭＳ Ｐゴシック" panose="020B0600070205080204" pitchFamily="50" charset="-128"/>
              <a:cs typeface="Yu Gothic UI"/>
            </a:endParaRPr>
          </a:p>
          <a:p>
            <a:pPr marL="12700" algn="just"/>
            <a:endParaRPr lang="en-US" altLang="ja-JP" sz="2000" b="1" spc="409" dirty="0">
              <a:solidFill>
                <a:srgbClr val="12AD93"/>
              </a:solidFill>
              <a:latin typeface="ＭＳ Ｐゴシック" panose="020B0600070205080204" pitchFamily="50" charset="-128"/>
              <a:ea typeface="ＭＳ Ｐゴシック" panose="020B0600070205080204" pitchFamily="50" charset="-128"/>
              <a:cs typeface="Yu Gothic UI"/>
            </a:endParaRPr>
          </a:p>
          <a:p>
            <a:pPr marL="12700" algn="just"/>
            <a:r>
              <a:rPr lang="ja-JP" altLang="en-US" sz="1600" spc="409" dirty="0">
                <a:latin typeface="ＭＳ Ｐゴシック" panose="020B0600070205080204" pitchFamily="50" charset="-128"/>
                <a:ea typeface="ＭＳ Ｐゴシック" panose="020B0600070205080204" pitchFamily="50" charset="-128"/>
                <a:cs typeface="Yu Gothic UI"/>
              </a:rPr>
              <a:t>入浴する</a:t>
            </a:r>
            <a:endParaRPr lang="en-US" altLang="ja-JP" sz="1600" spc="409" dirty="0">
              <a:latin typeface="ＭＳ Ｐゴシック" panose="020B0600070205080204" pitchFamily="50" charset="-128"/>
              <a:ea typeface="ＭＳ Ｐゴシック" panose="020B0600070205080204" pitchFamily="50" charset="-128"/>
              <a:cs typeface="Yu Gothic UI"/>
            </a:endParaRPr>
          </a:p>
          <a:p>
            <a:pPr marL="12700" algn="just"/>
            <a:r>
              <a:rPr lang="ja-JP" altLang="en-US" sz="1600" spc="409" dirty="0">
                <a:latin typeface="ＭＳ Ｐゴシック" panose="020B0600070205080204" pitchFamily="50" charset="-128"/>
                <a:ea typeface="ＭＳ Ｐゴシック" panose="020B0600070205080204" pitchFamily="50" charset="-128"/>
                <a:cs typeface="Yu Gothic UI"/>
              </a:rPr>
              <a:t>趣味を見つける　など</a:t>
            </a:r>
            <a:endParaRPr lang="en-US" altLang="ja-JP" sz="1600" spc="409" dirty="0">
              <a:latin typeface="ＭＳ Ｐゴシック" panose="020B0600070205080204" pitchFamily="50" charset="-128"/>
              <a:ea typeface="ＭＳ Ｐゴシック" panose="020B0600070205080204" pitchFamily="50" charset="-128"/>
              <a:cs typeface="Yu Gothic UI"/>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1189</TotalTime>
  <Words>467</Words>
  <Application>Microsoft Office PowerPoint</Application>
  <PresentationFormat>画面に合わせる (4:3)</PresentationFormat>
  <Paragraphs>112</Paragraphs>
  <Slides>10</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ＭＳ Ｐゴシック</vt:lpstr>
      <vt:lpstr>ＭＳ ゴシック</vt:lpstr>
      <vt:lpstr>Yu Gothic UI</vt:lpstr>
      <vt:lpstr>游ゴシック</vt:lpstr>
      <vt:lpstr>游ゴシック Light</vt:lpstr>
      <vt:lpstr>Arial</vt:lpstr>
      <vt:lpstr>Office テーマ</vt:lpstr>
      <vt:lpstr>PowerPoint プレゼンテーション</vt:lpstr>
      <vt:lpstr>自律神経失調症</vt:lpstr>
      <vt:lpstr>自律神経とは</vt:lpstr>
      <vt:lpstr>交感神経と副交感神経</vt:lpstr>
      <vt:lpstr>自律神経の乱れ</vt:lpstr>
      <vt:lpstr>自律神経失調症の主な症状</vt:lpstr>
      <vt:lpstr>自律神経失調症の原因は</vt:lpstr>
      <vt:lpstr>自律神経失調症が疑わしい時…</vt:lpstr>
      <vt:lpstr>自律神経失調症の予防法</vt:lpstr>
      <vt:lpstr>自律神経失調症へのガムの効果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相澤 祐也</dc:creator>
  <cp:lastModifiedBy>obata</cp:lastModifiedBy>
  <cp:revision>21</cp:revision>
  <cp:lastPrinted>2025-03-14T04:41:18Z</cp:lastPrinted>
  <dcterms:created xsi:type="dcterms:W3CDTF">2025-03-11T16:06:24Z</dcterms:created>
  <dcterms:modified xsi:type="dcterms:W3CDTF">2025-04-21T05:44:51Z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2024-11-12T00:00:00Z</vt:filetime>
  </property>
  <property fmtid="{D5CDD505-2E9C-101B-9397-08002B2CF9AE}" pid="3" name="LastSaved">
    <vt:filetime>2025-03-11T00:00:00Z</vt:filetime>
  </property>
</Properties>
</file>