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3" r:id="rId6"/>
    <p:sldId id="268" r:id="rId7"/>
    <p:sldId id="265" r:id="rId8"/>
    <p:sldId id="266" r:id="rId9"/>
    <p:sldId id="262" r:id="rId10"/>
    <p:sldId id="270" r:id="rId11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85A1-C44B-4C37-8123-48AF805BFB40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EF14-7292-457E-84B9-14330F5E5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58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EF14-7292-457E-84B9-14330F5E5F8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08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4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35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02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5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6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4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20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6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63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5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98CA-672E-4AAA-ACBF-132F31CCDE5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64EB-2B9E-4827-9B63-424433AF00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サルコペニア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2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5BC0-192C-F0F6-5172-75FF491C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E93EB38-BE21-4882-869B-B6ACC3E3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1" y="764704"/>
            <a:ext cx="713195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サルコペニア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ja-JP" altLang="en-US" dirty="0"/>
              <a:t>ギリシャ語で筋肉を意味する「サルコ</a:t>
            </a:r>
            <a:r>
              <a:rPr lang="en-US" altLang="ja-JP" dirty="0"/>
              <a:t>=</a:t>
            </a:r>
            <a:r>
              <a:rPr lang="ja-JP" altLang="en-US" dirty="0"/>
              <a:t>筋肉」と喪失を意味する「ペニア</a:t>
            </a:r>
            <a:r>
              <a:rPr lang="en-US" altLang="ja-JP" dirty="0"/>
              <a:t>=</a:t>
            </a:r>
            <a:r>
              <a:rPr lang="ja-JP" altLang="en-US" dirty="0"/>
              <a:t>喪失」を合わせた造語です。</a:t>
            </a:r>
            <a:endParaRPr lang="en-US" altLang="ja-JP" dirty="0"/>
          </a:p>
          <a:p>
            <a:r>
              <a:rPr lang="ja-JP" altLang="en-US" dirty="0"/>
              <a:t>全身の筋肉が減少してしまい、身体能力が低下した状態です。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4740E2-77F4-ACA3-2B52-4BC60DB7F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2" b="99793" l="5634" r="98905">
                        <a14:foregroundMark x1="14554" y1="5372" x2="5790" y2="7645"/>
                        <a14:foregroundMark x1="32864" y1="81405" x2="49609" y2="83884"/>
                        <a14:foregroundMark x1="49609" y1="83884" x2="50235" y2="83264"/>
                        <a14:foregroundMark x1="67136" y1="48554" x2="69327" y2="76240"/>
                        <a14:foregroundMark x1="83255" y1="92975" x2="94210" y2="90909"/>
                        <a14:foregroundMark x1="97809" y1="86364" x2="98905" y2="99793"/>
                      </a14:backgroundRemoval>
                    </a14:imgEffect>
                  </a14:imgLayer>
                </a14:imgProps>
              </a:ext>
            </a:extLst>
          </a:blip>
          <a:srcRect l="58536" t="40558" r="-12140" b="-6903"/>
          <a:stretch/>
        </p:blipFill>
        <p:spPr>
          <a:xfrm>
            <a:off x="4295908" y="4625729"/>
            <a:ext cx="2088232" cy="19576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355212-83F8-DFB4-A4A8-B9FEB5D274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935" b="31484"/>
          <a:stretch/>
        </p:blipFill>
        <p:spPr>
          <a:xfrm>
            <a:off x="729480" y="4437112"/>
            <a:ext cx="2184123" cy="20258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0CBFB8E-5148-D052-3628-2CAE615CD7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17" t="66492" r="42699" b="-566"/>
          <a:stretch/>
        </p:blipFill>
        <p:spPr>
          <a:xfrm>
            <a:off x="2843808" y="5321961"/>
            <a:ext cx="1320025" cy="1007517"/>
          </a:xfrm>
          <a:prstGeom prst="rect">
            <a:avLst/>
          </a:prstGeom>
        </p:spPr>
      </p:pic>
      <p:pic>
        <p:nvPicPr>
          <p:cNvPr id="2050" name="Picture 2" descr="体重減少 イラスト に対する画像結果">
            <a:extLst>
              <a:ext uri="{FF2B5EF4-FFF2-40B4-BE49-F238E27FC236}">
                <a16:creationId xmlns:a16="http://schemas.microsoft.com/office/drawing/2014/main" id="{F4027288-4A7B-79F0-76A9-6D73062E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84" y="4144903"/>
            <a:ext cx="2088231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2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サルコペニア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18503" y="144037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筋肉が低下すると、動くのがしんどくなります。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動かないとさらに筋肉が減少し、活動が困難になります。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やがて、転倒・骨折、さらに寝たきりなどの原因になります。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50086C0-C10D-23BF-1F9A-21B5433DFBAD}"/>
              </a:ext>
            </a:extLst>
          </p:cNvPr>
          <p:cNvGrpSpPr/>
          <p:nvPr/>
        </p:nvGrpSpPr>
        <p:grpSpPr>
          <a:xfrm>
            <a:off x="618503" y="2988241"/>
            <a:ext cx="8273976" cy="3726561"/>
            <a:chOff x="618503" y="2988241"/>
            <a:chExt cx="8273976" cy="37265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3" t="-241" r="49130" b="8221"/>
            <a:stretch/>
          </p:blipFill>
          <p:spPr bwMode="auto">
            <a:xfrm>
              <a:off x="618503" y="3540028"/>
              <a:ext cx="2570600" cy="3102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B96BEC3-B02C-2866-BB7B-7916D2908A43}"/>
                </a:ext>
              </a:extLst>
            </p:cNvPr>
            <p:cNvGrpSpPr/>
            <p:nvPr/>
          </p:nvGrpSpPr>
          <p:grpSpPr>
            <a:xfrm>
              <a:off x="3124896" y="3501007"/>
              <a:ext cx="5767583" cy="3213795"/>
              <a:chOff x="3714847" y="3826547"/>
              <a:chExt cx="4968552" cy="2639766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19C17D60-5BF0-52DC-1FE3-E912D0360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8228" t="17464" r="1980" b="12509"/>
              <a:stretch/>
            </p:blipFill>
            <p:spPr>
              <a:xfrm>
                <a:off x="3714847" y="3858597"/>
                <a:ext cx="4968552" cy="2607716"/>
              </a:xfrm>
              <a:prstGeom prst="rect">
                <a:avLst/>
              </a:prstGeom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E31678A-6187-A20B-D2F5-4AD278414372}"/>
                  </a:ext>
                </a:extLst>
              </p:cNvPr>
              <p:cNvSpPr/>
              <p:nvPr/>
            </p:nvSpPr>
            <p:spPr>
              <a:xfrm>
                <a:off x="4904512" y="3826547"/>
                <a:ext cx="2160240" cy="295731"/>
              </a:xfrm>
              <a:prstGeom prst="rect">
                <a:avLst/>
              </a:prstGeom>
              <a:solidFill>
                <a:srgbClr val="FFFB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DB2DF94-4281-4896-0C77-8CAFD73CA956}"/>
                </a:ext>
              </a:extLst>
            </p:cNvPr>
            <p:cNvSpPr/>
            <p:nvPr/>
          </p:nvSpPr>
          <p:spPr>
            <a:xfrm>
              <a:off x="2411760" y="4869160"/>
              <a:ext cx="648072" cy="720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0253CB43-8698-86E8-CF72-5940DF011C3E}"/>
                </a:ext>
              </a:extLst>
            </p:cNvPr>
            <p:cNvSpPr/>
            <p:nvPr/>
          </p:nvSpPr>
          <p:spPr>
            <a:xfrm>
              <a:off x="2627784" y="4293096"/>
              <a:ext cx="821148" cy="93610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359557EC-8C02-13B2-DB6C-AEE5D5524E0F}"/>
                </a:ext>
              </a:extLst>
            </p:cNvPr>
            <p:cNvSpPr/>
            <p:nvPr/>
          </p:nvSpPr>
          <p:spPr>
            <a:xfrm>
              <a:off x="4860032" y="4293096"/>
              <a:ext cx="821148" cy="93610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20A9544-5CE4-5831-D991-78B674FF4C05}"/>
                </a:ext>
              </a:extLst>
            </p:cNvPr>
            <p:cNvSpPr txBox="1"/>
            <p:nvPr/>
          </p:nvSpPr>
          <p:spPr>
            <a:xfrm>
              <a:off x="3189103" y="2988241"/>
              <a:ext cx="24625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/>
                <a:t>サルコペニア</a:t>
              </a:r>
              <a:endParaRPr kumimoji="1" lang="ja-JP" altLang="en-US" sz="3200" dirty="0"/>
            </a:p>
          </p:txBody>
        </p:sp>
      </p:grp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4491F8BA-29E0-EC73-ED42-BE150E8490A3}"/>
              </a:ext>
            </a:extLst>
          </p:cNvPr>
          <p:cNvSpPr/>
          <p:nvPr/>
        </p:nvSpPr>
        <p:spPr>
          <a:xfrm>
            <a:off x="116382" y="4520084"/>
            <a:ext cx="713994" cy="753070"/>
          </a:xfrm>
          <a:prstGeom prst="wedgeEllipseCallout">
            <a:avLst>
              <a:gd name="adj1" fmla="val 61504"/>
              <a:gd name="adj2" fmla="val -305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加齢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32A845BA-D664-256E-5030-87F4AE8FFDAF}"/>
              </a:ext>
            </a:extLst>
          </p:cNvPr>
          <p:cNvSpPr/>
          <p:nvPr/>
        </p:nvSpPr>
        <p:spPr>
          <a:xfrm>
            <a:off x="315082" y="2753419"/>
            <a:ext cx="606841" cy="1585744"/>
          </a:xfrm>
          <a:prstGeom prst="wedgeEllipseCallout">
            <a:avLst>
              <a:gd name="adj1" fmla="val 92615"/>
              <a:gd name="adj2" fmla="val -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運動不足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4B23A1BB-BC81-F988-9682-68023D0AF13C}"/>
              </a:ext>
            </a:extLst>
          </p:cNvPr>
          <p:cNvSpPr/>
          <p:nvPr/>
        </p:nvSpPr>
        <p:spPr>
          <a:xfrm>
            <a:off x="2037917" y="3065643"/>
            <a:ext cx="713994" cy="1273520"/>
          </a:xfrm>
          <a:prstGeom prst="wedgeEllipseCallout">
            <a:avLst>
              <a:gd name="adj1" fmla="val -88556"/>
              <a:gd name="adj2" fmla="val 870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栄養不足</a:t>
            </a:r>
          </a:p>
        </p:txBody>
      </p:sp>
    </p:spTree>
    <p:extLst>
      <p:ext uri="{BB962C8B-B14F-4D97-AF65-F5344CB8AC3E}">
        <p14:creationId xmlns:p14="http://schemas.microsoft.com/office/powerpoint/2010/main" val="107998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４０歳頃か</a:t>
            </a:r>
            <a:r>
              <a:rPr lang="ja-JP" altLang="en-US" dirty="0"/>
              <a:t>ら筋肉は減っていく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7B9898B-F1DD-8B48-33BD-D75646A1E6D2}"/>
              </a:ext>
            </a:extLst>
          </p:cNvPr>
          <p:cNvGrpSpPr/>
          <p:nvPr/>
        </p:nvGrpSpPr>
        <p:grpSpPr>
          <a:xfrm>
            <a:off x="899592" y="1417638"/>
            <a:ext cx="6926263" cy="5249863"/>
            <a:chOff x="1331640" y="1412776"/>
            <a:chExt cx="6926263" cy="524986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412776"/>
              <a:ext cx="6926263" cy="524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1CE4616-6023-EDE8-CE23-5678C0038BAE}"/>
                </a:ext>
              </a:extLst>
            </p:cNvPr>
            <p:cNvSpPr txBox="1"/>
            <p:nvPr/>
          </p:nvSpPr>
          <p:spPr>
            <a:xfrm>
              <a:off x="6243424" y="2515756"/>
              <a:ext cx="6463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男性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B1C1B11-2511-DB50-8DD0-135ADA4F9E3F}"/>
                </a:ext>
              </a:extLst>
            </p:cNvPr>
            <p:cNvSpPr txBox="1"/>
            <p:nvPr/>
          </p:nvSpPr>
          <p:spPr>
            <a:xfrm>
              <a:off x="7380312" y="2515756"/>
              <a:ext cx="64953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女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性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6A69FD1-A753-75F7-BA9A-06545B7A4B63}"/>
              </a:ext>
            </a:extLst>
          </p:cNvPr>
          <p:cNvGrpSpPr/>
          <p:nvPr/>
        </p:nvGrpSpPr>
        <p:grpSpPr>
          <a:xfrm>
            <a:off x="2195736" y="5658064"/>
            <a:ext cx="5798134" cy="369332"/>
            <a:chOff x="2195736" y="5658064"/>
            <a:chExt cx="5798134" cy="36933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A23B440-B6E9-4ADE-75B0-1D47B001ADBC}"/>
                </a:ext>
              </a:extLst>
            </p:cNvPr>
            <p:cNvSpPr txBox="1"/>
            <p:nvPr/>
          </p:nvSpPr>
          <p:spPr>
            <a:xfrm>
              <a:off x="2195736" y="5658064"/>
              <a:ext cx="4988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２０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7AFEB64-FDA4-2F1C-3DD2-EB1B1ED0B396}"/>
                </a:ext>
              </a:extLst>
            </p:cNvPr>
            <p:cNvSpPr txBox="1"/>
            <p:nvPr/>
          </p:nvSpPr>
          <p:spPr>
            <a:xfrm>
              <a:off x="3365866" y="5658064"/>
              <a:ext cx="4988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４</a:t>
              </a:r>
              <a:r>
                <a:rPr kumimoji="1" lang="ja-JP" altLang="en-US" dirty="0"/>
                <a:t>０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4EB958C-5ACA-DE9F-DCF7-B603BED6119D}"/>
                </a:ext>
              </a:extLst>
            </p:cNvPr>
            <p:cNvSpPr txBox="1"/>
            <p:nvPr/>
          </p:nvSpPr>
          <p:spPr>
            <a:xfrm>
              <a:off x="4535996" y="5658064"/>
              <a:ext cx="4988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６０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B321BA2-800C-718E-9264-8D6C71913B18}"/>
                </a:ext>
              </a:extLst>
            </p:cNvPr>
            <p:cNvSpPr txBox="1"/>
            <p:nvPr/>
          </p:nvSpPr>
          <p:spPr>
            <a:xfrm>
              <a:off x="5706126" y="5658064"/>
              <a:ext cx="4988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８</a:t>
              </a:r>
              <a:r>
                <a:rPr kumimoji="1" lang="ja-JP" altLang="en-US" dirty="0"/>
                <a:t>０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DE981F-2EFC-8D9E-5544-3654D5C0FBEA}"/>
                </a:ext>
              </a:extLst>
            </p:cNvPr>
            <p:cNvSpPr txBox="1"/>
            <p:nvPr/>
          </p:nvSpPr>
          <p:spPr>
            <a:xfrm>
              <a:off x="6876256" y="5658064"/>
              <a:ext cx="111761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１００（歳）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75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サルコペニアの診断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ja-JP" altLang="en-US" dirty="0"/>
              <a:t>指輪</a:t>
            </a:r>
            <a:r>
              <a:rPr lang="ja-JP" altLang="en-US" dirty="0" err="1"/>
              <a:t>っか</a:t>
            </a:r>
            <a:r>
              <a:rPr lang="ja-JP" altLang="en-US" dirty="0"/>
              <a:t>テスト：</a:t>
            </a:r>
            <a:br>
              <a:rPr lang="en-US" altLang="ja-JP" dirty="0"/>
            </a:br>
            <a:r>
              <a:rPr lang="ja-JP" altLang="en-US" dirty="0"/>
              <a:t>ふくらはぎの一番太い部分を両手の親指と人差し指で作った輪</a:t>
            </a:r>
            <a:r>
              <a:rPr lang="ja-JP" altLang="en-US" dirty="0" err="1"/>
              <a:t>っかで</a:t>
            </a:r>
            <a:r>
              <a:rPr lang="ja-JP" altLang="en-US" dirty="0"/>
              <a:t>囲んで隙間ができる場合はサルコペニアの可能性があります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8"/>
          <a:stretch/>
        </p:blipFill>
        <p:spPr bwMode="auto">
          <a:xfrm>
            <a:off x="1187624" y="3740506"/>
            <a:ext cx="6946439" cy="300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84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サルコペニアの診断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ふくらはぎが太くても、筋肉がなければ</a:t>
            </a:r>
            <a:br>
              <a:rPr lang="en-US" altLang="ja-JP" dirty="0"/>
            </a:br>
            <a:r>
              <a:rPr lang="ja-JP" altLang="en-US" dirty="0"/>
              <a:t>サルコペニア➡サルコペニア肥満</a:t>
            </a:r>
            <a:endParaRPr lang="en-US" altLang="ja-JP" dirty="0"/>
          </a:p>
          <a:p>
            <a:r>
              <a:rPr lang="ja-JP" altLang="en-US" dirty="0"/>
              <a:t>ふくらはぎが細くなくても・・・・</a:t>
            </a:r>
            <a:br>
              <a:rPr lang="en-US" altLang="ja-JP" dirty="0"/>
            </a:br>
            <a:r>
              <a:rPr lang="ja-JP" altLang="en-US" dirty="0"/>
              <a:t>握力低下（男性</a:t>
            </a:r>
            <a:r>
              <a:rPr lang="en-US" altLang="ja-JP" dirty="0"/>
              <a:t>28 kg</a:t>
            </a:r>
            <a:r>
              <a:rPr lang="ja-JP" altLang="en-US" dirty="0"/>
              <a:t>未満、女性</a:t>
            </a:r>
            <a:r>
              <a:rPr lang="en-US" altLang="ja-JP" dirty="0"/>
              <a:t>18 kg</a:t>
            </a:r>
            <a:r>
              <a:rPr lang="ja-JP" altLang="en-US" dirty="0"/>
              <a:t>未満）、歩行速度低下（</a:t>
            </a:r>
            <a:r>
              <a:rPr lang="en-US" altLang="ja-JP" dirty="0"/>
              <a:t>1.0 m/</a:t>
            </a:r>
            <a:r>
              <a:rPr lang="ja-JP" altLang="en-US" dirty="0"/>
              <a:t>秒以下）</a:t>
            </a:r>
            <a:br>
              <a:rPr lang="en-US" altLang="ja-JP" dirty="0"/>
            </a:br>
            <a:r>
              <a:rPr lang="ja-JP" altLang="en-US" dirty="0"/>
              <a:t>ならサルコペニア</a:t>
            </a: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8C71EB-EA1E-C55E-0AFF-235AF7E9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43" y="1684224"/>
            <a:ext cx="1008112" cy="12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14FCF4-0984-FBA8-CCA0-72DD913DB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859" y="4394761"/>
            <a:ext cx="2269629" cy="2359310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4897319" y="5111177"/>
            <a:ext cx="3697509" cy="1247443"/>
          </a:xfrm>
          <a:prstGeom prst="wedgeEllipseCallout">
            <a:avLst>
              <a:gd name="adj1" fmla="val -22597"/>
              <a:gd name="adj2" fmla="val -118716"/>
            </a:avLst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横断歩道を時間内にわたりきる速さ</a:t>
            </a:r>
          </a:p>
        </p:txBody>
      </p:sp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002E424-AA71-5E4C-68A1-75FCE8256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24629" r="10625" b="-5157"/>
          <a:stretch/>
        </p:blipFill>
        <p:spPr>
          <a:xfrm>
            <a:off x="658200" y="5010452"/>
            <a:ext cx="1011706" cy="1284737"/>
          </a:xfrm>
          <a:prstGeom prst="rect">
            <a:avLst/>
          </a:prstGeom>
        </p:spPr>
      </p:pic>
      <p:pic>
        <p:nvPicPr>
          <p:cNvPr id="9" name="図 8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A41AFF2-D292-4FB6-8F2D-A5A3E88F1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6676" r="49005" b="-1"/>
          <a:stretch/>
        </p:blipFill>
        <p:spPr>
          <a:xfrm>
            <a:off x="2552620" y="5373216"/>
            <a:ext cx="921800" cy="86418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FAA469-1027-F097-95A0-84DBE728D56E}"/>
              </a:ext>
            </a:extLst>
          </p:cNvPr>
          <p:cNvSpPr txBox="1"/>
          <p:nvPr/>
        </p:nvSpPr>
        <p:spPr>
          <a:xfrm>
            <a:off x="275226" y="4878719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ペットボトルの開け方と握力低下のサイン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E2CDC7-4874-E4CB-DA24-D1CA25F9AACF}"/>
              </a:ext>
            </a:extLst>
          </p:cNvPr>
          <p:cNvSpPr txBox="1"/>
          <p:nvPr/>
        </p:nvSpPr>
        <p:spPr>
          <a:xfrm>
            <a:off x="356903" y="6306860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+mj-ea"/>
                <a:ea typeface="+mj-ea"/>
              </a:rPr>
              <a:t>一般的な開け方</a:t>
            </a:r>
            <a:endParaRPr kumimoji="1" lang="en-US" altLang="ja-JP" sz="1400" dirty="0"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7AA33F-B571-2373-8436-46588C6EB173}"/>
              </a:ext>
            </a:extLst>
          </p:cNvPr>
          <p:cNvSpPr txBox="1"/>
          <p:nvPr/>
        </p:nvSpPr>
        <p:spPr>
          <a:xfrm>
            <a:off x="2206984" y="6295189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+mj-ea"/>
                <a:ea typeface="+mj-ea"/>
              </a:rPr>
              <a:t>握力が低下すると</a:t>
            </a:r>
            <a:endParaRPr lang="en-US" altLang="ja-JP" sz="1400" dirty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「逆筒握り」になる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BE4F2300-98FD-D73C-8D49-1543378BC91F}"/>
              </a:ext>
            </a:extLst>
          </p:cNvPr>
          <p:cNvSpPr/>
          <p:nvPr/>
        </p:nvSpPr>
        <p:spPr>
          <a:xfrm>
            <a:off x="1918899" y="5505354"/>
            <a:ext cx="445200" cy="6045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01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j-ea"/>
              </a:rPr>
              <a:t>タンパク質をとりましょう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586" y="1886124"/>
            <a:ext cx="8229600" cy="13247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+mj-ea"/>
                <a:ea typeface="+mj-ea"/>
              </a:rPr>
              <a:t>タンパク質は筋肉をつくるために欠かせない栄養素です。　</a:t>
            </a:r>
            <a:endParaRPr lang="en-US" altLang="ja-JP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j-ea"/>
                <a:ea typeface="+mj-ea"/>
              </a:rPr>
              <a:t>１日６０グラム以上はとりましょう</a:t>
            </a:r>
            <a:endParaRPr lang="en-US" altLang="ja-JP" dirty="0">
              <a:latin typeface="+mj-ea"/>
              <a:ea typeface="+mj-ea"/>
            </a:endParaRPr>
          </a:p>
        </p:txBody>
      </p:sp>
      <p:pic>
        <p:nvPicPr>
          <p:cNvPr id="4098" name="Picture 2" descr="C:\Users\H\Desktop\66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553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639872" y="404663"/>
            <a:ext cx="5884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サルコペニアにならないためには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E12105-1786-48D6-DCE3-83244359EF84}"/>
              </a:ext>
            </a:extLst>
          </p:cNvPr>
          <p:cNvSpPr txBox="1"/>
          <p:nvPr/>
        </p:nvSpPr>
        <p:spPr>
          <a:xfrm>
            <a:off x="2340431" y="469419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１個６ｇ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34CCD1-18C1-72A4-F572-154812A78AAA}"/>
              </a:ext>
            </a:extLst>
          </p:cNvPr>
          <p:cNvSpPr txBox="1"/>
          <p:nvPr/>
        </p:nvSpPr>
        <p:spPr>
          <a:xfrm>
            <a:off x="1625205" y="529135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１パック８ｇ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9D7B70-2980-4D1F-3E2B-30FE90A7C125}"/>
              </a:ext>
            </a:extLst>
          </p:cNvPr>
          <p:cNvSpPr txBox="1"/>
          <p:nvPr/>
        </p:nvSpPr>
        <p:spPr>
          <a:xfrm>
            <a:off x="3098616" y="6278739"/>
            <a:ext cx="125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</a:t>
            </a:r>
            <a:r>
              <a:rPr kumimoji="1" lang="en-US" altLang="ja-JP" dirty="0"/>
              <a:t>/</a:t>
            </a:r>
            <a:r>
              <a:rPr kumimoji="1" lang="ja-JP" altLang="en-US" dirty="0"/>
              <a:t>２丁１０ｇ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F47D18-C9AC-22A7-6FCF-5F6C2009EE18}"/>
              </a:ext>
            </a:extLst>
          </p:cNvPr>
          <p:cNvSpPr txBox="1"/>
          <p:nvPr/>
        </p:nvSpPr>
        <p:spPr>
          <a:xfrm>
            <a:off x="5546746" y="32108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サバ一切れ２５ｇ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8FFF3F-FB8B-18EA-4424-0F96245227AD}"/>
              </a:ext>
            </a:extLst>
          </p:cNvPr>
          <p:cNvSpPr txBox="1"/>
          <p:nvPr/>
        </p:nvSpPr>
        <p:spPr>
          <a:xfrm>
            <a:off x="5724128" y="6005618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0" i="0" dirty="0">
                <a:effectLst/>
                <a:latin typeface="Arial" panose="020B0604020202020204" pitchFamily="34" charset="0"/>
              </a:rPr>
              <a:t>ヒレ（牛　赤肉）１００中</a:t>
            </a:r>
            <a:r>
              <a:rPr lang="ja-JP" altLang="en-US" dirty="0"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effectLst/>
                <a:latin typeface="Arial" panose="020B0604020202020204" pitchFamily="34" charset="0"/>
              </a:rPr>
              <a:t>20</a:t>
            </a:r>
            <a:r>
              <a:rPr lang="ja-JP" altLang="en-US" b="0" i="0" dirty="0">
                <a:effectLst/>
                <a:latin typeface="Arial" panose="020B0604020202020204" pitchFamily="34" charset="0"/>
              </a:rPr>
              <a:t>ｇ</a:t>
            </a:r>
            <a:endParaRPr lang="en-US" altLang="ja-JP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1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ja-JP" altLang="en-US" dirty="0"/>
              <a:t>ビタミン</a:t>
            </a:r>
            <a:r>
              <a:rPr lang="en-US" altLang="ja-JP" dirty="0"/>
              <a:t>D</a:t>
            </a:r>
            <a:r>
              <a:rPr lang="ja-JP" altLang="en-US" dirty="0"/>
              <a:t>をとりましょう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5407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+mj-ea"/>
                <a:ea typeface="+mj-ea"/>
              </a:rPr>
              <a:t>ビタミン</a:t>
            </a:r>
            <a:r>
              <a:rPr lang="en-US" altLang="ja-JP" sz="2800" dirty="0">
                <a:latin typeface="+mj-ea"/>
                <a:ea typeface="+mj-ea"/>
              </a:rPr>
              <a:t>D</a:t>
            </a:r>
            <a:r>
              <a:rPr lang="ja-JP" altLang="en-US" sz="2800" dirty="0">
                <a:latin typeface="+mj-ea"/>
                <a:ea typeface="+mj-ea"/>
              </a:rPr>
              <a:t>はカルシウムとともに骨を丈夫にします。</a:t>
            </a:r>
            <a:endParaRPr lang="en-US" altLang="ja-JP" sz="28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+mj-ea"/>
                <a:ea typeface="+mj-ea"/>
              </a:rPr>
              <a:t>筋肉にも作用し、筋肉の萎縮を抑制し、転倒しにくくなり運動機能に作用します。➡サルコペニアを予防</a:t>
            </a:r>
            <a:endParaRPr lang="en-US" altLang="ja-JP" sz="28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+mj-ea"/>
                <a:ea typeface="+mj-ea"/>
              </a:rPr>
              <a:t>１日に必要なビタミン</a:t>
            </a:r>
            <a:r>
              <a:rPr lang="en-US" altLang="ja-JP" sz="2800" dirty="0">
                <a:latin typeface="+mj-ea"/>
                <a:ea typeface="+mj-ea"/>
              </a:rPr>
              <a:t>D</a:t>
            </a:r>
            <a:r>
              <a:rPr lang="ja-JP" altLang="en-US" sz="2800" dirty="0">
                <a:latin typeface="+mj-ea"/>
                <a:ea typeface="+mj-ea"/>
              </a:rPr>
              <a:t>は　９㎍程度です。</a:t>
            </a:r>
          </a:p>
        </p:txBody>
      </p:sp>
      <p:pic>
        <p:nvPicPr>
          <p:cNvPr id="5122" name="Picture 2" descr="C:\Users\H\Desktop\33333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9"/>
          <a:stretch/>
        </p:blipFill>
        <p:spPr bwMode="auto">
          <a:xfrm>
            <a:off x="1343717" y="4389563"/>
            <a:ext cx="3381481" cy="15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\Desktop\3333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1" r="68227" b="1534"/>
          <a:stretch/>
        </p:blipFill>
        <p:spPr bwMode="auto">
          <a:xfrm>
            <a:off x="56064" y="4410271"/>
            <a:ext cx="13270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979712" y="404663"/>
            <a:ext cx="5884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サルコペニアにならないためには</a:t>
            </a: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A8549323-B7F1-E851-BEE9-3E5268F83F3F}"/>
              </a:ext>
            </a:extLst>
          </p:cNvPr>
          <p:cNvSpPr/>
          <p:nvPr/>
        </p:nvSpPr>
        <p:spPr>
          <a:xfrm>
            <a:off x="107504" y="222470"/>
            <a:ext cx="1872208" cy="1540767"/>
          </a:xfrm>
          <a:prstGeom prst="wedgeEllipseCallout">
            <a:avLst>
              <a:gd name="adj1" fmla="val 43741"/>
              <a:gd name="adj2" fmla="val 4421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日本人の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９８％は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ビタミン</a:t>
            </a:r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r>
              <a:rPr lang="ja-JP" altLang="en-US" dirty="0">
                <a:solidFill>
                  <a:schemeClr val="tx1"/>
                </a:solidFill>
              </a:rPr>
              <a:t>が不足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日光浴 イラスト に対する画像結果">
            <a:extLst>
              <a:ext uri="{FF2B5EF4-FFF2-40B4-BE49-F238E27FC236}">
                <a16:creationId xmlns:a16="http://schemas.microsoft.com/office/drawing/2014/main" id="{D81CC22A-DAD4-9D1C-17C2-AC65C103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3581"/>
            <a:ext cx="1204424" cy="12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1F0D79-21D5-D731-97C0-557F50FF590F}"/>
              </a:ext>
            </a:extLst>
          </p:cNvPr>
          <p:cNvSpPr txBox="1"/>
          <p:nvPr/>
        </p:nvSpPr>
        <p:spPr>
          <a:xfrm>
            <a:off x="6862786" y="4357710"/>
            <a:ext cx="1880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必要な日光浴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夏➡木陰で３０分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冬➡１時間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B41F77-E123-DB6D-9110-59DF9BB9DCBE}"/>
              </a:ext>
            </a:extLst>
          </p:cNvPr>
          <p:cNvSpPr txBox="1"/>
          <p:nvPr/>
        </p:nvSpPr>
        <p:spPr>
          <a:xfrm>
            <a:off x="3570639" y="590579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１匹２３㎍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FB13B7-6CDA-A407-E1E7-D3B1CCF41107}"/>
              </a:ext>
            </a:extLst>
          </p:cNvPr>
          <p:cNvSpPr txBox="1"/>
          <p:nvPr/>
        </p:nvSpPr>
        <p:spPr>
          <a:xfrm>
            <a:off x="4427984" y="487003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１切れ</a:t>
            </a:r>
            <a:r>
              <a:rPr kumimoji="1" lang="en-US" altLang="ja-JP" dirty="0"/>
              <a:t>26</a:t>
            </a:r>
            <a:r>
              <a:rPr kumimoji="1" lang="ja-JP" altLang="en-US" dirty="0"/>
              <a:t>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D5F969-BAEF-DFAB-2361-C346B25C5125}"/>
              </a:ext>
            </a:extLst>
          </p:cNvPr>
          <p:cNvSpPr txBox="1"/>
          <p:nvPr/>
        </p:nvSpPr>
        <p:spPr>
          <a:xfrm>
            <a:off x="229352" y="5444805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</a:t>
            </a:r>
            <a:r>
              <a:rPr lang="ja-JP" altLang="en-US" dirty="0"/>
              <a:t>個　１</a:t>
            </a:r>
            <a:r>
              <a:rPr kumimoji="1" lang="ja-JP" altLang="en-US" dirty="0"/>
              <a:t>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B9B8AE-4898-9527-D4D0-378EB3B79EFD}"/>
              </a:ext>
            </a:extLst>
          </p:cNvPr>
          <p:cNvSpPr txBox="1"/>
          <p:nvPr/>
        </p:nvSpPr>
        <p:spPr>
          <a:xfrm>
            <a:off x="229352" y="6295894"/>
            <a:ext cx="686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ビタミン</a:t>
            </a:r>
            <a:r>
              <a:rPr kumimoji="1" lang="en-US" altLang="ja-JP" dirty="0">
                <a:solidFill>
                  <a:srgbClr val="FF0000"/>
                </a:solidFill>
              </a:rPr>
              <a:t>D</a:t>
            </a:r>
            <a:r>
              <a:rPr kumimoji="1" lang="ja-JP" altLang="en-US" dirty="0">
                <a:solidFill>
                  <a:srgbClr val="FF0000"/>
                </a:solidFill>
              </a:rPr>
              <a:t>はインフルエンザ、がん、コロナ、花粉症になりにくい作用も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503943-A651-32CA-6E90-3E4E099AF5CC}"/>
              </a:ext>
            </a:extLst>
          </p:cNvPr>
          <p:cNvSpPr txBox="1"/>
          <p:nvPr/>
        </p:nvSpPr>
        <p:spPr>
          <a:xfrm>
            <a:off x="2555998" y="4341422"/>
            <a:ext cx="1261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さかな全般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D650E8B6-98A4-D514-8E78-E6551C9B7D2D}"/>
              </a:ext>
            </a:extLst>
          </p:cNvPr>
          <p:cNvSpPr/>
          <p:nvPr/>
        </p:nvSpPr>
        <p:spPr>
          <a:xfrm>
            <a:off x="6491273" y="3963869"/>
            <a:ext cx="2483768" cy="270135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59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14215-D6D7-5C7A-E333-BE819CB0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サルコペニア予防運動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444208" y="6309320"/>
            <a:ext cx="2512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労働者健康安全機構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1" y="2127994"/>
            <a:ext cx="7920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sz="2800" dirty="0">
                <a:latin typeface="+mn-ea"/>
              </a:rPr>
              <a:t>運動強度：運動しなら簡単な会話ができる</a:t>
            </a:r>
            <a:endParaRPr kumimoji="1" lang="en-US" altLang="ja-JP" sz="2800" dirty="0">
              <a:latin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sz="2800" dirty="0">
                <a:latin typeface="+mn-ea"/>
              </a:rPr>
              <a:t>連続時間：３０から６０分</a:t>
            </a:r>
            <a:br>
              <a:rPr lang="en-US" altLang="ja-JP" sz="2800" dirty="0">
                <a:latin typeface="+mn-ea"/>
              </a:rPr>
            </a:br>
            <a:r>
              <a:rPr lang="ja-JP" altLang="en-US" sz="2800" dirty="0">
                <a:latin typeface="+mn-ea"/>
              </a:rPr>
              <a:t>１回１０分以上を数回に分けて行ってもよい</a:t>
            </a:r>
            <a:endParaRPr lang="en-US" altLang="ja-JP" sz="2800" dirty="0">
              <a:latin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dirty="0">
                <a:latin typeface="+mn-ea"/>
              </a:rPr>
              <a:t>実施頻度：２日に一回を目安に</a:t>
            </a:r>
            <a:br>
              <a:rPr kumimoji="1" lang="en-US" altLang="ja-JP" sz="2800" dirty="0">
                <a:latin typeface="+mn-ea"/>
              </a:rPr>
            </a:br>
            <a:r>
              <a:rPr kumimoji="1" lang="ja-JP" altLang="en-US" sz="2800" dirty="0">
                <a:latin typeface="+mn-ea"/>
              </a:rPr>
              <a:t>一週間で１５０分程度の運動を目標とします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5848C7-3BB4-C244-0CD7-F47C55346522}"/>
              </a:ext>
            </a:extLst>
          </p:cNvPr>
          <p:cNvSpPr txBox="1"/>
          <p:nvPr/>
        </p:nvSpPr>
        <p:spPr>
          <a:xfrm>
            <a:off x="3419872" y="143722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有酸素運動　</a:t>
            </a:r>
          </a:p>
        </p:txBody>
      </p:sp>
    </p:spTree>
    <p:extLst>
      <p:ext uri="{BB962C8B-B14F-4D97-AF65-F5344CB8AC3E}">
        <p14:creationId xmlns:p14="http://schemas.microsoft.com/office/powerpoint/2010/main" val="340991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442</Words>
  <Application>Microsoft Office PowerPoint</Application>
  <PresentationFormat>画面に合わせる (4:3)</PresentationFormat>
  <Paragraphs>62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Arial</vt:lpstr>
      <vt:lpstr>Calibri</vt:lpstr>
      <vt:lpstr>Office ​​テーマ</vt:lpstr>
      <vt:lpstr>サルコペニア</vt:lpstr>
      <vt:lpstr>サルコペニア</vt:lpstr>
      <vt:lpstr>サルコペニア</vt:lpstr>
      <vt:lpstr>４０歳頃から筋肉は減っていく</vt:lpstr>
      <vt:lpstr>サルコペニアの診断</vt:lpstr>
      <vt:lpstr>サルコペニアの診断</vt:lpstr>
      <vt:lpstr>タンパク質をとりましょう</vt:lpstr>
      <vt:lpstr>ビタミンDをとりましょう</vt:lpstr>
      <vt:lpstr>サルコペニア予防運動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 W</dc:creator>
  <cp:lastModifiedBy>obata</cp:lastModifiedBy>
  <cp:revision>90</cp:revision>
  <cp:lastPrinted>2025-02-25T10:40:41Z</cp:lastPrinted>
  <dcterms:created xsi:type="dcterms:W3CDTF">2023-09-08T07:56:16Z</dcterms:created>
  <dcterms:modified xsi:type="dcterms:W3CDTF">2025-03-24T23:38:25Z</dcterms:modified>
</cp:coreProperties>
</file>