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4"/>
  </p:notesMasterIdLst>
  <p:sldIdLst>
    <p:sldId id="256" r:id="rId2"/>
    <p:sldId id="257" r:id="rId3"/>
    <p:sldId id="267" r:id="rId4"/>
    <p:sldId id="260" r:id="rId5"/>
    <p:sldId id="268" r:id="rId6"/>
    <p:sldId id="275" r:id="rId7"/>
    <p:sldId id="273" r:id="rId8"/>
    <p:sldId id="264" r:id="rId9"/>
    <p:sldId id="276" r:id="rId10"/>
    <p:sldId id="280" r:id="rId11"/>
    <p:sldId id="284" r:id="rId12"/>
    <p:sldId id="285" r:id="rId13"/>
  </p:sldIdLst>
  <p:sldSz cx="10363200" cy="7772400"/>
  <p:notesSz cx="987425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2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E87"/>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8CAD5-421A-49E3-81C0-8A00CB461CE4}" v="104" dt="2025-01-12T00:37:23.2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3" autoAdjust="0"/>
  </p:normalViewPr>
  <p:slideViewPr>
    <p:cSldViewPr>
      <p:cViewPr varScale="1">
        <p:scale>
          <a:sx n="92" d="100"/>
          <a:sy n="92" d="100"/>
        </p:scale>
        <p:origin x="1806" y="90"/>
      </p:cViewPr>
      <p:guideLst>
        <p:guide orient="horz" pos="2880"/>
        <p:guide pos="222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80310451718067E-2"/>
          <c:y val="2.6615661755817439E-2"/>
          <c:w val="0.88812516554696719"/>
          <c:h val="0.83125707772985524"/>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a:glow>
                <a:schemeClr val="accent1">
                  <a:alpha val="40000"/>
                </a:schemeClr>
              </a:glow>
              <a:outerShdw blurRad="50800" dist="50800" dir="5400000" sx="2000" sy="2000" algn="ctr" rotWithShape="0">
                <a:srgbClr val="000000">
                  <a:alpha val="43137"/>
                </a:srgbClr>
              </a:outerShdw>
            </a:effectLst>
          </c:spPr>
          <c:marker>
            <c:symbol val="circle"/>
            <c:size val="9"/>
            <c:spPr>
              <a:solidFill>
                <a:schemeClr val="bg1"/>
              </a:solidFill>
              <a:ln w="9525">
                <a:solidFill>
                  <a:schemeClr val="accent1"/>
                </a:solidFill>
              </a:ln>
              <a:effectLst>
                <a:glow>
                  <a:schemeClr val="accent1">
                    <a:alpha val="40000"/>
                  </a:schemeClr>
                </a:glow>
                <a:outerShdw blurRad="50800" dist="50800" dir="5400000" sx="2000" sy="2000" algn="ctr" rotWithShape="0">
                  <a:srgbClr val="000000">
                    <a:alpha val="43137"/>
                  </a:srgbClr>
                </a:outerShdw>
              </a:effectLst>
            </c:spPr>
          </c:marker>
          <c:dPt>
            <c:idx val="11"/>
            <c:marker>
              <c:symbol val="circle"/>
              <c:size val="9"/>
              <c:spPr>
                <a:solidFill>
                  <a:schemeClr val="bg1"/>
                </a:solidFill>
                <a:ln w="31750">
                  <a:solidFill>
                    <a:schemeClr val="accent1"/>
                  </a:solidFill>
                </a:ln>
                <a:effectLst>
                  <a:glow>
                    <a:schemeClr val="accent1">
                      <a:alpha val="40000"/>
                    </a:schemeClr>
                  </a:glow>
                  <a:outerShdw blurRad="50800" dist="50800" dir="5400000" sx="2000" sy="2000" algn="ctr" rotWithShape="0">
                    <a:srgbClr val="000000">
                      <a:alpha val="43137"/>
                    </a:srgbClr>
                  </a:outerShdw>
                </a:effectLst>
              </c:spPr>
            </c:marker>
            <c:bubble3D val="0"/>
            <c:extLst>
              <c:ext xmlns:c16="http://schemas.microsoft.com/office/drawing/2014/chart" uri="{C3380CC4-5D6E-409C-BE32-E72D297353CC}">
                <c16:uniqueId val="{00000000-3821-4775-8048-F715345243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7月</c:v>
                </c:pt>
                <c:pt idx="1">
                  <c:v>8月</c:v>
                </c:pt>
                <c:pt idx="2">
                  <c:v>9月</c:v>
                </c:pt>
                <c:pt idx="3">
                  <c:v>10月</c:v>
                </c:pt>
                <c:pt idx="4">
                  <c:v>11月</c:v>
                </c:pt>
                <c:pt idx="5">
                  <c:v>12月</c:v>
                </c:pt>
                <c:pt idx="6">
                  <c:v>1月</c:v>
                </c:pt>
                <c:pt idx="7">
                  <c:v>2月</c:v>
                </c:pt>
                <c:pt idx="8">
                  <c:v>3月</c:v>
                </c:pt>
                <c:pt idx="9">
                  <c:v>4月</c:v>
                </c:pt>
                <c:pt idx="10">
                  <c:v>5月</c:v>
                </c:pt>
                <c:pt idx="11">
                  <c:v>6月</c:v>
                </c:pt>
              </c:strCache>
            </c:strRef>
          </c:cat>
          <c:val>
            <c:numRef>
              <c:f>Sheet1!$B$2:$B$13</c:f>
              <c:numCache>
                <c:formatCode>0%</c:formatCode>
                <c:ptCount val="12"/>
                <c:pt idx="0">
                  <c:v>0.76</c:v>
                </c:pt>
                <c:pt idx="1">
                  <c:v>0.8</c:v>
                </c:pt>
                <c:pt idx="2">
                  <c:v>0.75</c:v>
                </c:pt>
                <c:pt idx="3">
                  <c:v>0.77</c:v>
                </c:pt>
                <c:pt idx="4">
                  <c:v>0.61</c:v>
                </c:pt>
                <c:pt idx="5">
                  <c:v>0.49</c:v>
                </c:pt>
                <c:pt idx="6">
                  <c:v>0.47</c:v>
                </c:pt>
                <c:pt idx="7">
                  <c:v>0.45</c:v>
                </c:pt>
                <c:pt idx="8">
                  <c:v>0.56999999999999995</c:v>
                </c:pt>
                <c:pt idx="9">
                  <c:v>0.63</c:v>
                </c:pt>
                <c:pt idx="10">
                  <c:v>0.71</c:v>
                </c:pt>
                <c:pt idx="11">
                  <c:v>0.7</c:v>
                </c:pt>
              </c:numCache>
            </c:numRef>
          </c:val>
          <c:smooth val="0"/>
          <c:extLst>
            <c:ext xmlns:c16="http://schemas.microsoft.com/office/drawing/2014/chart" uri="{C3380CC4-5D6E-409C-BE32-E72D297353CC}">
              <c16:uniqueId val="{00000000-9D84-475F-BF32-A9BBAA99655C}"/>
            </c:ext>
          </c:extLst>
        </c:ser>
        <c:dLbls>
          <c:showLegendKey val="0"/>
          <c:showVal val="0"/>
          <c:showCatName val="0"/>
          <c:showSerName val="0"/>
          <c:showPercent val="0"/>
          <c:showBubbleSize val="0"/>
        </c:dLbls>
        <c:marker val="1"/>
        <c:smooth val="0"/>
        <c:axId val="1503643967"/>
        <c:axId val="1503636287"/>
      </c:lineChart>
      <c:catAx>
        <c:axId val="150364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503636287"/>
        <c:crosses val="autoZero"/>
        <c:auto val="1"/>
        <c:lblAlgn val="ctr"/>
        <c:lblOffset val="100"/>
        <c:noMultiLvlLbl val="0"/>
      </c:catAx>
      <c:valAx>
        <c:axId val="1503636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0364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65927512737377E-2"/>
          <c:y val="0.10330432902209291"/>
          <c:w val="0.92512230778138027"/>
          <c:h val="0.64437311130849295"/>
        </c:manualLayout>
      </c:layout>
      <c:lineChart>
        <c:grouping val="standard"/>
        <c:varyColors val="0"/>
        <c:ser>
          <c:idx val="0"/>
          <c:order val="0"/>
          <c:tx>
            <c:strRef>
              <c:f>Sheet1!$B$1</c:f>
              <c:strCache>
                <c:ptCount val="1"/>
                <c:pt idx="0">
                  <c:v>10%</c:v>
                </c:pt>
              </c:strCache>
            </c:strRef>
          </c:tx>
          <c:spPr>
            <a:ln w="69850" cap="rnd">
              <a:solidFill>
                <a:srgbClr val="0070C0"/>
              </a:solidFill>
              <a:round/>
            </a:ln>
            <a:effectLst/>
          </c:spPr>
          <c:marker>
            <c:symbol val="square"/>
            <c:size val="10"/>
            <c:spPr>
              <a:solidFill>
                <a:schemeClr val="accent1"/>
              </a:solidFill>
              <a:ln w="9525">
                <a:solidFill>
                  <a:schemeClr val="accent1"/>
                </a:solidFill>
              </a:ln>
              <a:effectLst/>
            </c:spPr>
          </c:marker>
          <c:errBars>
            <c:errDir val="y"/>
            <c:errBarType val="both"/>
            <c:errValType val="stdErr"/>
            <c:noEndCap val="0"/>
            <c:spPr>
              <a:noFill/>
              <a:ln w="9525" cap="flat" cmpd="sng" algn="ctr">
                <a:solidFill>
                  <a:schemeClr val="tx1">
                    <a:lumMod val="65000"/>
                    <a:lumOff val="35000"/>
                  </a:schemeClr>
                </a:solidFill>
                <a:round/>
              </a:ln>
              <a:effectLst/>
            </c:spPr>
          </c:errBars>
          <c:cat>
            <c:strRef>
              <c:f>Sheet1!$A$2:$A$4</c:f>
              <c:strCache>
                <c:ptCount val="3"/>
                <c:pt idx="0">
                  <c:v>０分</c:v>
                </c:pt>
                <c:pt idx="1">
                  <c:v>90分経過</c:v>
                </c:pt>
                <c:pt idx="2">
                  <c:v>180分経過</c:v>
                </c:pt>
              </c:strCache>
            </c:strRef>
          </c:cat>
          <c:val>
            <c:numRef>
              <c:f>Sheet1!$B$2:$B$4</c:f>
              <c:numCache>
                <c:formatCode>General</c:formatCode>
                <c:ptCount val="3"/>
                <c:pt idx="0">
                  <c:v>23</c:v>
                </c:pt>
                <c:pt idx="1">
                  <c:v>37</c:v>
                </c:pt>
                <c:pt idx="2">
                  <c:v>40</c:v>
                </c:pt>
              </c:numCache>
            </c:numRef>
          </c:val>
          <c:smooth val="0"/>
          <c:extLst>
            <c:ext xmlns:c16="http://schemas.microsoft.com/office/drawing/2014/chart" uri="{C3380CC4-5D6E-409C-BE32-E72D297353CC}">
              <c16:uniqueId val="{00000000-458D-4FD0-91C8-06DEAFF28C54}"/>
            </c:ext>
          </c:extLst>
        </c:ser>
        <c:ser>
          <c:idx val="1"/>
          <c:order val="1"/>
          <c:tx>
            <c:strRef>
              <c:f>Sheet1!$C$1</c:f>
              <c:strCache>
                <c:ptCount val="1"/>
                <c:pt idx="0">
                  <c:v>30%</c:v>
                </c:pt>
              </c:strCache>
            </c:strRef>
          </c:tx>
          <c:spPr>
            <a:ln w="63500" cap="rnd">
              <a:solidFill>
                <a:schemeClr val="accent2"/>
              </a:solidFill>
              <a:round/>
            </a:ln>
            <a:effectLst/>
          </c:spPr>
          <c:marker>
            <c:symbol val="circle"/>
            <c:size val="11"/>
            <c:spPr>
              <a:solidFill>
                <a:schemeClr val="accent2"/>
              </a:solidFill>
              <a:ln w="34925">
                <a:solidFill>
                  <a:schemeClr val="accent1">
                    <a:alpha val="91000"/>
                  </a:schemeClr>
                </a:solidFill>
              </a:ln>
              <a:effectLst/>
            </c:spPr>
          </c:marker>
          <c:errBars>
            <c:errDir val="y"/>
            <c:errBarType val="both"/>
            <c:errValType val="stdErr"/>
            <c:noEndCap val="0"/>
            <c:spPr>
              <a:noFill/>
              <a:ln w="9525" cap="flat" cmpd="sng" algn="ctr">
                <a:solidFill>
                  <a:schemeClr val="tx1">
                    <a:lumMod val="65000"/>
                    <a:lumOff val="35000"/>
                  </a:schemeClr>
                </a:solidFill>
                <a:round/>
              </a:ln>
              <a:effectLst/>
            </c:spPr>
          </c:errBars>
          <c:cat>
            <c:strRef>
              <c:f>Sheet1!$A$2:$A$4</c:f>
              <c:strCache>
                <c:ptCount val="3"/>
                <c:pt idx="0">
                  <c:v>０分</c:v>
                </c:pt>
                <c:pt idx="1">
                  <c:v>90分経過</c:v>
                </c:pt>
                <c:pt idx="2">
                  <c:v>180分経過</c:v>
                </c:pt>
              </c:strCache>
            </c:strRef>
          </c:cat>
          <c:val>
            <c:numRef>
              <c:f>Sheet1!$C$2:$C$4</c:f>
              <c:numCache>
                <c:formatCode>General</c:formatCode>
                <c:ptCount val="3"/>
                <c:pt idx="0">
                  <c:v>22</c:v>
                </c:pt>
                <c:pt idx="1">
                  <c:v>36.5</c:v>
                </c:pt>
                <c:pt idx="2">
                  <c:v>39.6</c:v>
                </c:pt>
              </c:numCache>
            </c:numRef>
          </c:val>
          <c:smooth val="0"/>
          <c:extLst>
            <c:ext xmlns:c16="http://schemas.microsoft.com/office/drawing/2014/chart" uri="{C3380CC4-5D6E-409C-BE32-E72D297353CC}">
              <c16:uniqueId val="{00000001-458D-4FD0-91C8-06DEAFF28C54}"/>
            </c:ext>
          </c:extLst>
        </c:ser>
        <c:ser>
          <c:idx val="2"/>
          <c:order val="2"/>
          <c:tx>
            <c:strRef>
              <c:f>Sheet1!$D$1</c:f>
              <c:strCache>
                <c:ptCount val="1"/>
                <c:pt idx="0">
                  <c:v>50%</c:v>
                </c:pt>
              </c:strCache>
            </c:strRef>
          </c:tx>
          <c:spPr>
            <a:ln w="50800" cap="rnd">
              <a:solidFill>
                <a:schemeClr val="accent3"/>
              </a:solidFill>
              <a:round/>
            </a:ln>
            <a:effectLst/>
          </c:spPr>
          <c:marker>
            <c:symbol val="square"/>
            <c:size val="15"/>
            <c:spPr>
              <a:solidFill>
                <a:schemeClr val="accent3"/>
              </a:solidFill>
              <a:ln w="9525">
                <a:solidFill>
                  <a:schemeClr val="accent3"/>
                </a:solidFill>
              </a:ln>
              <a:effectLst/>
            </c:spPr>
          </c:marker>
          <c:dPt>
            <c:idx val="1"/>
            <c:marker>
              <c:symbol val="square"/>
              <c:size val="15"/>
              <c:spPr>
                <a:solidFill>
                  <a:schemeClr val="accent3"/>
                </a:solidFill>
                <a:ln w="9525">
                  <a:solidFill>
                    <a:schemeClr val="accent3"/>
                  </a:solidFill>
                </a:ln>
                <a:effectLst/>
              </c:spPr>
            </c:marker>
            <c:bubble3D val="0"/>
            <c:spPr>
              <a:ln w="50800" cap="rnd">
                <a:solidFill>
                  <a:schemeClr val="tx1"/>
                </a:solidFill>
                <a:round/>
              </a:ln>
              <a:effectLst/>
            </c:spPr>
            <c:extLst>
              <c:ext xmlns:c16="http://schemas.microsoft.com/office/drawing/2014/chart" uri="{C3380CC4-5D6E-409C-BE32-E72D297353CC}">
                <c16:uniqueId val="{00000004-458D-4FD0-91C8-06DEAFF28C54}"/>
              </c:ext>
            </c:extLst>
          </c:dPt>
          <c:dPt>
            <c:idx val="2"/>
            <c:marker>
              <c:symbol val="square"/>
              <c:size val="15"/>
              <c:spPr>
                <a:solidFill>
                  <a:schemeClr val="accent3"/>
                </a:solidFill>
                <a:ln w="9525">
                  <a:solidFill>
                    <a:schemeClr val="accent3"/>
                  </a:solidFill>
                </a:ln>
                <a:effectLst/>
              </c:spPr>
            </c:marker>
            <c:bubble3D val="0"/>
            <c:spPr>
              <a:ln w="50800" cap="rnd">
                <a:solidFill>
                  <a:schemeClr val="tx1"/>
                </a:solidFill>
                <a:round/>
              </a:ln>
              <a:effectLst/>
            </c:spPr>
            <c:extLst>
              <c:ext xmlns:c16="http://schemas.microsoft.com/office/drawing/2014/chart" uri="{C3380CC4-5D6E-409C-BE32-E72D297353CC}">
                <c16:uniqueId val="{00000003-458D-4FD0-91C8-06DEAFF28C54}"/>
              </c:ext>
            </c:extLst>
          </c:dPt>
          <c:errBars>
            <c:errDir val="y"/>
            <c:errBarType val="both"/>
            <c:errValType val="stdErr"/>
            <c:noEndCap val="0"/>
            <c:spPr>
              <a:noFill/>
              <a:ln w="9525" cap="flat" cmpd="sng" algn="ctr">
                <a:solidFill>
                  <a:schemeClr val="tx1">
                    <a:lumMod val="65000"/>
                    <a:lumOff val="35000"/>
                  </a:schemeClr>
                </a:solidFill>
                <a:round/>
              </a:ln>
              <a:effectLst/>
            </c:spPr>
          </c:errBars>
          <c:cat>
            <c:strRef>
              <c:f>Sheet1!$A$2:$A$4</c:f>
              <c:strCache>
                <c:ptCount val="3"/>
                <c:pt idx="0">
                  <c:v>０分</c:v>
                </c:pt>
                <c:pt idx="1">
                  <c:v>90分経過</c:v>
                </c:pt>
                <c:pt idx="2">
                  <c:v>180分経過</c:v>
                </c:pt>
              </c:strCache>
            </c:strRef>
          </c:cat>
          <c:val>
            <c:numRef>
              <c:f>Sheet1!$D$2:$D$4</c:f>
              <c:numCache>
                <c:formatCode>General</c:formatCode>
                <c:ptCount val="3"/>
                <c:pt idx="0">
                  <c:v>30</c:v>
                </c:pt>
                <c:pt idx="1">
                  <c:v>28</c:v>
                </c:pt>
                <c:pt idx="2">
                  <c:v>28</c:v>
                </c:pt>
              </c:numCache>
            </c:numRef>
          </c:val>
          <c:smooth val="0"/>
          <c:extLst>
            <c:ext xmlns:c16="http://schemas.microsoft.com/office/drawing/2014/chart" uri="{C3380CC4-5D6E-409C-BE32-E72D297353CC}">
              <c16:uniqueId val="{00000002-458D-4FD0-91C8-06DEAFF28C54}"/>
            </c:ext>
          </c:extLst>
        </c:ser>
        <c:dLbls>
          <c:showLegendKey val="0"/>
          <c:showVal val="0"/>
          <c:showCatName val="0"/>
          <c:showSerName val="0"/>
          <c:showPercent val="0"/>
          <c:showBubbleSize val="0"/>
        </c:dLbls>
        <c:marker val="1"/>
        <c:smooth val="0"/>
        <c:axId val="777267088"/>
        <c:axId val="777268528"/>
      </c:lineChart>
      <c:catAx>
        <c:axId val="7772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777268528"/>
        <c:crosses val="autoZero"/>
        <c:auto val="1"/>
        <c:lblAlgn val="ctr"/>
        <c:lblOffset val="100"/>
        <c:noMultiLvlLbl val="0"/>
      </c:catAx>
      <c:valAx>
        <c:axId val="777268528"/>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777267088"/>
        <c:crosses val="autoZero"/>
        <c:crossBetween val="between"/>
        <c:majorUnit val="10"/>
      </c:valAx>
      <c:spPr>
        <a:noFill/>
        <a:ln>
          <a:noFill/>
        </a:ln>
        <a:effectLst/>
      </c:spPr>
    </c:plotArea>
    <c:legend>
      <c:legendPos val="b"/>
      <c:layout>
        <c:manualLayout>
          <c:xMode val="edge"/>
          <c:yMode val="edge"/>
          <c:x val="0.28845600265875854"/>
          <c:y val="0.88286685497231954"/>
          <c:w val="0.4230878668575519"/>
          <c:h val="0.1171331450276804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trendline>
            <c:spPr>
              <a:ln w="60325" cap="rnd">
                <a:solidFill>
                  <a:schemeClr val="accent1"/>
                </a:solidFill>
                <a:prstDash val="sysDot"/>
                <a:headEnd type="none"/>
                <a:tailEnd type="triangle"/>
              </a:ln>
              <a:effectLst/>
            </c:spPr>
            <c:trendlineType val="poly"/>
            <c:order val="2"/>
            <c:dispRSqr val="0"/>
            <c:dispEq val="0"/>
          </c:trendline>
          <c:cat>
            <c:numRef>
              <c:f>Sheet1!$A$2:$A$4</c:f>
              <c:numCache>
                <c:formatCode>0%</c:formatCode>
                <c:ptCount val="3"/>
                <c:pt idx="0">
                  <c:v>0.7</c:v>
                </c:pt>
                <c:pt idx="1">
                  <c:v>0.5</c:v>
                </c:pt>
                <c:pt idx="2">
                  <c:v>0.3</c:v>
                </c:pt>
              </c:numCache>
            </c:numRef>
          </c:cat>
          <c:val>
            <c:numRef>
              <c:f>Sheet1!$B$2:$B$4</c:f>
              <c:numCache>
                <c:formatCode>General</c:formatCode>
                <c:ptCount val="3"/>
                <c:pt idx="0">
                  <c:v>94</c:v>
                </c:pt>
                <c:pt idx="1">
                  <c:v>92</c:v>
                </c:pt>
                <c:pt idx="2">
                  <c:v>86</c:v>
                </c:pt>
              </c:numCache>
            </c:numRef>
          </c:val>
          <c:extLst>
            <c:ext xmlns:c16="http://schemas.microsoft.com/office/drawing/2014/chart" uri="{C3380CC4-5D6E-409C-BE32-E72D297353CC}">
              <c16:uniqueId val="{00000000-A7FE-4344-8C49-5F4FA7B6412B}"/>
            </c:ext>
          </c:extLst>
        </c:ser>
        <c:dLbls>
          <c:showLegendKey val="0"/>
          <c:showVal val="0"/>
          <c:showCatName val="0"/>
          <c:showSerName val="0"/>
          <c:showPercent val="0"/>
          <c:showBubbleSize val="0"/>
        </c:dLbls>
        <c:gapWidth val="219"/>
        <c:overlap val="-27"/>
        <c:axId val="725251631"/>
        <c:axId val="725250671"/>
      </c:barChart>
      <c:catAx>
        <c:axId val="72525163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725250671"/>
        <c:crosses val="autoZero"/>
        <c:auto val="1"/>
        <c:lblAlgn val="ctr"/>
        <c:lblOffset val="100"/>
        <c:noMultiLvlLbl val="0"/>
      </c:catAx>
      <c:valAx>
        <c:axId val="725250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725251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0.41406</cdr:x>
      <cdr:y>0.02817</cdr:y>
    </cdr:from>
    <cdr:to>
      <cdr:x>0.74392</cdr:x>
      <cdr:y>0.85606</cdr:y>
    </cdr:to>
    <cdr:sp macro="" textlink="">
      <cdr:nvSpPr>
        <cdr:cNvPr id="2" name="正方形/長方形 1">
          <a:extLst xmlns:a="http://schemas.openxmlformats.org/drawingml/2006/main">
            <a:ext uri="{FF2B5EF4-FFF2-40B4-BE49-F238E27FC236}">
              <a16:creationId xmlns:a16="http://schemas.microsoft.com/office/drawing/2014/main" id="{078A7037-F44C-43AB-88E3-7E8C60B8779F}"/>
            </a:ext>
          </a:extLst>
        </cdr:cNvPr>
        <cdr:cNvSpPr/>
      </cdr:nvSpPr>
      <cdr:spPr>
        <a:xfrm xmlns:a="http://schemas.openxmlformats.org/drawingml/2006/main">
          <a:off x="3634741" y="152397"/>
          <a:ext cx="2895600" cy="4479037"/>
        </a:xfrm>
        <a:prstGeom xmlns:a="http://schemas.openxmlformats.org/drawingml/2006/main" prst="rect">
          <a:avLst/>
        </a:prstGeom>
        <a:gradFill xmlns:a="http://schemas.openxmlformats.org/drawingml/2006/main" flip="none" rotWithShape="1">
          <a:gsLst>
            <a:gs pos="0">
              <a:schemeClr val="accent1">
                <a:tint val="66000"/>
                <a:satMod val="160000"/>
                <a:alpha val="6000"/>
              </a:schemeClr>
            </a:gs>
            <a:gs pos="100000">
              <a:schemeClr val="accent1">
                <a:tint val="44500"/>
                <a:satMod val="160000"/>
                <a:lumMod val="52000"/>
                <a:lumOff val="48000"/>
                <a:alpha val="39000"/>
              </a:schemeClr>
            </a:gs>
            <a:gs pos="100000">
              <a:schemeClr val="accent1">
                <a:tint val="23500"/>
                <a:satMod val="160000"/>
              </a:schemeClr>
            </a:gs>
          </a:gsLst>
          <a:path path="circle">
            <a:fillToRect l="50000" t="50000" r="50000" b="50000"/>
          </a:path>
          <a:tileRect/>
        </a:gra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310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5798" tIns="42899" rIns="85798" bIns="42899">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5798" tIns="42899" rIns="85798" bIns="42899">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5798" tIns="42899" rIns="85798" bIns="42899">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94075" y="857250"/>
            <a:ext cx="3086100" cy="2314575"/>
          </a:xfrm>
          <a:prstGeom prst="rect">
            <a:avLst/>
          </a:prstGeom>
          <a:noFill/>
          <a:ln w="12700">
            <a:solidFill>
              <a:prstClr val="black"/>
            </a:solidFill>
          </a:ln>
        </p:spPr>
      </p:sp>
      <p:sp>
        <p:nvSpPr>
          <p:cNvPr id="3" name="ノート プレースホルダー 2"/>
          <p:cNvSpPr>
            <a:spLocks noGrp="1"/>
          </p:cNvSpPr>
          <p:nvPr>
            <p:ph type="body" idx="1"/>
          </p:nvPr>
        </p:nvSpPr>
        <p:spPr>
          <a:xfrm>
            <a:off x="987425" y="3300413"/>
            <a:ext cx="7899400" cy="2700337"/>
          </a:xfrm>
          <a:prstGeom prst="rect">
            <a:avLst/>
          </a:prstGeom>
        </p:spPr>
        <p:txBody>
          <a:bodyPr/>
          <a:lstStyle/>
          <a:p>
            <a:endParaRPr kumimoji="1" lang="ja-JP" altLang="en-US" dirty="0"/>
          </a:p>
        </p:txBody>
      </p:sp>
    </p:spTree>
    <p:extLst>
      <p:ext uri="{BB962C8B-B14F-4D97-AF65-F5344CB8AC3E}">
        <p14:creationId xmlns:p14="http://schemas.microsoft.com/office/powerpoint/2010/main" val="310184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EA38A-322F-A06C-F149-EC5CCE334905}"/>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65382D46-9277-CB39-96B7-FC935BCB9250}"/>
              </a:ext>
            </a:extLst>
          </p:cNvPr>
          <p:cNvSpPr>
            <a:spLocks noGrp="1"/>
          </p:cNvSpPr>
          <p:nvPr>
            <p:ph type="body" idx="1"/>
          </p:nvPr>
        </p:nvSpPr>
        <p:spPr/>
        <p:txBody>
          <a:bodyPr lIns="85798" tIns="42899" rIns="85798" bIns="42899">
            <a:normAutofit fontScale="25000" lnSpcReduction="20000"/>
          </a:bodyPr>
          <a:lstStyle/>
          <a:p>
            <a:endParaRPr/>
          </a:p>
        </p:txBody>
      </p:sp>
    </p:spTree>
    <p:extLst>
      <p:ext uri="{BB962C8B-B14F-4D97-AF65-F5344CB8AC3E}">
        <p14:creationId xmlns:p14="http://schemas.microsoft.com/office/powerpoint/2010/main" val="313055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72011"/>
            <a:ext cx="8808720" cy="2705947"/>
          </a:xfrm>
        </p:spPr>
        <p:txBody>
          <a:bodyPr anchor="b"/>
          <a:lstStyle>
            <a:lvl1pPr algn="ctr">
              <a:defRPr sz="6800"/>
            </a:lvl1pPr>
          </a:lstStyle>
          <a:p>
            <a:r>
              <a:rPr lang="ja-JP" altLang="en-US"/>
              <a:t>マスター タイトルの書式設定</a:t>
            </a:r>
            <a:endParaRPr lang="en-US" dirty="0"/>
          </a:p>
        </p:txBody>
      </p:sp>
      <p:sp>
        <p:nvSpPr>
          <p:cNvPr id="3" name="Subtitle 2"/>
          <p:cNvSpPr>
            <a:spLocks noGrp="1"/>
          </p:cNvSpPr>
          <p:nvPr>
            <p:ph type="subTitle" idx="1"/>
          </p:nvPr>
        </p:nvSpPr>
        <p:spPr>
          <a:xfrm>
            <a:off x="1295400" y="4082310"/>
            <a:ext cx="7772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93527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1070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6166" y="413808"/>
            <a:ext cx="2234565" cy="65867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12471" y="413808"/>
            <a:ext cx="6574155" cy="65867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78346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088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943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07073" y="1937705"/>
            <a:ext cx="8938260" cy="3233102"/>
          </a:xfrm>
        </p:spPr>
        <p:txBody>
          <a:bodyPr anchor="b"/>
          <a:lstStyle>
            <a:lvl1pPr>
              <a:defRPr sz="68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07073" y="5201393"/>
            <a:ext cx="893826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8BD707-D9CF-40AE-B4C6-C98DA3205C09}"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71368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12470" y="2069042"/>
            <a:ext cx="4404360" cy="49315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246370" y="2069042"/>
            <a:ext cx="4404360" cy="49315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46947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13820" y="413810"/>
            <a:ext cx="8938260" cy="150230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13821" y="1905318"/>
            <a:ext cx="4384119"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ja-JP" altLang="en-US"/>
              <a:t>マスター テキストの書式設定</a:t>
            </a:r>
          </a:p>
        </p:txBody>
      </p:sp>
      <p:sp>
        <p:nvSpPr>
          <p:cNvPr id="4" name="Content Placeholder 3"/>
          <p:cNvSpPr>
            <a:spLocks noGrp="1"/>
          </p:cNvSpPr>
          <p:nvPr>
            <p:ph sz="half" idx="2"/>
          </p:nvPr>
        </p:nvSpPr>
        <p:spPr>
          <a:xfrm>
            <a:off x="713821" y="2839085"/>
            <a:ext cx="4384119" cy="41758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246370" y="1905318"/>
            <a:ext cx="440571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ja-JP" altLang="en-US"/>
              <a:t>マスター テキストの書式設定</a:t>
            </a:r>
          </a:p>
        </p:txBody>
      </p:sp>
      <p:sp>
        <p:nvSpPr>
          <p:cNvPr id="6" name="Content Placeholder 5"/>
          <p:cNvSpPr>
            <a:spLocks noGrp="1"/>
          </p:cNvSpPr>
          <p:nvPr>
            <p:ph sz="quarter" idx="4"/>
          </p:nvPr>
        </p:nvSpPr>
        <p:spPr>
          <a:xfrm>
            <a:off x="5246370" y="2839085"/>
            <a:ext cx="4405710" cy="41758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44206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52414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35863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13820" y="518160"/>
            <a:ext cx="3342402" cy="1813560"/>
          </a:xfrm>
        </p:spPr>
        <p:txBody>
          <a:bodyPr anchor="b"/>
          <a:lstStyle>
            <a:lvl1pPr>
              <a:defRPr sz="3627"/>
            </a:lvl1pPr>
          </a:lstStyle>
          <a:p>
            <a:r>
              <a:rPr lang="ja-JP" altLang="en-US"/>
              <a:t>マスター タイトルの書式設定</a:t>
            </a:r>
            <a:endParaRPr lang="en-US" dirty="0"/>
          </a:p>
        </p:txBody>
      </p:sp>
      <p:sp>
        <p:nvSpPr>
          <p:cNvPr id="3" name="Content Placeholder 2"/>
          <p:cNvSpPr>
            <a:spLocks noGrp="1"/>
          </p:cNvSpPr>
          <p:nvPr>
            <p:ph idx="1"/>
          </p:nvPr>
        </p:nvSpPr>
        <p:spPr>
          <a:xfrm>
            <a:off x="4405710" y="1119083"/>
            <a:ext cx="524637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13820" y="2331720"/>
            <a:ext cx="3342402"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8BD707-D9CF-40AE-B4C6-C98DA3205C09}"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1302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13820" y="518160"/>
            <a:ext cx="3342402" cy="1813560"/>
          </a:xfrm>
        </p:spPr>
        <p:txBody>
          <a:bodyPr anchor="b"/>
          <a:lstStyle>
            <a:lvl1pPr>
              <a:defRPr sz="36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05710" y="1119083"/>
            <a:ext cx="524637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13820" y="2331720"/>
            <a:ext cx="3342402"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8BD707-D9CF-40AE-B4C6-C98DA3205C09}"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6437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470" y="413810"/>
            <a:ext cx="8938260" cy="150230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12470" y="2069042"/>
            <a:ext cx="8938260" cy="49315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12470" y="7203865"/>
            <a:ext cx="23317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1D8BD707-D9CF-40AE-B4C6-C98DA3205C09}" type="datetimeFigureOut">
              <a:rPr lang="en-US" smtClean="0"/>
              <a:t>2/26/2025</a:t>
            </a:fld>
            <a:endParaRPr lang="en-US"/>
          </a:p>
        </p:txBody>
      </p:sp>
      <p:sp>
        <p:nvSpPr>
          <p:cNvPr id="5" name="Footer Placeholder 4"/>
          <p:cNvSpPr>
            <a:spLocks noGrp="1"/>
          </p:cNvSpPr>
          <p:nvPr>
            <p:ph type="ftr" sz="quarter" idx="3"/>
          </p:nvPr>
        </p:nvSpPr>
        <p:spPr>
          <a:xfrm>
            <a:off x="3432810" y="7203865"/>
            <a:ext cx="349758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ja-JP" altLang="en-US"/>
          </a:p>
        </p:txBody>
      </p:sp>
      <p:sp>
        <p:nvSpPr>
          <p:cNvPr id="6" name="Slide Number Placeholder 5"/>
          <p:cNvSpPr>
            <a:spLocks noGrp="1"/>
          </p:cNvSpPr>
          <p:nvPr>
            <p:ph type="sldNum" sz="quarter" idx="4"/>
          </p:nvPr>
        </p:nvSpPr>
        <p:spPr>
          <a:xfrm>
            <a:off x="7319010" y="7203865"/>
            <a:ext cx="23317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930328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1036290" rtl="0" eaLnBrk="1" latinLnBrk="0" hangingPunct="1">
        <a:lnSpc>
          <a:spcPct val="90000"/>
        </a:lnSpc>
        <a:spcBef>
          <a:spcPct val="0"/>
        </a:spcBef>
        <a:buNone/>
        <a:defRPr kumimoji="1"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kumimoji="1"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kumimoji="1"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kumimoji="1"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9pPr>
    </p:bodyStyle>
    <p:otherStyle>
      <a:defPPr>
        <a:defRPr lang="en-US"/>
      </a:defPPr>
      <a:lvl1pPr marL="0" algn="l" defTabSz="1036290" rtl="0" eaLnBrk="1" latinLnBrk="0" hangingPunct="1">
        <a:defRPr kumimoji="1" sz="2040" kern="1200">
          <a:solidFill>
            <a:schemeClr val="tx1"/>
          </a:solidFill>
          <a:latin typeface="+mn-lt"/>
          <a:ea typeface="+mn-ea"/>
          <a:cs typeface="+mn-cs"/>
        </a:defRPr>
      </a:lvl1pPr>
      <a:lvl2pPr marL="518145" algn="l" defTabSz="1036290" rtl="0" eaLnBrk="1" latinLnBrk="0" hangingPunct="1">
        <a:defRPr kumimoji="1" sz="2040" kern="1200">
          <a:solidFill>
            <a:schemeClr val="tx1"/>
          </a:solidFill>
          <a:latin typeface="+mn-lt"/>
          <a:ea typeface="+mn-ea"/>
          <a:cs typeface="+mn-cs"/>
        </a:defRPr>
      </a:lvl2pPr>
      <a:lvl3pPr marL="1036290" algn="l" defTabSz="1036290" rtl="0" eaLnBrk="1" latinLnBrk="0" hangingPunct="1">
        <a:defRPr kumimoji="1" sz="2040" kern="1200">
          <a:solidFill>
            <a:schemeClr val="tx1"/>
          </a:solidFill>
          <a:latin typeface="+mn-lt"/>
          <a:ea typeface="+mn-ea"/>
          <a:cs typeface="+mn-cs"/>
        </a:defRPr>
      </a:lvl3pPr>
      <a:lvl4pPr marL="1554434" algn="l" defTabSz="1036290" rtl="0" eaLnBrk="1" latinLnBrk="0" hangingPunct="1">
        <a:defRPr kumimoji="1" sz="2040" kern="1200">
          <a:solidFill>
            <a:schemeClr val="tx1"/>
          </a:solidFill>
          <a:latin typeface="+mn-lt"/>
          <a:ea typeface="+mn-ea"/>
          <a:cs typeface="+mn-cs"/>
        </a:defRPr>
      </a:lvl4pPr>
      <a:lvl5pPr marL="2072579" algn="l" defTabSz="1036290" rtl="0" eaLnBrk="1" latinLnBrk="0" hangingPunct="1">
        <a:defRPr kumimoji="1" sz="2040" kern="1200">
          <a:solidFill>
            <a:schemeClr val="tx1"/>
          </a:solidFill>
          <a:latin typeface="+mn-lt"/>
          <a:ea typeface="+mn-ea"/>
          <a:cs typeface="+mn-cs"/>
        </a:defRPr>
      </a:lvl5pPr>
      <a:lvl6pPr marL="2590724" algn="l" defTabSz="1036290" rtl="0" eaLnBrk="1" latinLnBrk="0" hangingPunct="1">
        <a:defRPr kumimoji="1" sz="2040" kern="1200">
          <a:solidFill>
            <a:schemeClr val="tx1"/>
          </a:solidFill>
          <a:latin typeface="+mn-lt"/>
          <a:ea typeface="+mn-ea"/>
          <a:cs typeface="+mn-cs"/>
        </a:defRPr>
      </a:lvl6pPr>
      <a:lvl7pPr marL="3108869" algn="l" defTabSz="1036290" rtl="0" eaLnBrk="1" latinLnBrk="0" hangingPunct="1">
        <a:defRPr kumimoji="1" sz="2040" kern="1200">
          <a:solidFill>
            <a:schemeClr val="tx1"/>
          </a:solidFill>
          <a:latin typeface="+mn-lt"/>
          <a:ea typeface="+mn-ea"/>
          <a:cs typeface="+mn-cs"/>
        </a:defRPr>
      </a:lvl7pPr>
      <a:lvl8pPr marL="3627013" algn="l" defTabSz="1036290" rtl="0" eaLnBrk="1" latinLnBrk="0" hangingPunct="1">
        <a:defRPr kumimoji="1" sz="2040" kern="1200">
          <a:solidFill>
            <a:schemeClr val="tx1"/>
          </a:solidFill>
          <a:latin typeface="+mn-lt"/>
          <a:ea typeface="+mn-ea"/>
          <a:cs typeface="+mn-cs"/>
        </a:defRPr>
      </a:lvl8pPr>
      <a:lvl9pPr marL="4145158" algn="l" defTabSz="1036290" rtl="0" eaLnBrk="1" latinLnBrk="0" hangingPunct="1">
        <a:defRPr kumimoji="1"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hlw.go.jp/content/10906000/0006988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E2622-0364-3E2B-1916-FE50D88DFA79}"/>
              </a:ext>
            </a:extLst>
          </p:cNvPr>
          <p:cNvSpPr>
            <a:spLocks noGrp="1"/>
          </p:cNvSpPr>
          <p:nvPr>
            <p:ph type="ctrTitle"/>
          </p:nvPr>
        </p:nvSpPr>
        <p:spPr/>
        <p:txBody>
          <a:bodyPr/>
          <a:lstStyle/>
          <a:p>
            <a:r>
              <a:rPr lang="ja-JP" altLang="en-US" dirty="0">
                <a:latin typeface="ＭＳ ゴシック" panose="020B0609070205080204" pitchFamily="49" charset="-128"/>
                <a:ea typeface="ＭＳ ゴシック" panose="020B0609070205080204" pitchFamily="49" charset="-128"/>
              </a:rPr>
              <a:t>湿度</a:t>
            </a:r>
          </a:p>
        </p:txBody>
      </p:sp>
      <p:sp>
        <p:nvSpPr>
          <p:cNvPr id="3" name="字幕 2">
            <a:extLst>
              <a:ext uri="{FF2B5EF4-FFF2-40B4-BE49-F238E27FC236}">
                <a16:creationId xmlns:a16="http://schemas.microsoft.com/office/drawing/2014/main" id="{56305D31-A7C0-ED40-0668-68676AA551CE}"/>
              </a:ext>
            </a:extLst>
          </p:cNvPr>
          <p:cNvSpPr>
            <a:spLocks noGrp="1"/>
          </p:cNvSpPr>
          <p:nvPr>
            <p:ph type="subTitle" idx="1"/>
          </p:nvPr>
        </p:nvSpPr>
        <p:spPr/>
        <p:txBody>
          <a:bodyPr/>
          <a:lstStyle/>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4BD702-2E2A-7906-6215-9749891C733F}"/>
              </a:ext>
            </a:extLst>
          </p:cNvPr>
          <p:cNvSpPr>
            <a:spLocks noGrp="1"/>
          </p:cNvSpPr>
          <p:nvPr>
            <p:ph type="title"/>
          </p:nvPr>
        </p:nvSpPr>
        <p:spPr>
          <a:xfrm>
            <a:off x="609600" y="413810"/>
            <a:ext cx="9144000" cy="1502305"/>
          </a:xfrm>
        </p:spPr>
        <p:txBody>
          <a:bodyPr/>
          <a:lstStyle/>
          <a:p>
            <a:pPr algn="ctr"/>
            <a:r>
              <a:rPr lang="ja-JP" altLang="en-US" dirty="0">
                <a:latin typeface="ＭＳ Ｐゴシック" panose="020B0600070205080204" pitchFamily="50" charset="-128"/>
                <a:ea typeface="ＭＳ Ｐゴシック" panose="020B0600070205080204" pitchFamily="50" charset="-128"/>
              </a:rPr>
              <a:t>湿度が低いと作業効率が落ちる</a:t>
            </a:r>
            <a:endParaRPr kumimoji="1" lang="ja-JP" altLang="en-US" dirty="0">
              <a:latin typeface="ＭＳ Ｐゴシック" panose="020B0600070205080204" pitchFamily="50" charset="-128"/>
              <a:ea typeface="ＭＳ Ｐゴシック" panose="020B0600070205080204" pitchFamily="50" charset="-128"/>
            </a:endParaRPr>
          </a:p>
        </p:txBody>
      </p:sp>
      <p:graphicFrame>
        <p:nvGraphicFramePr>
          <p:cNvPr id="7" name="グラフ 6">
            <a:extLst>
              <a:ext uri="{FF2B5EF4-FFF2-40B4-BE49-F238E27FC236}">
                <a16:creationId xmlns:a16="http://schemas.microsoft.com/office/drawing/2014/main" id="{DC88F111-39C1-7361-EB1B-F10623AABB48}"/>
              </a:ext>
            </a:extLst>
          </p:cNvPr>
          <p:cNvGraphicFramePr/>
          <p:nvPr>
            <p:extLst>
              <p:ext uri="{D42A27DB-BD31-4B8C-83A1-F6EECF244321}">
                <p14:modId xmlns:p14="http://schemas.microsoft.com/office/powerpoint/2010/main" val="2255375312"/>
              </p:ext>
            </p:extLst>
          </p:nvPr>
        </p:nvGraphicFramePr>
        <p:xfrm>
          <a:off x="914400" y="1916115"/>
          <a:ext cx="8610600" cy="4941885"/>
        </p:xfrm>
        <a:graphic>
          <a:graphicData uri="http://schemas.openxmlformats.org/drawingml/2006/chart">
            <c:chart xmlns:c="http://schemas.openxmlformats.org/drawingml/2006/chart" xmlns:r="http://schemas.openxmlformats.org/officeDocument/2006/relationships" r:id="rId2"/>
          </a:graphicData>
        </a:graphic>
      </p:graphicFrame>
      <p:sp>
        <p:nvSpPr>
          <p:cNvPr id="3" name="吹き出し: 円形 2">
            <a:extLst>
              <a:ext uri="{FF2B5EF4-FFF2-40B4-BE49-F238E27FC236}">
                <a16:creationId xmlns:a16="http://schemas.microsoft.com/office/drawing/2014/main" id="{5B0997C3-767F-C774-CEDD-74A8950E861E}"/>
              </a:ext>
            </a:extLst>
          </p:cNvPr>
          <p:cNvSpPr/>
          <p:nvPr/>
        </p:nvSpPr>
        <p:spPr>
          <a:xfrm>
            <a:off x="7133668" y="1828800"/>
            <a:ext cx="2582871" cy="1970085"/>
          </a:xfrm>
          <a:prstGeom prst="wedgeEllipseCallout">
            <a:avLst>
              <a:gd name="adj1" fmla="val -16288"/>
              <a:gd name="adj2" fmla="val 6444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湿度が低いと作業効率が下がる</a:t>
            </a:r>
          </a:p>
        </p:txBody>
      </p:sp>
      <p:sp>
        <p:nvSpPr>
          <p:cNvPr id="5" name="テキスト ボックス 4">
            <a:extLst>
              <a:ext uri="{FF2B5EF4-FFF2-40B4-BE49-F238E27FC236}">
                <a16:creationId xmlns:a16="http://schemas.microsoft.com/office/drawing/2014/main" id="{10FD5332-FDCA-1FE6-D8D7-2C0F8CCC3575}"/>
              </a:ext>
            </a:extLst>
          </p:cNvPr>
          <p:cNvSpPr txBox="1"/>
          <p:nvPr/>
        </p:nvSpPr>
        <p:spPr>
          <a:xfrm>
            <a:off x="135017" y="2438400"/>
            <a:ext cx="615553" cy="3463449"/>
          </a:xfrm>
          <a:prstGeom prst="rect">
            <a:avLst/>
          </a:prstGeom>
          <a:noFill/>
        </p:spPr>
        <p:txBody>
          <a:bodyPr vert="eaVert"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タイピングのスピード</a:t>
            </a:r>
          </a:p>
        </p:txBody>
      </p:sp>
      <p:sp>
        <p:nvSpPr>
          <p:cNvPr id="4" name="テキスト ボックス 3">
            <a:extLst>
              <a:ext uri="{FF2B5EF4-FFF2-40B4-BE49-F238E27FC236}">
                <a16:creationId xmlns:a16="http://schemas.microsoft.com/office/drawing/2014/main" id="{3710CD30-0207-E7C2-B863-3B77D7E5C45C}"/>
              </a:ext>
            </a:extLst>
          </p:cNvPr>
          <p:cNvSpPr txBox="1"/>
          <p:nvPr/>
        </p:nvSpPr>
        <p:spPr>
          <a:xfrm>
            <a:off x="4953000" y="6712259"/>
            <a:ext cx="1107996"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湿度</a:t>
            </a:r>
            <a:endParaRPr kumimoji="1" lang="en-US" altLang="ja-JP" sz="3600" dirty="0">
              <a:latin typeface="ＭＳ Ｐゴシック" panose="020B0600070205080204" pitchFamily="50" charset="-128"/>
              <a:ea typeface="ＭＳ Ｐゴシック" panose="020B0600070205080204" pitchFamily="50" charset="-128"/>
            </a:endParaRPr>
          </a:p>
        </p:txBody>
      </p:sp>
      <p:sp>
        <p:nvSpPr>
          <p:cNvPr id="6" name="object 3">
            <a:extLst>
              <a:ext uri="{FF2B5EF4-FFF2-40B4-BE49-F238E27FC236}">
                <a16:creationId xmlns:a16="http://schemas.microsoft.com/office/drawing/2014/main" id="{5533902D-9477-23DD-663F-0682E2115F3E}"/>
              </a:ext>
            </a:extLst>
          </p:cNvPr>
          <p:cNvSpPr/>
          <p:nvPr/>
        </p:nvSpPr>
        <p:spPr>
          <a:xfrm>
            <a:off x="564515" y="166268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Tree>
    <p:extLst>
      <p:ext uri="{BB962C8B-B14F-4D97-AF65-F5344CB8AC3E}">
        <p14:creationId xmlns:p14="http://schemas.microsoft.com/office/powerpoint/2010/main" val="179227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B1FB3C2C-E567-8036-3CC4-A4A7FB7731DD}"/>
              </a:ext>
            </a:extLst>
          </p:cNvPr>
          <p:cNvGrpSpPr/>
          <p:nvPr/>
        </p:nvGrpSpPr>
        <p:grpSpPr>
          <a:xfrm>
            <a:off x="1295400" y="1919579"/>
            <a:ext cx="7010400" cy="4839921"/>
            <a:chOff x="1295400" y="1919579"/>
            <a:chExt cx="7010400" cy="4839921"/>
          </a:xfrm>
        </p:grpSpPr>
        <p:pic>
          <p:nvPicPr>
            <p:cNvPr id="7" name="図 6">
              <a:extLst>
                <a:ext uri="{FF2B5EF4-FFF2-40B4-BE49-F238E27FC236}">
                  <a16:creationId xmlns:a16="http://schemas.microsoft.com/office/drawing/2014/main" id="{DE83660C-FB28-3D4F-5692-C334FEC9B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19579"/>
              <a:ext cx="7010400" cy="4839921"/>
            </a:xfrm>
            <a:prstGeom prst="rect">
              <a:avLst/>
            </a:prstGeom>
          </p:spPr>
        </p:pic>
        <p:sp>
          <p:nvSpPr>
            <p:cNvPr id="3" name="テキスト ボックス 2">
              <a:extLst>
                <a:ext uri="{FF2B5EF4-FFF2-40B4-BE49-F238E27FC236}">
                  <a16:creationId xmlns:a16="http://schemas.microsoft.com/office/drawing/2014/main" id="{BCA8B3E1-E782-2793-21F3-56F7B3E1B3EC}"/>
                </a:ext>
              </a:extLst>
            </p:cNvPr>
            <p:cNvSpPr txBox="1"/>
            <p:nvPr/>
          </p:nvSpPr>
          <p:spPr>
            <a:xfrm>
              <a:off x="3148007" y="5162556"/>
              <a:ext cx="1371600" cy="276999"/>
            </a:xfrm>
            <a:prstGeom prst="rect">
              <a:avLst/>
            </a:prstGeom>
            <a:solidFill>
              <a:schemeClr val="bg1"/>
            </a:solid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混在した作業</a:t>
              </a:r>
            </a:p>
          </p:txBody>
        </p:sp>
        <p:sp>
          <p:nvSpPr>
            <p:cNvPr id="4" name="テキスト ボックス 3">
              <a:extLst>
                <a:ext uri="{FF2B5EF4-FFF2-40B4-BE49-F238E27FC236}">
                  <a16:creationId xmlns:a16="http://schemas.microsoft.com/office/drawing/2014/main" id="{65BA816A-B5F9-DF46-6E2D-10D6FA36F6A5}"/>
                </a:ext>
              </a:extLst>
            </p:cNvPr>
            <p:cNvSpPr txBox="1"/>
            <p:nvPr/>
          </p:nvSpPr>
          <p:spPr>
            <a:xfrm>
              <a:off x="3148007" y="5638800"/>
              <a:ext cx="1371600" cy="276999"/>
            </a:xfrm>
            <a:prstGeom prst="rect">
              <a:avLst/>
            </a:prstGeom>
            <a:solidFill>
              <a:schemeClr val="bg1"/>
            </a:solid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単純な作業</a:t>
              </a:r>
            </a:p>
          </p:txBody>
        </p:sp>
        <p:sp>
          <p:nvSpPr>
            <p:cNvPr id="6" name="テキスト ボックス 5">
              <a:extLst>
                <a:ext uri="{FF2B5EF4-FFF2-40B4-BE49-F238E27FC236}">
                  <a16:creationId xmlns:a16="http://schemas.microsoft.com/office/drawing/2014/main" id="{23DFF838-F4EC-9216-3483-659BCAF66C8E}"/>
                </a:ext>
              </a:extLst>
            </p:cNvPr>
            <p:cNvSpPr txBox="1"/>
            <p:nvPr/>
          </p:nvSpPr>
          <p:spPr>
            <a:xfrm>
              <a:off x="3148007" y="5400678"/>
              <a:ext cx="1371600" cy="276999"/>
            </a:xfrm>
            <a:prstGeom prst="rect">
              <a:avLst/>
            </a:prstGeom>
            <a:solidFill>
              <a:schemeClr val="bg1"/>
            </a:solid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複雑な作業</a:t>
              </a:r>
            </a:p>
          </p:txBody>
        </p:sp>
      </p:grpSp>
      <p:sp>
        <p:nvSpPr>
          <p:cNvPr id="2" name="タイトル 1">
            <a:extLst>
              <a:ext uri="{FF2B5EF4-FFF2-40B4-BE49-F238E27FC236}">
                <a16:creationId xmlns:a16="http://schemas.microsoft.com/office/drawing/2014/main" id="{6DD65140-8EAF-7D8E-D196-3603E5559B86}"/>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室温と作業効率</a:t>
            </a:r>
          </a:p>
        </p:txBody>
      </p:sp>
      <p:sp>
        <p:nvSpPr>
          <p:cNvPr id="5" name="テキスト ボックス 4">
            <a:extLst>
              <a:ext uri="{FF2B5EF4-FFF2-40B4-BE49-F238E27FC236}">
                <a16:creationId xmlns:a16="http://schemas.microsoft.com/office/drawing/2014/main" id="{69C9E870-0A9F-FBE9-1BC7-0906D7B17023}"/>
              </a:ext>
            </a:extLst>
          </p:cNvPr>
          <p:cNvSpPr txBox="1"/>
          <p:nvPr/>
        </p:nvSpPr>
        <p:spPr>
          <a:xfrm>
            <a:off x="4876800" y="7035424"/>
            <a:ext cx="5179868" cy="646331"/>
          </a:xfrm>
          <a:prstGeom prst="rect">
            <a:avLst/>
          </a:prstGeom>
          <a:noFill/>
        </p:spPr>
        <p:txBody>
          <a:bodyPr wrap="square">
            <a:spAutoFit/>
          </a:bodyPr>
          <a:lstStyle/>
          <a:p>
            <a:r>
              <a:rPr lang="en-US" altLang="ja-JP" dirty="0"/>
              <a:t>Effect of temperature on task performance in office environment</a:t>
            </a:r>
            <a:endParaRPr lang="ja-JP" altLang="en-US" dirty="0"/>
          </a:p>
        </p:txBody>
      </p:sp>
      <p:sp>
        <p:nvSpPr>
          <p:cNvPr id="8" name="楕円 7">
            <a:extLst>
              <a:ext uri="{FF2B5EF4-FFF2-40B4-BE49-F238E27FC236}">
                <a16:creationId xmlns:a16="http://schemas.microsoft.com/office/drawing/2014/main" id="{C676FCDE-453E-D24D-6554-1A0EF651034E}"/>
              </a:ext>
            </a:extLst>
          </p:cNvPr>
          <p:cNvSpPr/>
          <p:nvPr/>
        </p:nvSpPr>
        <p:spPr>
          <a:xfrm>
            <a:off x="2971800" y="2438400"/>
            <a:ext cx="2438400" cy="1066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C451A73-E55E-3BA5-7988-A3C85F39779A}"/>
              </a:ext>
            </a:extLst>
          </p:cNvPr>
          <p:cNvSpPr txBox="1"/>
          <p:nvPr/>
        </p:nvSpPr>
        <p:spPr>
          <a:xfrm>
            <a:off x="3827167" y="1789003"/>
            <a:ext cx="4626588" cy="523220"/>
          </a:xfrm>
          <a:prstGeom prst="rect">
            <a:avLst/>
          </a:prstGeom>
          <a:solidFill>
            <a:schemeClr val="bg1"/>
          </a:solidFill>
        </p:spPr>
        <p:txBody>
          <a:bodyPr wrap="none" rtlCol="0">
            <a:spAutoFit/>
          </a:bodyPr>
          <a:lstStyle/>
          <a:p>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２１度が一番作業効率が高い</a:t>
            </a:r>
          </a:p>
        </p:txBody>
      </p:sp>
      <p:sp>
        <p:nvSpPr>
          <p:cNvPr id="11" name="object 3">
            <a:extLst>
              <a:ext uri="{FF2B5EF4-FFF2-40B4-BE49-F238E27FC236}">
                <a16:creationId xmlns:a16="http://schemas.microsoft.com/office/drawing/2014/main" id="{80B7244E-0031-4757-2372-3E139DF761DA}"/>
              </a:ext>
            </a:extLst>
          </p:cNvPr>
          <p:cNvSpPr/>
          <p:nvPr/>
        </p:nvSpPr>
        <p:spPr>
          <a:xfrm>
            <a:off x="564515" y="166268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20" name="テキスト ボックス 19">
            <a:extLst>
              <a:ext uri="{FF2B5EF4-FFF2-40B4-BE49-F238E27FC236}">
                <a16:creationId xmlns:a16="http://schemas.microsoft.com/office/drawing/2014/main" id="{716C8448-37CC-E0EF-356A-77C0332FD6BD}"/>
              </a:ext>
            </a:extLst>
          </p:cNvPr>
          <p:cNvSpPr txBox="1"/>
          <p:nvPr/>
        </p:nvSpPr>
        <p:spPr>
          <a:xfrm>
            <a:off x="3733800" y="2862138"/>
            <a:ext cx="723275" cy="307777"/>
          </a:xfrm>
          <a:prstGeom prst="rect">
            <a:avLst/>
          </a:prstGeom>
          <a:noFill/>
        </p:spPr>
        <p:txBody>
          <a:bodyPr wrap="none" rtlCol="0">
            <a:spAutoFit/>
          </a:bodyPr>
          <a:lstStyle/>
          <a:p>
            <a:r>
              <a:rPr kumimoji="1" lang="ja-JP" altLang="en-US" sz="1400" b="1" dirty="0">
                <a:solidFill>
                  <a:srgbClr val="FF0000"/>
                </a:solidFill>
              </a:rPr>
              <a:t>２１度</a:t>
            </a:r>
          </a:p>
        </p:txBody>
      </p:sp>
    </p:spTree>
    <p:extLst>
      <p:ext uri="{BB962C8B-B14F-4D97-AF65-F5344CB8AC3E}">
        <p14:creationId xmlns:p14="http://schemas.microsoft.com/office/powerpoint/2010/main" val="314121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3DBD-14D4-5B93-5678-365E1B7D9F0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D3580A8-0552-A1F9-86F3-EC275B613C16}"/>
              </a:ext>
            </a:extLst>
          </p:cNvPr>
          <p:cNvSpPr/>
          <p:nvPr/>
        </p:nvSpPr>
        <p:spPr>
          <a:xfrm>
            <a:off x="556934" y="1306593"/>
            <a:ext cx="9234170" cy="0"/>
          </a:xfrm>
          <a:custGeom>
            <a:avLst/>
            <a:gdLst/>
            <a:ahLst/>
            <a:cxnLst/>
            <a:rect l="l" t="t" r="r" b="b"/>
            <a:pathLst>
              <a:path w="9234170">
                <a:moveTo>
                  <a:pt x="0" y="0"/>
                </a:moveTo>
                <a:lnTo>
                  <a:pt x="9234065" y="0"/>
                </a:lnTo>
              </a:path>
            </a:pathLst>
          </a:custGeom>
          <a:ln w="70221">
            <a:solidFill>
              <a:srgbClr val="2F9723"/>
            </a:solidFill>
          </a:ln>
        </p:spPr>
        <p:txBody>
          <a:bodyPr wrap="square" lIns="0" tIns="0" rIns="0" bIns="0" rtlCol="0"/>
          <a:lstStyle/>
          <a:p>
            <a:endParaRPr/>
          </a:p>
        </p:txBody>
      </p:sp>
      <p:sp>
        <p:nvSpPr>
          <p:cNvPr id="13" name="object 13">
            <a:extLst>
              <a:ext uri="{FF2B5EF4-FFF2-40B4-BE49-F238E27FC236}">
                <a16:creationId xmlns:a16="http://schemas.microsoft.com/office/drawing/2014/main" id="{0790451F-E6C9-AADE-B259-D19F5ED03901}"/>
              </a:ext>
            </a:extLst>
          </p:cNvPr>
          <p:cNvSpPr txBox="1"/>
          <p:nvPr/>
        </p:nvSpPr>
        <p:spPr>
          <a:xfrm>
            <a:off x="5562600" y="7031166"/>
            <a:ext cx="4362587" cy="184666"/>
          </a:xfrm>
          <a:prstGeom prst="rect">
            <a:avLst/>
          </a:prstGeom>
        </p:spPr>
        <p:txBody>
          <a:bodyPr vert="horz" wrap="square" lIns="0" tIns="0" rIns="0" bIns="0" rtlCol="0">
            <a:spAutoFit/>
          </a:bodyPr>
          <a:lstStyle/>
          <a:p>
            <a:pPr marL="12700"/>
            <a:r>
              <a:rPr sz="1100" spc="25" dirty="0">
                <a:solidFill>
                  <a:srgbClr val="595757"/>
                </a:solidFill>
                <a:latin typeface="ＭＳ 明朝"/>
                <a:cs typeface="ＭＳ 明朝"/>
              </a:rPr>
              <a:t>厚</a:t>
            </a:r>
            <a:r>
              <a:rPr sz="1100" spc="-35" dirty="0">
                <a:solidFill>
                  <a:srgbClr val="595757"/>
                </a:solidFill>
                <a:latin typeface="ＭＳ 明朝"/>
                <a:cs typeface="ＭＳ 明朝"/>
              </a:rPr>
              <a:t>生</a:t>
            </a:r>
            <a:r>
              <a:rPr sz="1100" spc="65" dirty="0">
                <a:solidFill>
                  <a:srgbClr val="595757"/>
                </a:solidFill>
                <a:latin typeface="ＭＳ 明朝"/>
                <a:cs typeface="ＭＳ 明朝"/>
              </a:rPr>
              <a:t>労働</a:t>
            </a:r>
            <a:r>
              <a:rPr sz="1100" spc="-20" dirty="0">
                <a:solidFill>
                  <a:srgbClr val="595757"/>
                </a:solidFill>
                <a:latin typeface="ＭＳ 明朝"/>
                <a:cs typeface="ＭＳ 明朝"/>
              </a:rPr>
              <a:t>省</a:t>
            </a:r>
            <a:r>
              <a:rPr sz="1100" spc="-480" dirty="0">
                <a:solidFill>
                  <a:srgbClr val="595757"/>
                </a:solidFill>
                <a:latin typeface="ＭＳ 明朝"/>
                <a:cs typeface="ＭＳ 明朝"/>
              </a:rPr>
              <a:t>，</a:t>
            </a:r>
            <a:r>
              <a:rPr sz="1100" spc="-5" dirty="0">
                <a:solidFill>
                  <a:srgbClr val="595757"/>
                </a:solidFill>
                <a:latin typeface="Arial"/>
                <a:cs typeface="Arial"/>
              </a:rPr>
              <a:t>http</a:t>
            </a:r>
            <a:r>
              <a:rPr sz="1100" spc="30" dirty="0">
                <a:solidFill>
                  <a:srgbClr val="595757"/>
                </a:solidFill>
                <a:latin typeface="Arial"/>
                <a:cs typeface="Arial"/>
              </a:rPr>
              <a:t>s</a:t>
            </a:r>
            <a:r>
              <a:rPr sz="1200" spc="-60" dirty="0">
                <a:solidFill>
                  <a:srgbClr val="595757"/>
                </a:solidFill>
                <a:latin typeface="Times New Roman"/>
                <a:cs typeface="Times New Roman"/>
                <a:hlinkClick r:id="rId3"/>
              </a:rPr>
              <a:t>://www</a:t>
            </a:r>
            <a:r>
              <a:rPr sz="1200" spc="-10" dirty="0">
                <a:solidFill>
                  <a:srgbClr val="595757"/>
                </a:solidFill>
                <a:latin typeface="Times New Roman"/>
                <a:cs typeface="Times New Roman"/>
                <a:hlinkClick r:id="rId3"/>
              </a:rPr>
              <a:t>.</a:t>
            </a:r>
            <a:r>
              <a:rPr sz="1100" spc="10" dirty="0">
                <a:solidFill>
                  <a:srgbClr val="595757"/>
                </a:solidFill>
                <a:latin typeface="Arial"/>
                <a:cs typeface="Arial"/>
                <a:hlinkClick r:id="rId3"/>
              </a:rPr>
              <a:t>mhl</a:t>
            </a:r>
            <a:r>
              <a:rPr sz="1100" spc="65" dirty="0">
                <a:solidFill>
                  <a:srgbClr val="595757"/>
                </a:solidFill>
                <a:latin typeface="Arial"/>
                <a:cs typeface="Arial"/>
                <a:hlinkClick r:id="rId3"/>
              </a:rPr>
              <a:t>w</a:t>
            </a:r>
            <a:r>
              <a:rPr sz="1100" spc="-15" dirty="0">
                <a:solidFill>
                  <a:srgbClr val="595757"/>
                </a:solidFill>
                <a:latin typeface="Arial"/>
                <a:cs typeface="Arial"/>
              </a:rPr>
              <a:t>.go</a:t>
            </a:r>
            <a:r>
              <a:rPr sz="1100" spc="-180" dirty="0">
                <a:solidFill>
                  <a:srgbClr val="595757"/>
                </a:solidFill>
                <a:latin typeface="Arial"/>
                <a:cs typeface="Arial"/>
                <a:hlinkClick r:id="rId3"/>
              </a:rPr>
              <a:t>.</a:t>
            </a:r>
            <a:r>
              <a:rPr sz="1100" spc="130" dirty="0">
                <a:solidFill>
                  <a:srgbClr val="595757"/>
                </a:solidFill>
                <a:latin typeface="Arial"/>
                <a:cs typeface="Arial"/>
                <a:hlinkClick r:id="rId3"/>
              </a:rPr>
              <a:t>j</a:t>
            </a:r>
            <a:r>
              <a:rPr sz="1100" spc="-5" dirty="0">
                <a:solidFill>
                  <a:srgbClr val="595757"/>
                </a:solidFill>
                <a:latin typeface="Arial"/>
                <a:cs typeface="Arial"/>
                <a:hlinkClick r:id="rId3"/>
              </a:rPr>
              <a:t>p/content/</a:t>
            </a:r>
            <a:r>
              <a:rPr sz="1100" spc="25" dirty="0">
                <a:solidFill>
                  <a:srgbClr val="595757"/>
                </a:solidFill>
                <a:latin typeface="Arial"/>
                <a:cs typeface="Arial"/>
                <a:hlinkClick r:id="rId3"/>
              </a:rPr>
              <a:t>1</a:t>
            </a:r>
            <a:r>
              <a:rPr sz="1100" spc="-15" dirty="0">
                <a:solidFill>
                  <a:srgbClr val="595757"/>
                </a:solidFill>
                <a:latin typeface="Arial"/>
                <a:cs typeface="Arial"/>
                <a:hlinkClick r:id="rId3"/>
              </a:rPr>
              <a:t>0906000/000698848.</a:t>
            </a:r>
            <a:r>
              <a:rPr sz="1100" spc="-120" dirty="0">
                <a:solidFill>
                  <a:srgbClr val="595757"/>
                </a:solidFill>
                <a:latin typeface="Arial"/>
                <a:cs typeface="Arial"/>
                <a:hlinkClick r:id="rId3"/>
              </a:rPr>
              <a:t> </a:t>
            </a:r>
            <a:r>
              <a:rPr sz="1100" spc="10" dirty="0">
                <a:solidFill>
                  <a:srgbClr val="595757"/>
                </a:solidFill>
                <a:latin typeface="Arial"/>
                <a:cs typeface="Arial"/>
              </a:rPr>
              <a:t>pdf</a:t>
            </a:r>
            <a:endParaRPr sz="1100" dirty="0">
              <a:latin typeface="Arial"/>
              <a:cs typeface="Arial"/>
            </a:endParaRPr>
          </a:p>
        </p:txBody>
      </p:sp>
      <p:sp>
        <p:nvSpPr>
          <p:cNvPr id="15" name="テキスト ボックス 14">
            <a:extLst>
              <a:ext uri="{FF2B5EF4-FFF2-40B4-BE49-F238E27FC236}">
                <a16:creationId xmlns:a16="http://schemas.microsoft.com/office/drawing/2014/main" id="{963E625B-6173-C979-FD77-FD5EB1D5126A}"/>
              </a:ext>
            </a:extLst>
          </p:cNvPr>
          <p:cNvSpPr txBox="1"/>
          <p:nvPr/>
        </p:nvSpPr>
        <p:spPr>
          <a:xfrm>
            <a:off x="952500" y="1905000"/>
            <a:ext cx="8458199" cy="1938992"/>
          </a:xfrm>
          <a:prstGeom prst="rect">
            <a:avLst/>
          </a:prstGeom>
          <a:noFill/>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第五条　事業者は、空気調和設備又は機械換気設備を設けている場合は、室</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に供給される空気が、次の各号に適合するように、当該設備を調整し</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なければならない。</a:t>
            </a:r>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３　</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事業者は、室の気温が１８度以上２８度以下及び相対湿度が４０パー</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セント以上７０パーセント以下になるように努めなければならない。</a:t>
            </a:r>
          </a:p>
        </p:txBody>
      </p:sp>
      <p:sp>
        <p:nvSpPr>
          <p:cNvPr id="8" name="テキスト ボックス 7">
            <a:extLst>
              <a:ext uri="{FF2B5EF4-FFF2-40B4-BE49-F238E27FC236}">
                <a16:creationId xmlns:a16="http://schemas.microsoft.com/office/drawing/2014/main" id="{DC1B5549-23BF-E051-3E75-4CDB353B9A1C}"/>
              </a:ext>
            </a:extLst>
          </p:cNvPr>
          <p:cNvSpPr txBox="1"/>
          <p:nvPr/>
        </p:nvSpPr>
        <p:spPr>
          <a:xfrm>
            <a:off x="1371600" y="537245"/>
            <a:ext cx="8229600" cy="646331"/>
          </a:xfrm>
          <a:prstGeom prst="rect">
            <a:avLst/>
          </a:prstGeom>
          <a:noFill/>
        </p:spPr>
        <p:txBody>
          <a:bodyPr wrap="square">
            <a:spAutoFit/>
          </a:bodyPr>
          <a:lstStyle/>
          <a:p>
            <a:r>
              <a:rPr lang="zh-TW" altLang="en-US" sz="3600" dirty="0">
                <a:latin typeface="ＭＳ Ｐゴシック" panose="020B0600070205080204" pitchFamily="50" charset="-128"/>
                <a:ea typeface="ＭＳ Ｐゴシック" panose="020B0600070205080204" pitchFamily="50" charset="-128"/>
              </a:rPr>
              <a:t>労働安全衛生法「事務所衛生基準規則</a:t>
            </a:r>
            <a:r>
              <a:rPr lang="ja-JP" altLang="en-US" sz="3600" dirty="0">
                <a:latin typeface="ＭＳ Ｐゴシック" panose="020B0600070205080204" pitchFamily="50" charset="-128"/>
                <a:ea typeface="ＭＳ Ｐゴシック" panose="020B0600070205080204" pitchFamily="50" charset="-128"/>
              </a:rPr>
              <a:t>」</a:t>
            </a:r>
          </a:p>
        </p:txBody>
      </p:sp>
      <p:sp>
        <p:nvSpPr>
          <p:cNvPr id="3" name="矢印: 右 2">
            <a:extLst>
              <a:ext uri="{FF2B5EF4-FFF2-40B4-BE49-F238E27FC236}">
                <a16:creationId xmlns:a16="http://schemas.microsoft.com/office/drawing/2014/main" id="{526D0D1E-1F96-5D38-A66C-F86A12C0D86A}"/>
              </a:ext>
            </a:extLst>
          </p:cNvPr>
          <p:cNvSpPr/>
          <p:nvPr/>
        </p:nvSpPr>
        <p:spPr>
          <a:xfrm>
            <a:off x="2743200" y="5153561"/>
            <a:ext cx="7620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75BAC29-F876-AB56-CF97-4E00BC1FC5AF}"/>
              </a:ext>
            </a:extLst>
          </p:cNvPr>
          <p:cNvSpPr txBox="1"/>
          <p:nvPr/>
        </p:nvSpPr>
        <p:spPr>
          <a:xfrm>
            <a:off x="3733800" y="5204074"/>
            <a:ext cx="3865161" cy="584775"/>
          </a:xfrm>
          <a:prstGeom prst="rect">
            <a:avLst/>
          </a:prstGeom>
          <a:noFill/>
        </p:spPr>
        <p:txBody>
          <a:bodyPr wrap="none" rtlCol="0">
            <a:spAutoFit/>
          </a:bodyPr>
          <a:lstStyle/>
          <a:p>
            <a:r>
              <a:rPr kumimoji="1" lang="en-US" altLang="ja-JP" sz="3200" dirty="0"/>
              <a:t>21</a:t>
            </a:r>
            <a:r>
              <a:rPr kumimoji="1" lang="ja-JP" altLang="en-US" sz="3200" dirty="0"/>
              <a:t>～</a:t>
            </a:r>
            <a:r>
              <a:rPr kumimoji="1" lang="en-US" altLang="ja-JP" sz="3200" dirty="0"/>
              <a:t>22</a:t>
            </a:r>
            <a:r>
              <a:rPr kumimoji="1" lang="ja-JP" altLang="en-US" sz="3200" dirty="0"/>
              <a:t>℃　</a:t>
            </a:r>
            <a:r>
              <a:rPr kumimoji="1" lang="en-US" altLang="ja-JP" sz="3200" dirty="0"/>
              <a:t>50</a:t>
            </a:r>
            <a:r>
              <a:rPr kumimoji="1" lang="ja-JP" altLang="en-US" sz="3200" dirty="0"/>
              <a:t>～</a:t>
            </a:r>
            <a:r>
              <a:rPr kumimoji="1" lang="en-US" altLang="ja-JP" sz="3200" dirty="0"/>
              <a:t>60</a:t>
            </a:r>
            <a:r>
              <a:rPr kumimoji="1" lang="ja-JP" altLang="en-US" sz="3200" dirty="0"/>
              <a:t>％</a:t>
            </a:r>
          </a:p>
        </p:txBody>
      </p:sp>
      <p:sp>
        <p:nvSpPr>
          <p:cNvPr id="5" name="テキスト ボックス 4">
            <a:extLst>
              <a:ext uri="{FF2B5EF4-FFF2-40B4-BE49-F238E27FC236}">
                <a16:creationId xmlns:a16="http://schemas.microsoft.com/office/drawing/2014/main" id="{0EC12737-5344-26EA-4707-9D5406F253F5}"/>
              </a:ext>
            </a:extLst>
          </p:cNvPr>
          <p:cNvSpPr txBox="1"/>
          <p:nvPr/>
        </p:nvSpPr>
        <p:spPr>
          <a:xfrm>
            <a:off x="1857613" y="4442398"/>
            <a:ext cx="6647974" cy="523220"/>
          </a:xfrm>
          <a:prstGeom prst="rect">
            <a:avLst/>
          </a:prstGeom>
          <a:noFill/>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健康や仕事の能率を考えると最適なのは</a:t>
            </a:r>
          </a:p>
        </p:txBody>
      </p:sp>
    </p:spTree>
    <p:extLst>
      <p:ext uri="{BB962C8B-B14F-4D97-AF65-F5344CB8AC3E}">
        <p14:creationId xmlns:p14="http://schemas.microsoft.com/office/powerpoint/2010/main" val="244637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6259" y="131216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65" name="object 65"/>
          <p:cNvSpPr txBox="1"/>
          <p:nvPr/>
        </p:nvSpPr>
        <p:spPr>
          <a:xfrm>
            <a:off x="4419600" y="674295"/>
            <a:ext cx="2377949" cy="359073"/>
          </a:xfrm>
          <a:prstGeom prst="rect">
            <a:avLst/>
          </a:prstGeom>
        </p:spPr>
        <p:txBody>
          <a:bodyPr vert="horz" wrap="square" lIns="0" tIns="0" rIns="0" bIns="0" rtlCol="0">
            <a:spAutoFit/>
          </a:bodyPr>
          <a:lstStyle/>
          <a:p>
            <a:pPr marL="12700">
              <a:lnSpc>
                <a:spcPts val="2840"/>
              </a:lnSpc>
            </a:pPr>
            <a:r>
              <a:rPr lang="ja-JP" altLang="en-US" sz="3600" spc="215" dirty="0">
                <a:solidFill>
                  <a:srgbClr val="3F3F3F"/>
                </a:solidFill>
                <a:latin typeface="ＭＳ Ｐゴシック" panose="020B0600070205080204" pitchFamily="50" charset="-128"/>
                <a:ea typeface="ＭＳ Ｐゴシック" panose="020B0600070205080204" pitchFamily="50" charset="-128"/>
                <a:cs typeface="ＭＳ 明朝"/>
              </a:rPr>
              <a:t>湿度とは</a:t>
            </a:r>
            <a:endParaRPr sz="3600" dirty="0">
              <a:latin typeface="ＭＳ Ｐゴシック" panose="020B0600070205080204" pitchFamily="50" charset="-128"/>
              <a:ea typeface="ＭＳ Ｐゴシック" panose="020B0600070205080204" pitchFamily="50" charset="-128"/>
              <a:cs typeface="ＭＳ 明朝"/>
            </a:endParaRPr>
          </a:p>
        </p:txBody>
      </p:sp>
      <p:sp>
        <p:nvSpPr>
          <p:cNvPr id="111" name="テキスト ボックス 110">
            <a:extLst>
              <a:ext uri="{FF2B5EF4-FFF2-40B4-BE49-F238E27FC236}">
                <a16:creationId xmlns:a16="http://schemas.microsoft.com/office/drawing/2014/main" id="{812456BE-35F8-075E-E336-5CDDE983B70C}"/>
              </a:ext>
            </a:extLst>
          </p:cNvPr>
          <p:cNvSpPr txBox="1"/>
          <p:nvPr/>
        </p:nvSpPr>
        <p:spPr>
          <a:xfrm>
            <a:off x="742317" y="1595827"/>
            <a:ext cx="8977186" cy="1200329"/>
          </a:xfrm>
          <a:prstGeom prst="rect">
            <a:avLst/>
          </a:prstGeom>
          <a:noFill/>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空気に存在することができる水蒸気の量には限りがあります</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温度とともに変化します。</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実際に空気中にある水蒸気の割合を相対湿度といい　％で表します</a:t>
            </a:r>
          </a:p>
        </p:txBody>
      </p:sp>
      <p:pic>
        <p:nvPicPr>
          <p:cNvPr id="112" name="図 111">
            <a:extLst>
              <a:ext uri="{FF2B5EF4-FFF2-40B4-BE49-F238E27FC236}">
                <a16:creationId xmlns:a16="http://schemas.microsoft.com/office/drawing/2014/main" id="{2D584E91-3A8E-8218-2882-F2C28AD6DDEE}"/>
              </a:ext>
            </a:extLst>
          </p:cNvPr>
          <p:cNvPicPr>
            <a:picLocks noChangeAspect="1"/>
          </p:cNvPicPr>
          <p:nvPr/>
        </p:nvPicPr>
        <p:blipFill>
          <a:blip r:embed="rId3"/>
          <a:stretch>
            <a:fillRect/>
          </a:stretch>
        </p:blipFill>
        <p:spPr>
          <a:xfrm>
            <a:off x="615988" y="3882736"/>
            <a:ext cx="3777404" cy="3105865"/>
          </a:xfrm>
          <a:prstGeom prst="rect">
            <a:avLst/>
          </a:prstGeom>
        </p:spPr>
      </p:pic>
      <p:pic>
        <p:nvPicPr>
          <p:cNvPr id="4" name="図 3">
            <a:extLst>
              <a:ext uri="{FF2B5EF4-FFF2-40B4-BE49-F238E27FC236}">
                <a16:creationId xmlns:a16="http://schemas.microsoft.com/office/drawing/2014/main" id="{076DCEE0-DA65-96AF-C62E-52531B1BE2F6}"/>
              </a:ext>
            </a:extLst>
          </p:cNvPr>
          <p:cNvPicPr>
            <a:picLocks noChangeAspect="1"/>
          </p:cNvPicPr>
          <p:nvPr/>
        </p:nvPicPr>
        <p:blipFill>
          <a:blip r:embed="rId4"/>
          <a:stretch>
            <a:fillRect/>
          </a:stretch>
        </p:blipFill>
        <p:spPr>
          <a:xfrm>
            <a:off x="4346770" y="4070174"/>
            <a:ext cx="5486876" cy="3511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616454C8-FDD5-9AE4-9CFF-FC1D332FE5B6}"/>
              </a:ext>
            </a:extLst>
          </p:cNvPr>
          <p:cNvGraphicFramePr/>
          <p:nvPr>
            <p:extLst>
              <p:ext uri="{D42A27DB-BD31-4B8C-83A1-F6EECF244321}">
                <p14:modId xmlns:p14="http://schemas.microsoft.com/office/powerpoint/2010/main" val="2305772768"/>
              </p:ext>
            </p:extLst>
          </p:nvPr>
        </p:nvGraphicFramePr>
        <p:xfrm>
          <a:off x="556259" y="1828802"/>
          <a:ext cx="8778241" cy="5410198"/>
        </p:xfrm>
        <a:graphic>
          <a:graphicData uri="http://schemas.openxmlformats.org/drawingml/2006/chart">
            <c:chart xmlns:c="http://schemas.openxmlformats.org/drawingml/2006/chart" xmlns:r="http://schemas.openxmlformats.org/officeDocument/2006/relationships" r:id="rId2"/>
          </a:graphicData>
        </a:graphic>
      </p:graphicFrame>
      <p:sp>
        <p:nvSpPr>
          <p:cNvPr id="2" name="object 3">
            <a:extLst>
              <a:ext uri="{FF2B5EF4-FFF2-40B4-BE49-F238E27FC236}">
                <a16:creationId xmlns:a16="http://schemas.microsoft.com/office/drawing/2014/main" id="{5E2E947D-5D17-458B-76FB-81BBFF011655}"/>
              </a:ext>
            </a:extLst>
          </p:cNvPr>
          <p:cNvSpPr/>
          <p:nvPr/>
        </p:nvSpPr>
        <p:spPr>
          <a:xfrm>
            <a:off x="556259" y="131216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3" name="テキスト ボックス 2">
            <a:extLst>
              <a:ext uri="{FF2B5EF4-FFF2-40B4-BE49-F238E27FC236}">
                <a16:creationId xmlns:a16="http://schemas.microsoft.com/office/drawing/2014/main" id="{82C93882-AA09-CB7E-F739-719F2808A4BC}"/>
              </a:ext>
            </a:extLst>
          </p:cNvPr>
          <p:cNvSpPr txBox="1"/>
          <p:nvPr/>
        </p:nvSpPr>
        <p:spPr>
          <a:xfrm>
            <a:off x="3048000" y="472359"/>
            <a:ext cx="4801314" cy="646331"/>
          </a:xfrm>
          <a:prstGeom prst="rect">
            <a:avLst/>
          </a:prstGeom>
          <a:noFill/>
        </p:spPr>
        <p:txBody>
          <a:bodyPr wrap="none">
            <a:spAutoFit/>
          </a:bodyPr>
          <a:lstStyle/>
          <a:p>
            <a:r>
              <a:rPr lang="ja-JP" altLang="en-US" sz="3600" dirty="0">
                <a:latin typeface="ＭＳ Ｐゴシック" panose="020B0600070205080204" pitchFamily="50" charset="-128"/>
                <a:ea typeface="ＭＳ Ｐゴシック" panose="020B0600070205080204" pitchFamily="50" charset="-128"/>
              </a:rPr>
              <a:t>日本の相対湿度の変化</a:t>
            </a:r>
          </a:p>
        </p:txBody>
      </p:sp>
      <p:sp>
        <p:nvSpPr>
          <p:cNvPr id="5" name="テキスト ボックス 4">
            <a:extLst>
              <a:ext uri="{FF2B5EF4-FFF2-40B4-BE49-F238E27FC236}">
                <a16:creationId xmlns:a16="http://schemas.microsoft.com/office/drawing/2014/main" id="{21C79599-9730-3F6D-B90E-BF29E2B5B711}"/>
              </a:ext>
            </a:extLst>
          </p:cNvPr>
          <p:cNvSpPr txBox="1"/>
          <p:nvPr/>
        </p:nvSpPr>
        <p:spPr>
          <a:xfrm>
            <a:off x="4495800" y="2057400"/>
            <a:ext cx="2262158" cy="369332"/>
          </a:xfrm>
          <a:prstGeom prst="rect">
            <a:avLst/>
          </a:prstGeom>
          <a:noFill/>
        </p:spPr>
        <p:txBody>
          <a:bodyPr wrap="none" rtlCol="0">
            <a:spAutoFit/>
          </a:bodyPr>
          <a:lstStyle/>
          <a:p>
            <a:r>
              <a:rPr kumimoji="1" lang="ja-JP" altLang="en-US" b="1" dirty="0">
                <a:solidFill>
                  <a:schemeClr val="accent1"/>
                </a:solidFill>
              </a:rPr>
              <a:t>冬の間は湿度が低い</a:t>
            </a:r>
          </a:p>
        </p:txBody>
      </p:sp>
    </p:spTree>
    <p:extLst>
      <p:ext uri="{BB962C8B-B14F-4D97-AF65-F5344CB8AC3E}">
        <p14:creationId xmlns:p14="http://schemas.microsoft.com/office/powerpoint/2010/main" val="246558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556934" y="1305067"/>
            <a:ext cx="9234170" cy="0"/>
          </a:xfrm>
          <a:custGeom>
            <a:avLst/>
            <a:gdLst/>
            <a:ahLst/>
            <a:cxnLst/>
            <a:rect l="l" t="t" r="r" b="b"/>
            <a:pathLst>
              <a:path w="9234170">
                <a:moveTo>
                  <a:pt x="0" y="0"/>
                </a:moveTo>
                <a:lnTo>
                  <a:pt x="9234065" y="0"/>
                </a:lnTo>
              </a:path>
            </a:pathLst>
          </a:custGeom>
          <a:ln w="67167">
            <a:solidFill>
              <a:srgbClr val="2F9723"/>
            </a:solidFill>
          </a:ln>
        </p:spPr>
        <p:txBody>
          <a:bodyPr wrap="square" lIns="0" tIns="0" rIns="0" bIns="0" rtlCol="0"/>
          <a:lstStyle/>
          <a:p>
            <a:endParaRPr/>
          </a:p>
        </p:txBody>
      </p:sp>
      <p:sp>
        <p:nvSpPr>
          <p:cNvPr id="34" name="object 34"/>
          <p:cNvSpPr txBox="1"/>
          <p:nvPr/>
        </p:nvSpPr>
        <p:spPr>
          <a:xfrm>
            <a:off x="-3999342" y="4362209"/>
            <a:ext cx="6141720" cy="238527"/>
          </a:xfrm>
          <a:prstGeom prst="rect">
            <a:avLst/>
          </a:prstGeom>
        </p:spPr>
        <p:txBody>
          <a:bodyPr vert="horz" wrap="square" lIns="0" tIns="0" rIns="0" bIns="0" rtlCol="0">
            <a:spAutoFit/>
          </a:bodyPr>
          <a:lstStyle/>
          <a:p>
            <a:pPr marL="12700"/>
            <a:r>
              <a:rPr sz="1550" spc="-52035" dirty="0">
                <a:solidFill>
                  <a:srgbClr val="48AFCD"/>
                </a:solidFill>
                <a:latin typeface="ＭＳ 明朝"/>
                <a:cs typeface="ＭＳ 明朝"/>
              </a:rPr>
              <a:t>。</a:t>
            </a:r>
            <a:endParaRPr sz="1550">
              <a:latin typeface="ＭＳ 明朝"/>
              <a:cs typeface="ＭＳ 明朝"/>
            </a:endParaRPr>
          </a:p>
        </p:txBody>
      </p:sp>
      <p:sp>
        <p:nvSpPr>
          <p:cNvPr id="11" name="テキスト ボックス 10">
            <a:extLst>
              <a:ext uri="{FF2B5EF4-FFF2-40B4-BE49-F238E27FC236}">
                <a16:creationId xmlns:a16="http://schemas.microsoft.com/office/drawing/2014/main" id="{99E05C43-43DC-D00C-A4EE-DBC5EE1BDDCF}"/>
              </a:ext>
            </a:extLst>
          </p:cNvPr>
          <p:cNvSpPr txBox="1"/>
          <p:nvPr/>
        </p:nvSpPr>
        <p:spPr>
          <a:xfrm>
            <a:off x="2743200" y="452903"/>
            <a:ext cx="5218095" cy="646331"/>
          </a:xfrm>
          <a:prstGeom prst="rect">
            <a:avLst/>
          </a:prstGeom>
          <a:noFill/>
        </p:spPr>
        <p:txBody>
          <a:bodyPr wrap="none">
            <a:spAutoFit/>
          </a:bodyPr>
          <a:lstStyle/>
          <a:p>
            <a:r>
              <a:rPr lang="ja-JP" altLang="en-US" sz="3600" dirty="0">
                <a:latin typeface="ＭＳ Ｐゴシック" panose="020B0600070205080204" pitchFamily="50" charset="-128"/>
                <a:ea typeface="ＭＳ Ｐゴシック" panose="020B0600070205080204" pitchFamily="50" charset="-128"/>
              </a:rPr>
              <a:t>健康に及ぼす湿度の影響</a:t>
            </a:r>
          </a:p>
        </p:txBody>
      </p:sp>
      <p:grpSp>
        <p:nvGrpSpPr>
          <p:cNvPr id="5" name="グループ化 4">
            <a:extLst>
              <a:ext uri="{FF2B5EF4-FFF2-40B4-BE49-F238E27FC236}">
                <a16:creationId xmlns:a16="http://schemas.microsoft.com/office/drawing/2014/main" id="{74B4086C-3727-87C4-483E-FFB7842A8184}"/>
              </a:ext>
            </a:extLst>
          </p:cNvPr>
          <p:cNvGrpSpPr/>
          <p:nvPr/>
        </p:nvGrpSpPr>
        <p:grpSpPr>
          <a:xfrm>
            <a:off x="415913" y="1752600"/>
            <a:ext cx="9531374" cy="5198688"/>
            <a:chOff x="415913" y="1752600"/>
            <a:chExt cx="9531374" cy="5198688"/>
          </a:xfrm>
        </p:grpSpPr>
        <p:pic>
          <p:nvPicPr>
            <p:cNvPr id="3" name="図 2">
              <a:extLst>
                <a:ext uri="{FF2B5EF4-FFF2-40B4-BE49-F238E27FC236}">
                  <a16:creationId xmlns:a16="http://schemas.microsoft.com/office/drawing/2014/main" id="{BA1F352E-491A-423C-8511-DDE4F45A1136}"/>
                </a:ext>
              </a:extLst>
            </p:cNvPr>
            <p:cNvPicPr>
              <a:picLocks noChangeAspect="1"/>
            </p:cNvPicPr>
            <p:nvPr/>
          </p:nvPicPr>
          <p:blipFill>
            <a:blip r:embed="rId3">
              <a:extLst>
                <a:ext uri="{28A0092B-C50C-407E-A947-70E740481C1C}">
                  <a14:useLocalDpi xmlns:a14="http://schemas.microsoft.com/office/drawing/2010/main" val="0"/>
                </a:ext>
              </a:extLst>
            </a:blip>
            <a:srcRect t="13834"/>
            <a:stretch/>
          </p:blipFill>
          <p:spPr>
            <a:xfrm>
              <a:off x="415913" y="1752600"/>
              <a:ext cx="9531374" cy="5198688"/>
            </a:xfrm>
            <a:prstGeom prst="rect">
              <a:avLst/>
            </a:prstGeom>
          </p:spPr>
        </p:pic>
        <p:sp>
          <p:nvSpPr>
            <p:cNvPr id="4" name="テキスト ボックス 3">
              <a:extLst>
                <a:ext uri="{FF2B5EF4-FFF2-40B4-BE49-F238E27FC236}">
                  <a16:creationId xmlns:a16="http://schemas.microsoft.com/office/drawing/2014/main" id="{4B6037BA-FEC5-2ABA-41A5-D430E0787482}"/>
                </a:ext>
              </a:extLst>
            </p:cNvPr>
            <p:cNvSpPr txBox="1"/>
            <p:nvPr/>
          </p:nvSpPr>
          <p:spPr>
            <a:xfrm>
              <a:off x="4267200" y="5397798"/>
              <a:ext cx="2590774" cy="523220"/>
            </a:xfrm>
            <a:prstGeom prst="rect">
              <a:avLst/>
            </a:prstGeom>
            <a:noFill/>
          </p:spPr>
          <p:txBody>
            <a:bodyPr wrap="none" rtlCol="0">
              <a:spAutoFit/>
            </a:bodyPr>
            <a:lstStyle/>
            <a:p>
              <a:r>
                <a:rPr kumimoji="1" lang="ja-JP" altLang="en-US" sz="2800" b="1" dirty="0">
                  <a:solidFill>
                    <a:schemeClr val="bg1"/>
                  </a:solidFill>
                  <a:latin typeface="ＭＳ Ｐゴシック" panose="020B0600070205080204" pitchFamily="50" charset="-128"/>
                  <a:ea typeface="ＭＳ Ｐゴシック" panose="020B0600070205080204" pitchFamily="50" charset="-128"/>
                </a:rPr>
                <a:t>ウイルスの増殖</a:t>
              </a:r>
            </a:p>
          </p:txBody>
        </p:sp>
        <p:sp>
          <p:nvSpPr>
            <p:cNvPr id="7" name="テキスト ボックス 6">
              <a:extLst>
                <a:ext uri="{FF2B5EF4-FFF2-40B4-BE49-F238E27FC236}">
                  <a16:creationId xmlns:a16="http://schemas.microsoft.com/office/drawing/2014/main" id="{9BCB86B6-7D46-E94B-06CD-37448D40C952}"/>
                </a:ext>
              </a:extLst>
            </p:cNvPr>
            <p:cNvSpPr txBox="1"/>
            <p:nvPr/>
          </p:nvSpPr>
          <p:spPr>
            <a:xfrm>
              <a:off x="4046227" y="2938132"/>
              <a:ext cx="1875835" cy="523220"/>
            </a:xfrm>
            <a:prstGeom prst="rect">
              <a:avLst/>
            </a:prstGeom>
            <a:noFill/>
          </p:spPr>
          <p:txBody>
            <a:bodyPr wrap="none" rtlCol="0">
              <a:spAutoFit/>
            </a:bodyPr>
            <a:lstStyle/>
            <a:p>
              <a:r>
                <a:rPr kumimoji="1" lang="ja-JP" altLang="en-US" sz="2800" b="1" dirty="0">
                  <a:solidFill>
                    <a:schemeClr val="bg1"/>
                  </a:solidFill>
                  <a:latin typeface="ＭＳ Ｐゴシック" panose="020B0600070205080204" pitchFamily="50" charset="-128"/>
                  <a:ea typeface="ＭＳ Ｐゴシック" panose="020B0600070205080204" pitchFamily="50" charset="-128"/>
                </a:rPr>
                <a:t>カビの発生</a:t>
              </a:r>
            </a:p>
          </p:txBody>
        </p:sp>
        <p:sp>
          <p:nvSpPr>
            <p:cNvPr id="8" name="テキスト ボックス 7">
              <a:extLst>
                <a:ext uri="{FF2B5EF4-FFF2-40B4-BE49-F238E27FC236}">
                  <a16:creationId xmlns:a16="http://schemas.microsoft.com/office/drawing/2014/main" id="{0EE90387-593F-7CD3-6C2E-1912C66940E9}"/>
                </a:ext>
              </a:extLst>
            </p:cNvPr>
            <p:cNvSpPr txBox="1"/>
            <p:nvPr/>
          </p:nvSpPr>
          <p:spPr>
            <a:xfrm>
              <a:off x="6270358" y="2612066"/>
              <a:ext cx="1927131" cy="523220"/>
            </a:xfrm>
            <a:prstGeom prst="rect">
              <a:avLst/>
            </a:prstGeom>
            <a:noFill/>
          </p:spPr>
          <p:txBody>
            <a:bodyPr wrap="none" rtlCol="0">
              <a:spAutoFit/>
            </a:bodyPr>
            <a:lstStyle/>
            <a:p>
              <a:r>
                <a:rPr kumimoji="1" lang="ja-JP" altLang="en-US" sz="2800" b="1" dirty="0">
                  <a:solidFill>
                    <a:schemeClr val="bg1"/>
                  </a:solidFill>
                  <a:latin typeface="ＭＳ Ｐゴシック" panose="020B0600070205080204" pitchFamily="50" charset="-128"/>
                  <a:ea typeface="ＭＳ Ｐゴシック" panose="020B0600070205080204" pitchFamily="50" charset="-128"/>
                </a:rPr>
                <a:t>ダニの発生</a:t>
              </a:r>
            </a:p>
          </p:txBody>
        </p:sp>
        <p:sp>
          <p:nvSpPr>
            <p:cNvPr id="9" name="テキスト ボックス 8">
              <a:extLst>
                <a:ext uri="{FF2B5EF4-FFF2-40B4-BE49-F238E27FC236}">
                  <a16:creationId xmlns:a16="http://schemas.microsoft.com/office/drawing/2014/main" id="{51A797B7-235D-AE82-05F8-5AC0311C5AD1}"/>
                </a:ext>
              </a:extLst>
            </p:cNvPr>
            <p:cNvSpPr txBox="1"/>
            <p:nvPr/>
          </p:nvSpPr>
          <p:spPr>
            <a:xfrm>
              <a:off x="7391400" y="4600736"/>
              <a:ext cx="1800493" cy="1200329"/>
            </a:xfrm>
            <a:prstGeom prst="rect">
              <a:avLst/>
            </a:prstGeom>
            <a:noFill/>
          </p:spPr>
          <p:txBody>
            <a:bodyPr wrap="none" rtlCol="0">
              <a:spAutoFit/>
            </a:bodyPr>
            <a:lstStyle/>
            <a:p>
              <a:pPr algn="ctr"/>
              <a:r>
                <a:rPr kumimoji="1" lang="ja-JP" altLang="en-US" b="1" dirty="0"/>
                <a:t>乾燥のし過ぎは</a:t>
              </a:r>
              <a:endParaRPr kumimoji="1" lang="en-US" altLang="ja-JP" b="1" dirty="0"/>
            </a:p>
            <a:p>
              <a:pPr algn="ctr"/>
              <a:r>
                <a:rPr kumimoji="1" lang="ja-JP" altLang="en-US" b="1" dirty="0"/>
                <a:t>不快だけでなく</a:t>
              </a:r>
              <a:endParaRPr kumimoji="1" lang="en-US" altLang="ja-JP" b="1" dirty="0"/>
            </a:p>
            <a:p>
              <a:pPr algn="ctr"/>
              <a:r>
                <a:rPr kumimoji="1" lang="ja-JP" altLang="en-US" b="1" dirty="0"/>
                <a:t>ウイルスが活発</a:t>
              </a:r>
              <a:endParaRPr kumimoji="1" lang="en-US" altLang="ja-JP" b="1" dirty="0"/>
            </a:p>
            <a:p>
              <a:pPr algn="ctr"/>
              <a:r>
                <a:rPr kumimoji="1" lang="ja-JP" altLang="en-US" b="1" dirty="0"/>
                <a:t>になる危険</a:t>
              </a:r>
            </a:p>
          </p:txBody>
        </p:sp>
        <p:sp>
          <p:nvSpPr>
            <p:cNvPr id="10" name="テキスト ボックス 9">
              <a:extLst>
                <a:ext uri="{FF2B5EF4-FFF2-40B4-BE49-F238E27FC236}">
                  <a16:creationId xmlns:a16="http://schemas.microsoft.com/office/drawing/2014/main" id="{01DE7502-335B-8E3A-3F37-15426D6178F2}"/>
                </a:ext>
              </a:extLst>
            </p:cNvPr>
            <p:cNvSpPr txBox="1"/>
            <p:nvPr/>
          </p:nvSpPr>
          <p:spPr>
            <a:xfrm>
              <a:off x="8194332" y="2429470"/>
              <a:ext cx="1569660" cy="923330"/>
            </a:xfrm>
            <a:prstGeom prst="rect">
              <a:avLst/>
            </a:prstGeom>
            <a:noFill/>
          </p:spPr>
          <p:txBody>
            <a:bodyPr wrap="none" rtlCol="0">
              <a:spAutoFit/>
            </a:bodyPr>
            <a:lstStyle/>
            <a:p>
              <a:pPr algn="ctr"/>
              <a:r>
                <a:rPr kumimoji="1" lang="ja-JP" altLang="en-US" b="1" dirty="0"/>
                <a:t>湿度が高いと</a:t>
              </a:r>
              <a:endParaRPr kumimoji="1" lang="en-US" altLang="ja-JP" b="1" dirty="0"/>
            </a:p>
            <a:p>
              <a:pPr algn="ctr"/>
              <a:r>
                <a:rPr kumimoji="1" lang="ja-JP" altLang="en-US" b="1" dirty="0"/>
                <a:t>カビやダニ</a:t>
              </a:r>
              <a:endParaRPr kumimoji="1" lang="en-US" altLang="ja-JP" b="1" dirty="0"/>
            </a:p>
            <a:p>
              <a:pPr algn="ctr"/>
              <a:r>
                <a:rPr kumimoji="1" lang="ja-JP" altLang="en-US" b="1" dirty="0"/>
                <a:t>が発生</a:t>
              </a:r>
            </a:p>
          </p:txBody>
        </p:sp>
        <p:sp>
          <p:nvSpPr>
            <p:cNvPr id="2" name="四角形: 角を丸くする 1">
              <a:extLst>
                <a:ext uri="{FF2B5EF4-FFF2-40B4-BE49-F238E27FC236}">
                  <a16:creationId xmlns:a16="http://schemas.microsoft.com/office/drawing/2014/main" id="{D6D2BCD1-0B66-51CF-7B1B-0F1FFACA0BE6}"/>
                </a:ext>
              </a:extLst>
            </p:cNvPr>
            <p:cNvSpPr/>
            <p:nvPr/>
          </p:nvSpPr>
          <p:spPr>
            <a:xfrm>
              <a:off x="2910454" y="2126640"/>
              <a:ext cx="2895600" cy="605659"/>
            </a:xfrm>
            <a:prstGeom prst="roundRect">
              <a:avLst/>
            </a:prstGeom>
            <a:solidFill>
              <a:srgbClr val="988E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a:t>ばい菌の増殖</a:t>
              </a:r>
            </a:p>
          </p:txBody>
        </p:sp>
      </p:grpSp>
      <p:sp>
        <p:nvSpPr>
          <p:cNvPr id="12" name="テキスト ボックス 11">
            <a:extLst>
              <a:ext uri="{FF2B5EF4-FFF2-40B4-BE49-F238E27FC236}">
                <a16:creationId xmlns:a16="http://schemas.microsoft.com/office/drawing/2014/main" id="{B96E2ECF-3569-6BF0-E18C-6C6857B2D3D6}"/>
              </a:ext>
            </a:extLst>
          </p:cNvPr>
          <p:cNvSpPr txBox="1"/>
          <p:nvPr/>
        </p:nvSpPr>
        <p:spPr>
          <a:xfrm>
            <a:off x="2955254" y="1567934"/>
            <a:ext cx="5541902" cy="369332"/>
          </a:xfrm>
          <a:prstGeom prst="rect">
            <a:avLst/>
          </a:prstGeom>
          <a:noFill/>
        </p:spPr>
        <p:txBody>
          <a:bodyPr wrap="none" rtlCol="0">
            <a:spAutoFit/>
          </a:bodyPr>
          <a:lstStyle/>
          <a:p>
            <a:r>
              <a:rPr kumimoji="1" lang="ja-JP" altLang="en-US" b="1" dirty="0">
                <a:latin typeface="ＭＳ Ｐゴシック" panose="020B0600070205080204" pitchFamily="50" charset="-128"/>
                <a:ea typeface="ＭＳ Ｐゴシック" panose="020B0600070205080204" pitchFamily="50" charset="-128"/>
              </a:rPr>
              <a:t>湿度が６０％以上ではカビやダニ、ばい菌が心配です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a:extLst>
              <a:ext uri="{FF2B5EF4-FFF2-40B4-BE49-F238E27FC236}">
                <a16:creationId xmlns:a16="http://schemas.microsoft.com/office/drawing/2014/main" id="{3A05230B-B6B7-A832-B1BD-15F83DC0281E}"/>
              </a:ext>
            </a:extLst>
          </p:cNvPr>
          <p:cNvCxnSpPr/>
          <p:nvPr/>
        </p:nvCxnSpPr>
        <p:spPr>
          <a:xfrm flipH="1">
            <a:off x="5181600" y="2895600"/>
            <a:ext cx="99060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object 3">
            <a:extLst>
              <a:ext uri="{FF2B5EF4-FFF2-40B4-BE49-F238E27FC236}">
                <a16:creationId xmlns:a16="http://schemas.microsoft.com/office/drawing/2014/main" id="{5C61D17C-1E60-6B03-2967-2955C0460B13}"/>
              </a:ext>
            </a:extLst>
          </p:cNvPr>
          <p:cNvSpPr/>
          <p:nvPr/>
        </p:nvSpPr>
        <p:spPr>
          <a:xfrm>
            <a:off x="556259" y="131216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7" name="テキスト ボックス 6">
            <a:extLst>
              <a:ext uri="{FF2B5EF4-FFF2-40B4-BE49-F238E27FC236}">
                <a16:creationId xmlns:a16="http://schemas.microsoft.com/office/drawing/2014/main" id="{0ACABDE4-46CE-E245-584A-93140A1607C9}"/>
              </a:ext>
            </a:extLst>
          </p:cNvPr>
          <p:cNvSpPr txBox="1"/>
          <p:nvPr/>
        </p:nvSpPr>
        <p:spPr>
          <a:xfrm>
            <a:off x="841035" y="466951"/>
            <a:ext cx="8581195" cy="646331"/>
          </a:xfrm>
          <a:prstGeom prst="rect">
            <a:avLst/>
          </a:prstGeom>
          <a:noFill/>
        </p:spPr>
        <p:txBody>
          <a:bodyPr wrap="none">
            <a:spAutoFit/>
          </a:bodyPr>
          <a:lstStyle/>
          <a:p>
            <a:r>
              <a:rPr lang="ja-JP" altLang="en-US" sz="3600" dirty="0">
                <a:latin typeface="ＭＳ Ｐゴシック" panose="020B0600070205080204" pitchFamily="50" charset="-128"/>
                <a:ea typeface="ＭＳ Ｐゴシック" panose="020B0600070205080204" pitchFamily="50" charset="-128"/>
              </a:rPr>
              <a:t>インフルエンザウイルスと湿度</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温度の相関</a:t>
            </a:r>
          </a:p>
        </p:txBody>
      </p:sp>
      <p:sp>
        <p:nvSpPr>
          <p:cNvPr id="3" name="テキスト ボックス 2">
            <a:extLst>
              <a:ext uri="{FF2B5EF4-FFF2-40B4-BE49-F238E27FC236}">
                <a16:creationId xmlns:a16="http://schemas.microsoft.com/office/drawing/2014/main" id="{084BB879-71B8-6B13-A350-CD11E7D82B44}"/>
              </a:ext>
            </a:extLst>
          </p:cNvPr>
          <p:cNvSpPr txBox="1"/>
          <p:nvPr/>
        </p:nvSpPr>
        <p:spPr>
          <a:xfrm>
            <a:off x="1474254" y="1749308"/>
            <a:ext cx="7398179" cy="523220"/>
          </a:xfrm>
          <a:prstGeom prst="rect">
            <a:avLst/>
          </a:prstGeom>
          <a:noFill/>
        </p:spPr>
        <p:txBody>
          <a:bodyPr wrap="none" rtlCol="0">
            <a:spAutoFit/>
          </a:bodyPr>
          <a:lstStyle/>
          <a:p>
            <a:r>
              <a:rPr kumimoji="1" lang="ja-JP" altLang="en-US" sz="2800" b="1" dirty="0">
                <a:solidFill>
                  <a:srgbClr val="FF0000"/>
                </a:solidFill>
                <a:latin typeface="ＭＳ ゴシック" panose="020B0609070205080204" pitchFamily="49" charset="-128"/>
                <a:ea typeface="ＭＳ ゴシック" panose="020B0609070205080204" pitchFamily="49" charset="-128"/>
              </a:rPr>
              <a:t>インフルエンザウイルスの６時間後の生存率</a:t>
            </a:r>
          </a:p>
        </p:txBody>
      </p:sp>
      <p:grpSp>
        <p:nvGrpSpPr>
          <p:cNvPr id="9" name="グループ化 8">
            <a:extLst>
              <a:ext uri="{FF2B5EF4-FFF2-40B4-BE49-F238E27FC236}">
                <a16:creationId xmlns:a16="http://schemas.microsoft.com/office/drawing/2014/main" id="{DF76D8B1-7F46-5C84-9C1A-67F589368A82}"/>
              </a:ext>
            </a:extLst>
          </p:cNvPr>
          <p:cNvGrpSpPr/>
          <p:nvPr/>
        </p:nvGrpSpPr>
        <p:grpSpPr>
          <a:xfrm>
            <a:off x="1219200" y="2209800"/>
            <a:ext cx="7824867" cy="4952999"/>
            <a:chOff x="1219200" y="2209800"/>
            <a:chExt cx="7824867" cy="4952999"/>
          </a:xfrm>
        </p:grpSpPr>
        <p:pic>
          <p:nvPicPr>
            <p:cNvPr id="2" name="図 1">
              <a:extLst>
                <a:ext uri="{FF2B5EF4-FFF2-40B4-BE49-F238E27FC236}">
                  <a16:creationId xmlns:a16="http://schemas.microsoft.com/office/drawing/2014/main" id="{0E3ACB32-AE50-0F8B-8734-52AE3079B4C5}"/>
                </a:ext>
              </a:extLst>
            </p:cNvPr>
            <p:cNvPicPr>
              <a:picLocks noChangeAspect="1"/>
            </p:cNvPicPr>
            <p:nvPr/>
          </p:nvPicPr>
          <p:blipFill>
            <a:blip r:embed="rId2"/>
            <a:srcRect l="4304" t="12016" r="2078" b="4545"/>
            <a:stretch/>
          </p:blipFill>
          <p:spPr>
            <a:xfrm>
              <a:off x="1219200" y="2209800"/>
              <a:ext cx="7824867" cy="4952999"/>
            </a:xfrm>
            <a:prstGeom prst="rect">
              <a:avLst/>
            </a:prstGeom>
          </p:spPr>
        </p:pic>
        <p:sp>
          <p:nvSpPr>
            <p:cNvPr id="8" name="正方形/長方形 7">
              <a:extLst>
                <a:ext uri="{FF2B5EF4-FFF2-40B4-BE49-F238E27FC236}">
                  <a16:creationId xmlns:a16="http://schemas.microsoft.com/office/drawing/2014/main" id="{213135FC-BC0F-3FBF-A2C6-4FB1C4CE188D}"/>
                </a:ext>
              </a:extLst>
            </p:cNvPr>
            <p:cNvSpPr/>
            <p:nvPr/>
          </p:nvSpPr>
          <p:spPr>
            <a:xfrm>
              <a:off x="6781800" y="6553200"/>
              <a:ext cx="220980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D6F09C16-C5BE-4413-B4C5-C509966C29DA}"/>
              </a:ext>
            </a:extLst>
          </p:cNvPr>
          <p:cNvSpPr txBox="1"/>
          <p:nvPr/>
        </p:nvSpPr>
        <p:spPr>
          <a:xfrm>
            <a:off x="5334000" y="2438400"/>
            <a:ext cx="4147289" cy="369332"/>
          </a:xfrm>
          <a:prstGeom prst="rect">
            <a:avLst/>
          </a:prstGeom>
          <a:solidFill>
            <a:schemeClr val="bg1"/>
          </a:solidFill>
          <a:ln>
            <a:solidFill>
              <a:srgbClr val="00B0F0"/>
            </a:solidFill>
          </a:ln>
        </p:spPr>
        <p:txBody>
          <a:bodyPr wrap="none" rtlCol="0">
            <a:spAutoFit/>
          </a:bodyPr>
          <a:lstStyle/>
          <a:p>
            <a:r>
              <a:rPr kumimoji="1" lang="ja-JP" altLang="en-US" b="1" dirty="0">
                <a:solidFill>
                  <a:schemeClr val="accent5"/>
                </a:solidFill>
                <a:latin typeface="ＭＳ Ｐゴシック" panose="020B0600070205080204" pitchFamily="50" charset="-128"/>
                <a:ea typeface="ＭＳ Ｐゴシック" panose="020B0600070205080204" pitchFamily="50" charset="-128"/>
              </a:rPr>
              <a:t>湿度が低いほどウイルスが存在しやすい</a:t>
            </a:r>
          </a:p>
        </p:txBody>
      </p:sp>
    </p:spTree>
    <p:extLst>
      <p:ext uri="{BB962C8B-B14F-4D97-AF65-F5344CB8AC3E}">
        <p14:creationId xmlns:p14="http://schemas.microsoft.com/office/powerpoint/2010/main" val="260851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9D1C92F-60DC-76E0-95CC-881CB4E77805}"/>
              </a:ext>
            </a:extLst>
          </p:cNvPr>
          <p:cNvSpPr txBox="1"/>
          <p:nvPr/>
        </p:nvSpPr>
        <p:spPr>
          <a:xfrm>
            <a:off x="4648200" y="6764482"/>
            <a:ext cx="5179868" cy="646331"/>
          </a:xfrm>
          <a:prstGeom prst="rect">
            <a:avLst/>
          </a:prstGeom>
          <a:noFill/>
        </p:spPr>
        <p:txBody>
          <a:bodyPr wrap="square">
            <a:spAutoFit/>
          </a:bodyPr>
          <a:lstStyle/>
          <a:p>
            <a:r>
              <a:rPr lang="en-US" altLang="ja-JP" dirty="0"/>
              <a:t>Influenza Virus Infectivity Is Retained in Aerosols and Droplets Independent of Relative Humidity</a:t>
            </a:r>
            <a:endParaRPr lang="ja-JP" altLang="en-US" dirty="0"/>
          </a:p>
        </p:txBody>
      </p:sp>
      <p:pic>
        <p:nvPicPr>
          <p:cNvPr id="10" name="図 9">
            <a:extLst>
              <a:ext uri="{FF2B5EF4-FFF2-40B4-BE49-F238E27FC236}">
                <a16:creationId xmlns:a16="http://schemas.microsoft.com/office/drawing/2014/main" id="{AD8FF0B2-1FC3-8779-CD9A-B09F74057FF9}"/>
              </a:ext>
            </a:extLst>
          </p:cNvPr>
          <p:cNvPicPr>
            <a:picLocks noChangeAspect="1"/>
          </p:cNvPicPr>
          <p:nvPr/>
        </p:nvPicPr>
        <p:blipFill>
          <a:blip r:embed="rId2"/>
          <a:stretch>
            <a:fillRect/>
          </a:stretch>
        </p:blipFill>
        <p:spPr>
          <a:xfrm>
            <a:off x="990600" y="1676403"/>
            <a:ext cx="8610600" cy="5108862"/>
          </a:xfrm>
          <a:prstGeom prst="rect">
            <a:avLst/>
          </a:prstGeom>
        </p:spPr>
      </p:pic>
      <p:sp>
        <p:nvSpPr>
          <p:cNvPr id="11" name="object 3">
            <a:extLst>
              <a:ext uri="{FF2B5EF4-FFF2-40B4-BE49-F238E27FC236}">
                <a16:creationId xmlns:a16="http://schemas.microsoft.com/office/drawing/2014/main" id="{FE222F6C-777B-DAFB-4E40-5B480E5DFE01}"/>
              </a:ext>
            </a:extLst>
          </p:cNvPr>
          <p:cNvSpPr/>
          <p:nvPr/>
        </p:nvSpPr>
        <p:spPr>
          <a:xfrm>
            <a:off x="556259" y="131216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12" name="テキスト ボックス 11">
            <a:extLst>
              <a:ext uri="{FF2B5EF4-FFF2-40B4-BE49-F238E27FC236}">
                <a16:creationId xmlns:a16="http://schemas.microsoft.com/office/drawing/2014/main" id="{A96D3B99-6C58-C27A-86CC-BB4BE1DEBF57}"/>
              </a:ext>
            </a:extLst>
          </p:cNvPr>
          <p:cNvSpPr txBox="1"/>
          <p:nvPr/>
        </p:nvSpPr>
        <p:spPr>
          <a:xfrm>
            <a:off x="1228995" y="483714"/>
            <a:ext cx="7888698" cy="646331"/>
          </a:xfrm>
          <a:prstGeom prst="rect">
            <a:avLst/>
          </a:prstGeom>
          <a:noFill/>
        </p:spPr>
        <p:txBody>
          <a:bodyPr wrap="none">
            <a:spAutoFit/>
          </a:bodyPr>
          <a:lstStyle/>
          <a:p>
            <a:r>
              <a:rPr lang="ja-JP" altLang="en-US" sz="3600" dirty="0">
                <a:latin typeface="ＭＳ Ｐゴシック" panose="020B0600070205080204" pitchFamily="50" charset="-128"/>
                <a:ea typeface="ＭＳ Ｐゴシック" panose="020B0600070205080204" pitchFamily="50" charset="-128"/>
              </a:rPr>
              <a:t>インフルエンザウイルスの感染力と湿度</a:t>
            </a:r>
          </a:p>
        </p:txBody>
      </p:sp>
      <p:sp>
        <p:nvSpPr>
          <p:cNvPr id="13" name="テキスト ボックス 12">
            <a:extLst>
              <a:ext uri="{FF2B5EF4-FFF2-40B4-BE49-F238E27FC236}">
                <a16:creationId xmlns:a16="http://schemas.microsoft.com/office/drawing/2014/main" id="{5FD732D9-F44C-C430-DB43-9892FD445876}"/>
              </a:ext>
            </a:extLst>
          </p:cNvPr>
          <p:cNvSpPr txBox="1"/>
          <p:nvPr/>
        </p:nvSpPr>
        <p:spPr>
          <a:xfrm>
            <a:off x="5543879" y="1676403"/>
            <a:ext cx="3825257" cy="830997"/>
          </a:xfrm>
          <a:prstGeom prst="rect">
            <a:avLst/>
          </a:prstGeom>
          <a:noFill/>
        </p:spPr>
        <p:txBody>
          <a:bodyPr wrap="square" rtlCol="0">
            <a:spAutoFit/>
          </a:bodyPr>
          <a:lstStyle/>
          <a:p>
            <a:pPr algn="ct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インフルエンザウイルスの感染力は湿度に影響しない</a:t>
            </a:r>
          </a:p>
        </p:txBody>
      </p:sp>
    </p:spTree>
    <p:extLst>
      <p:ext uri="{BB962C8B-B14F-4D97-AF65-F5344CB8AC3E}">
        <p14:creationId xmlns:p14="http://schemas.microsoft.com/office/powerpoint/2010/main" val="394670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2F04281-A96D-6855-2A60-019AC9128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283" y="3295002"/>
            <a:ext cx="2847079" cy="3966336"/>
          </a:xfrm>
          <a:prstGeom prst="rect">
            <a:avLst/>
          </a:prstGeom>
        </p:spPr>
      </p:pic>
      <p:sp>
        <p:nvSpPr>
          <p:cNvPr id="2" name="タイトル 1">
            <a:extLst>
              <a:ext uri="{FF2B5EF4-FFF2-40B4-BE49-F238E27FC236}">
                <a16:creationId xmlns:a16="http://schemas.microsoft.com/office/drawing/2014/main" id="{33D2CEEB-EC55-A002-57F6-A404885A404D}"/>
              </a:ext>
            </a:extLst>
          </p:cNvPr>
          <p:cNvSpPr>
            <a:spLocks noGrp="1"/>
          </p:cNvSpPr>
          <p:nvPr>
            <p:ph type="title"/>
          </p:nvPr>
        </p:nvSpPr>
        <p:spPr>
          <a:xfrm>
            <a:off x="712470" y="144372"/>
            <a:ext cx="8938260" cy="1502305"/>
          </a:xfrm>
        </p:spPr>
        <p:txBody>
          <a:bodyPr>
            <a:normAutofit/>
          </a:bodyPr>
          <a:lstStyle/>
          <a:p>
            <a:pPr algn="ctr"/>
            <a:r>
              <a:rPr kumimoji="1" lang="ja-JP" altLang="en-US" sz="4000" dirty="0">
                <a:latin typeface="ＭＳ Ｐゴシック" panose="020B0600070205080204" pitchFamily="50" charset="-128"/>
                <a:ea typeface="ＭＳ Ｐゴシック" panose="020B0600070205080204" pitchFamily="50" charset="-128"/>
              </a:rPr>
              <a:t>湿度４０％以下では乾燥肌に注意</a:t>
            </a:r>
          </a:p>
        </p:txBody>
      </p:sp>
      <p:pic>
        <p:nvPicPr>
          <p:cNvPr id="6" name="図 5">
            <a:extLst>
              <a:ext uri="{FF2B5EF4-FFF2-40B4-BE49-F238E27FC236}">
                <a16:creationId xmlns:a16="http://schemas.microsoft.com/office/drawing/2014/main" id="{8E77C1BE-E54F-2B27-1B72-A6A447B63073}"/>
              </a:ext>
            </a:extLst>
          </p:cNvPr>
          <p:cNvPicPr>
            <a:picLocks noChangeAspect="1"/>
          </p:cNvPicPr>
          <p:nvPr/>
        </p:nvPicPr>
        <p:blipFill>
          <a:blip r:embed="rId3"/>
          <a:stretch>
            <a:fillRect/>
          </a:stretch>
        </p:blipFill>
        <p:spPr>
          <a:xfrm>
            <a:off x="958162" y="3832756"/>
            <a:ext cx="2430994" cy="3566469"/>
          </a:xfrm>
          <a:prstGeom prst="rect">
            <a:avLst/>
          </a:prstGeom>
        </p:spPr>
      </p:pic>
      <p:sp>
        <p:nvSpPr>
          <p:cNvPr id="10" name="テキスト ボックス 9">
            <a:extLst>
              <a:ext uri="{FF2B5EF4-FFF2-40B4-BE49-F238E27FC236}">
                <a16:creationId xmlns:a16="http://schemas.microsoft.com/office/drawing/2014/main" id="{54790B30-0247-A2CB-E31B-422AFDAD383A}"/>
              </a:ext>
            </a:extLst>
          </p:cNvPr>
          <p:cNvSpPr txBox="1"/>
          <p:nvPr/>
        </p:nvSpPr>
        <p:spPr>
          <a:xfrm>
            <a:off x="1389982" y="3222737"/>
            <a:ext cx="1968809" cy="523220"/>
          </a:xfrm>
          <a:prstGeom prst="rect">
            <a:avLst/>
          </a:prstGeom>
          <a:noFill/>
        </p:spPr>
        <p:txBody>
          <a:bodyPr wrap="none" rtlCol="0">
            <a:spAutoFit/>
          </a:bodyPr>
          <a:lstStyle/>
          <a:p>
            <a:r>
              <a:rPr kumimoji="1" lang="ja-JP" altLang="en-US" sz="2800" b="1" dirty="0">
                <a:solidFill>
                  <a:schemeClr val="accent5"/>
                </a:solidFill>
                <a:latin typeface="AR PＰＯＰ体B" panose="040B0800000000000000" pitchFamily="50" charset="-128"/>
                <a:ea typeface="AR PＰＯＰ体B" panose="040B0800000000000000" pitchFamily="50" charset="-128"/>
              </a:rPr>
              <a:t>水分の蒸発</a:t>
            </a:r>
          </a:p>
        </p:txBody>
      </p:sp>
      <p:sp>
        <p:nvSpPr>
          <p:cNvPr id="12" name="テキスト ボックス 11">
            <a:extLst>
              <a:ext uri="{FF2B5EF4-FFF2-40B4-BE49-F238E27FC236}">
                <a16:creationId xmlns:a16="http://schemas.microsoft.com/office/drawing/2014/main" id="{FA367789-9E9C-BCBA-79A7-5B213C21F4E3}"/>
              </a:ext>
            </a:extLst>
          </p:cNvPr>
          <p:cNvSpPr txBox="1"/>
          <p:nvPr/>
        </p:nvSpPr>
        <p:spPr>
          <a:xfrm>
            <a:off x="528550" y="1869282"/>
            <a:ext cx="5884417" cy="1015663"/>
          </a:xfrm>
          <a:prstGeom prst="rect">
            <a:avLst/>
          </a:prstGeom>
          <a:noFill/>
        </p:spPr>
        <p:txBody>
          <a:bodyPr wrap="square">
            <a:spAutoFit/>
          </a:bodyPr>
          <a:lstStyle/>
          <a:p>
            <a:pPr algn="ctr"/>
            <a:r>
              <a:rPr lang="ja-JP" altLang="en-US" sz="2000" dirty="0">
                <a:latin typeface="ＭＳ Ｐゴシック" panose="020B0600070205080204" pitchFamily="50" charset="-128"/>
                <a:ea typeface="ＭＳ Ｐゴシック" panose="020B0600070205080204" pitchFamily="50" charset="-128"/>
              </a:rPr>
              <a:t>乾燥により肌のバリア機能が低下して、かゆみやひび割れ、湿疹や発赤、皮膚がポロポロ剥がれ落ちるといった炎症を伴う肌トラブルが起きやすくなります。</a:t>
            </a:r>
          </a:p>
        </p:txBody>
      </p:sp>
      <p:sp>
        <p:nvSpPr>
          <p:cNvPr id="14" name="テキスト ボックス 13">
            <a:extLst>
              <a:ext uri="{FF2B5EF4-FFF2-40B4-BE49-F238E27FC236}">
                <a16:creationId xmlns:a16="http://schemas.microsoft.com/office/drawing/2014/main" id="{EAE38A6B-7157-5F38-A58C-6B54AE024CC2}"/>
              </a:ext>
            </a:extLst>
          </p:cNvPr>
          <p:cNvSpPr txBox="1"/>
          <p:nvPr/>
        </p:nvSpPr>
        <p:spPr>
          <a:xfrm>
            <a:off x="570114" y="4799746"/>
            <a:ext cx="461665" cy="2750127"/>
          </a:xfrm>
          <a:prstGeom prst="rect">
            <a:avLst/>
          </a:prstGeom>
          <a:noFill/>
        </p:spPr>
        <p:txBody>
          <a:bodyPr vert="eaVert" wrap="square">
            <a:spAutoFit/>
          </a:bodyPr>
          <a:lstStyle/>
          <a:p>
            <a:r>
              <a:rPr lang="ja-JP" altLang="en-US" dirty="0"/>
              <a:t>皮膚のバリア機能が低下</a:t>
            </a:r>
          </a:p>
        </p:txBody>
      </p:sp>
      <p:sp>
        <p:nvSpPr>
          <p:cNvPr id="15" name="矢印: 右 14">
            <a:extLst>
              <a:ext uri="{FF2B5EF4-FFF2-40B4-BE49-F238E27FC236}">
                <a16:creationId xmlns:a16="http://schemas.microsoft.com/office/drawing/2014/main" id="{4A775C24-4D05-CB5F-3CD3-12F4694A9964}"/>
              </a:ext>
            </a:extLst>
          </p:cNvPr>
          <p:cNvSpPr/>
          <p:nvPr/>
        </p:nvSpPr>
        <p:spPr>
          <a:xfrm>
            <a:off x="676576" y="4426056"/>
            <a:ext cx="379032" cy="3254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B19C1C3-A2FC-F9B1-1302-59AA36B3D176}"/>
              </a:ext>
            </a:extLst>
          </p:cNvPr>
          <p:cNvPicPr>
            <a:picLocks noChangeAspect="1"/>
          </p:cNvPicPr>
          <p:nvPr/>
        </p:nvPicPr>
        <p:blipFill>
          <a:blip r:embed="rId4"/>
          <a:stretch>
            <a:fillRect/>
          </a:stretch>
        </p:blipFill>
        <p:spPr>
          <a:xfrm>
            <a:off x="3649351" y="3686440"/>
            <a:ext cx="2822693" cy="3859102"/>
          </a:xfrm>
          <a:prstGeom prst="rect">
            <a:avLst/>
          </a:prstGeom>
        </p:spPr>
      </p:pic>
      <p:sp>
        <p:nvSpPr>
          <p:cNvPr id="32" name="テキスト ボックス 31">
            <a:extLst>
              <a:ext uri="{FF2B5EF4-FFF2-40B4-BE49-F238E27FC236}">
                <a16:creationId xmlns:a16="http://schemas.microsoft.com/office/drawing/2014/main" id="{B5E34BD2-5942-2E6C-76C0-FBD6CD3C9162}"/>
              </a:ext>
            </a:extLst>
          </p:cNvPr>
          <p:cNvSpPr txBox="1"/>
          <p:nvPr/>
        </p:nvSpPr>
        <p:spPr>
          <a:xfrm>
            <a:off x="7053176" y="2694558"/>
            <a:ext cx="2994139" cy="369332"/>
          </a:xfrm>
          <a:prstGeom prst="rect">
            <a:avLst/>
          </a:prstGeom>
          <a:noFill/>
        </p:spPr>
        <p:txBody>
          <a:bodyPr wrap="square">
            <a:spAutoFit/>
          </a:bodyPr>
          <a:lstStyle/>
          <a:p>
            <a:r>
              <a:rPr lang="ja-JP" altLang="en-US" b="1" dirty="0">
                <a:latin typeface="ＭＳ Ｐゴシック" panose="020B0600070205080204" pitchFamily="50" charset="-128"/>
                <a:ea typeface="ＭＳ Ｐゴシック" panose="020B0600070205080204" pitchFamily="50" charset="-128"/>
              </a:rPr>
              <a:t>肌に最適な湿度は</a:t>
            </a:r>
            <a:r>
              <a:rPr lang="en-US" altLang="ja-JP" b="1" dirty="0">
                <a:latin typeface="ＭＳ Ｐゴシック" panose="020B0600070205080204" pitchFamily="50" charset="-128"/>
                <a:ea typeface="ＭＳ Ｐゴシック" panose="020B0600070205080204" pitchFamily="50" charset="-128"/>
              </a:rPr>
              <a:t>50</a:t>
            </a:r>
            <a:r>
              <a:rPr lang="ja-JP" altLang="en-US" b="1" dirty="0">
                <a:latin typeface="ＭＳ Ｐゴシック" panose="020B0600070205080204" pitchFamily="50" charset="-128"/>
                <a:ea typeface="ＭＳ Ｐゴシック" panose="020B0600070205080204" pitchFamily="50" charset="-128"/>
              </a:rPr>
              <a:t>～</a:t>
            </a:r>
            <a:r>
              <a:rPr lang="en-US" altLang="ja-JP" b="1" dirty="0">
                <a:latin typeface="ＭＳ Ｐゴシック" panose="020B0600070205080204" pitchFamily="50" charset="-128"/>
                <a:ea typeface="ＭＳ Ｐゴシック" panose="020B0600070205080204" pitchFamily="50" charset="-128"/>
              </a:rPr>
              <a:t>60</a:t>
            </a:r>
            <a:r>
              <a:rPr lang="ja-JP" altLang="en-US" b="1" dirty="0">
                <a:latin typeface="ＭＳ Ｐゴシック" panose="020B0600070205080204" pitchFamily="50" charset="-128"/>
                <a:ea typeface="ＭＳ Ｐゴシック" panose="020B0600070205080204" pitchFamily="50" charset="-128"/>
              </a:rPr>
              <a:t>％</a:t>
            </a:r>
          </a:p>
        </p:txBody>
      </p:sp>
      <p:sp>
        <p:nvSpPr>
          <p:cNvPr id="33" name="object 3">
            <a:extLst>
              <a:ext uri="{FF2B5EF4-FFF2-40B4-BE49-F238E27FC236}">
                <a16:creationId xmlns:a16="http://schemas.microsoft.com/office/drawing/2014/main" id="{07824C54-E672-B5A9-22F0-FC8292811718}"/>
              </a:ext>
            </a:extLst>
          </p:cNvPr>
          <p:cNvSpPr/>
          <p:nvPr/>
        </p:nvSpPr>
        <p:spPr>
          <a:xfrm>
            <a:off x="556259" y="131216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36" name="テキスト ボックス 35">
            <a:extLst>
              <a:ext uri="{FF2B5EF4-FFF2-40B4-BE49-F238E27FC236}">
                <a16:creationId xmlns:a16="http://schemas.microsoft.com/office/drawing/2014/main" id="{B1BFD475-ED9A-5E2F-25E3-8A2633BA5694}"/>
              </a:ext>
            </a:extLst>
          </p:cNvPr>
          <p:cNvSpPr txBox="1"/>
          <p:nvPr/>
        </p:nvSpPr>
        <p:spPr>
          <a:xfrm>
            <a:off x="6827808" y="4108847"/>
            <a:ext cx="461665" cy="1583126"/>
          </a:xfrm>
          <a:prstGeom prst="rect">
            <a:avLst/>
          </a:prstGeom>
          <a:noFill/>
        </p:spPr>
        <p:txBody>
          <a:bodyPr vert="eaVert"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肌のしっとり感</a:t>
            </a:r>
          </a:p>
        </p:txBody>
      </p:sp>
      <p:sp>
        <p:nvSpPr>
          <p:cNvPr id="3" name="楕円 2">
            <a:extLst>
              <a:ext uri="{FF2B5EF4-FFF2-40B4-BE49-F238E27FC236}">
                <a16:creationId xmlns:a16="http://schemas.microsoft.com/office/drawing/2014/main" id="{46DEBD20-842A-C519-4AB4-A4B340CE59F6}"/>
              </a:ext>
            </a:extLst>
          </p:cNvPr>
          <p:cNvSpPr/>
          <p:nvPr/>
        </p:nvSpPr>
        <p:spPr>
          <a:xfrm>
            <a:off x="7865239" y="3686440"/>
            <a:ext cx="1626280" cy="2268612"/>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8223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C9A80A4-1EA9-E935-677C-A09F837C1EED}"/>
              </a:ext>
            </a:extLst>
          </p:cNvPr>
          <p:cNvSpPr>
            <a:spLocks noGrp="1"/>
          </p:cNvSpPr>
          <p:nvPr>
            <p:ph idx="1"/>
          </p:nvPr>
        </p:nvSpPr>
        <p:spPr>
          <a:xfrm>
            <a:off x="647064" y="1538552"/>
            <a:ext cx="9052559" cy="830997"/>
          </a:xfrm>
        </p:spPr>
        <p:txBody>
          <a:bodyPr>
            <a:normAutofit fontScale="62500" lnSpcReduction="20000"/>
          </a:bodyPr>
          <a:lstStyle/>
          <a:p>
            <a:pPr>
              <a:lnSpc>
                <a:spcPct val="120000"/>
              </a:lnSpc>
            </a:pPr>
            <a:r>
              <a:rPr kumimoji="1" lang="ja-JP" altLang="en-US" dirty="0"/>
              <a:t>ドライアイは、目を守るのに欠かせない涙の量が不足したり、涙の質のバランスが崩れることによって涙が均等に行きわたらなくなる状態です</a:t>
            </a:r>
          </a:p>
        </p:txBody>
      </p:sp>
      <p:pic>
        <p:nvPicPr>
          <p:cNvPr id="4" name="図 3">
            <a:extLst>
              <a:ext uri="{FF2B5EF4-FFF2-40B4-BE49-F238E27FC236}">
                <a16:creationId xmlns:a16="http://schemas.microsoft.com/office/drawing/2014/main" id="{AFFF381C-20E6-9B71-2480-DDE27F16B231}"/>
              </a:ext>
            </a:extLst>
          </p:cNvPr>
          <p:cNvPicPr>
            <a:picLocks noChangeAspect="1"/>
          </p:cNvPicPr>
          <p:nvPr/>
        </p:nvPicPr>
        <p:blipFill>
          <a:blip r:embed="rId2"/>
          <a:srcRect t="18580"/>
          <a:stretch/>
        </p:blipFill>
        <p:spPr>
          <a:xfrm>
            <a:off x="762000" y="4724971"/>
            <a:ext cx="7107112" cy="2617764"/>
          </a:xfrm>
          <a:prstGeom prst="rect">
            <a:avLst/>
          </a:prstGeom>
        </p:spPr>
      </p:pic>
      <p:sp>
        <p:nvSpPr>
          <p:cNvPr id="26" name="テキスト ボックス 25">
            <a:extLst>
              <a:ext uri="{FF2B5EF4-FFF2-40B4-BE49-F238E27FC236}">
                <a16:creationId xmlns:a16="http://schemas.microsoft.com/office/drawing/2014/main" id="{82D65C5D-EA15-38DA-C09E-E6F59C3316E2}"/>
              </a:ext>
            </a:extLst>
          </p:cNvPr>
          <p:cNvSpPr txBox="1"/>
          <p:nvPr/>
        </p:nvSpPr>
        <p:spPr>
          <a:xfrm>
            <a:off x="913114" y="3709044"/>
            <a:ext cx="8328022" cy="707886"/>
          </a:xfrm>
          <a:prstGeom prst="rect">
            <a:avLst/>
          </a:prstGeom>
          <a:noFill/>
        </p:spPr>
        <p:txBody>
          <a:bodyPr wrap="square">
            <a:spAutoFit/>
          </a:bodyPr>
          <a:lstStyle/>
          <a:p>
            <a:pPr marL="342900" indent="-342900">
              <a:buFont typeface="Wingdings" panose="05000000000000000000" pitchFamily="2" charset="2"/>
              <a:buChar char="l"/>
            </a:pPr>
            <a:r>
              <a:rPr lang="ja-JP" altLang="en-US" sz="2000" dirty="0">
                <a:latin typeface="ＭＳ Ｐゴシック" panose="020B0600070205080204" pitchFamily="50" charset="-128"/>
                <a:ea typeface="ＭＳ Ｐゴシック" panose="020B0600070205080204" pitchFamily="50" charset="-128"/>
              </a:rPr>
              <a:t>低温・低湿度の環境下では涙が蒸発し、ドライアイが悪化しやすくなります。 </a:t>
            </a:r>
            <a:endParaRPr lang="en-US" altLang="ja-JP" sz="2000" dirty="0">
              <a:latin typeface="ＭＳ Ｐゴシック" panose="020B0600070205080204" pitchFamily="50" charset="-128"/>
              <a:ea typeface="ＭＳ Ｐゴシック" panose="020B0600070205080204" pitchFamily="50" charset="-128"/>
            </a:endParaRPr>
          </a:p>
          <a:p>
            <a:pPr marL="342900" indent="-342900">
              <a:buFont typeface="Wingdings" panose="05000000000000000000" pitchFamily="2" charset="2"/>
              <a:buChar char="l"/>
            </a:pPr>
            <a:r>
              <a:rPr lang="ja-JP" altLang="en-US" sz="2000" dirty="0">
                <a:latin typeface="ＭＳ Ｐゴシック" panose="020B0600070205080204" pitchFamily="50" charset="-128"/>
                <a:ea typeface="ＭＳ Ｐゴシック" panose="020B0600070205080204" pitchFamily="50" charset="-128"/>
              </a:rPr>
              <a:t>特に冬場は気温が低く湿度が低いため、注意しなければなりません。</a:t>
            </a:r>
          </a:p>
        </p:txBody>
      </p:sp>
      <p:sp>
        <p:nvSpPr>
          <p:cNvPr id="22" name="タイトル 21">
            <a:extLst>
              <a:ext uri="{FF2B5EF4-FFF2-40B4-BE49-F238E27FC236}">
                <a16:creationId xmlns:a16="http://schemas.microsoft.com/office/drawing/2014/main" id="{C0E32474-A191-7A68-9816-AF634F15B85A}"/>
              </a:ext>
            </a:extLst>
          </p:cNvPr>
          <p:cNvSpPr>
            <a:spLocks noGrp="1"/>
          </p:cNvSpPr>
          <p:nvPr>
            <p:ph type="title"/>
          </p:nvPr>
        </p:nvSpPr>
        <p:spPr>
          <a:xfrm>
            <a:off x="647063" y="146288"/>
            <a:ext cx="9052559" cy="1502305"/>
          </a:xfrm>
        </p:spPr>
        <p:txBody>
          <a:bodyPr>
            <a:normAutofit/>
          </a:bodyPr>
          <a:lstStyle/>
          <a:p>
            <a:pPr algn="ctr"/>
            <a:r>
              <a:rPr lang="ja-JP" altLang="en-US" sz="4000" dirty="0">
                <a:latin typeface="ＭＳ Ｐゴシック" panose="020B0600070205080204" pitchFamily="50" charset="-128"/>
                <a:ea typeface="ＭＳ Ｐゴシック" panose="020B0600070205080204" pitchFamily="50" charset="-128"/>
              </a:rPr>
              <a:t>湿度４０％以下ではドライアイに注意</a:t>
            </a:r>
          </a:p>
        </p:txBody>
      </p:sp>
      <p:sp>
        <p:nvSpPr>
          <p:cNvPr id="7" name="object 3">
            <a:extLst>
              <a:ext uri="{FF2B5EF4-FFF2-40B4-BE49-F238E27FC236}">
                <a16:creationId xmlns:a16="http://schemas.microsoft.com/office/drawing/2014/main" id="{F962B564-D4F0-8CCB-9F03-96BBA3AB2446}"/>
              </a:ext>
            </a:extLst>
          </p:cNvPr>
          <p:cNvSpPr/>
          <p:nvPr/>
        </p:nvSpPr>
        <p:spPr>
          <a:xfrm>
            <a:off x="556259" y="131216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5" name="吹き出し: 円形 4">
            <a:extLst>
              <a:ext uri="{FF2B5EF4-FFF2-40B4-BE49-F238E27FC236}">
                <a16:creationId xmlns:a16="http://schemas.microsoft.com/office/drawing/2014/main" id="{74BABC9A-1E94-A70F-F5ED-14B36FE9C3D6}"/>
              </a:ext>
            </a:extLst>
          </p:cNvPr>
          <p:cNvSpPr/>
          <p:nvPr/>
        </p:nvSpPr>
        <p:spPr>
          <a:xfrm>
            <a:off x="7696200" y="4574398"/>
            <a:ext cx="2286000" cy="830997"/>
          </a:xfrm>
          <a:prstGeom prst="wedgeEllipseCallout">
            <a:avLst>
              <a:gd name="adj1" fmla="val -54333"/>
              <a:gd name="adj2" fmla="val 38865"/>
            </a:avLst>
          </a:prstGeom>
          <a:no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４０歳以上の</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17.4</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％がドライアイ</a:t>
            </a:r>
          </a:p>
        </p:txBody>
      </p:sp>
      <p:sp>
        <p:nvSpPr>
          <p:cNvPr id="8" name="テキスト ボックス 7">
            <a:extLst>
              <a:ext uri="{FF2B5EF4-FFF2-40B4-BE49-F238E27FC236}">
                <a16:creationId xmlns:a16="http://schemas.microsoft.com/office/drawing/2014/main" id="{163B6B20-7574-8157-FCE1-A45E55A9046F}"/>
              </a:ext>
            </a:extLst>
          </p:cNvPr>
          <p:cNvSpPr txBox="1"/>
          <p:nvPr/>
        </p:nvSpPr>
        <p:spPr>
          <a:xfrm>
            <a:off x="913114" y="2608685"/>
            <a:ext cx="2262158" cy="646331"/>
          </a:xfrm>
          <a:prstGeom prst="rect">
            <a:avLst/>
          </a:prstGeom>
          <a:noFill/>
        </p:spPr>
        <p:txBody>
          <a:bodyPr wrap="none" rtlCol="0">
            <a:spAutoFit/>
          </a:bodyPr>
          <a:lstStyle/>
          <a:p>
            <a:pPr algn="ctr"/>
            <a:r>
              <a:rPr kumimoji="1" lang="ja-JP" altLang="en-US" b="1" dirty="0">
                <a:solidFill>
                  <a:srgbClr val="0070C0"/>
                </a:solidFill>
              </a:rPr>
              <a:t>眼の表面は</a:t>
            </a:r>
            <a:endParaRPr kumimoji="1" lang="en-US" altLang="ja-JP" b="1" dirty="0">
              <a:solidFill>
                <a:srgbClr val="0070C0"/>
              </a:solidFill>
            </a:endParaRPr>
          </a:p>
          <a:p>
            <a:pPr algn="ctr"/>
            <a:r>
              <a:rPr kumimoji="1" lang="ja-JP" altLang="en-US" b="1" dirty="0">
                <a:solidFill>
                  <a:srgbClr val="0070C0"/>
                </a:solidFill>
              </a:rPr>
              <a:t>涙でおおわれている</a:t>
            </a:r>
          </a:p>
        </p:txBody>
      </p:sp>
      <p:pic>
        <p:nvPicPr>
          <p:cNvPr id="11" name="図 10">
            <a:extLst>
              <a:ext uri="{FF2B5EF4-FFF2-40B4-BE49-F238E27FC236}">
                <a16:creationId xmlns:a16="http://schemas.microsoft.com/office/drawing/2014/main" id="{17302618-992C-9520-7C1B-5785968BF3EE}"/>
              </a:ext>
            </a:extLst>
          </p:cNvPr>
          <p:cNvPicPr>
            <a:picLocks noChangeAspect="1"/>
          </p:cNvPicPr>
          <p:nvPr/>
        </p:nvPicPr>
        <p:blipFill>
          <a:blip r:embed="rId3"/>
          <a:srcRect r="61627"/>
          <a:stretch/>
        </p:blipFill>
        <p:spPr>
          <a:xfrm>
            <a:off x="3221616" y="2267329"/>
            <a:ext cx="1506594" cy="1329043"/>
          </a:xfrm>
          <a:prstGeom prst="rect">
            <a:avLst/>
          </a:prstGeom>
        </p:spPr>
      </p:pic>
      <p:pic>
        <p:nvPicPr>
          <p:cNvPr id="12" name="図 11">
            <a:extLst>
              <a:ext uri="{FF2B5EF4-FFF2-40B4-BE49-F238E27FC236}">
                <a16:creationId xmlns:a16="http://schemas.microsoft.com/office/drawing/2014/main" id="{9D4A80D2-4177-96AD-19F3-9802293BB052}"/>
              </a:ext>
            </a:extLst>
          </p:cNvPr>
          <p:cNvPicPr>
            <a:picLocks noChangeAspect="1"/>
          </p:cNvPicPr>
          <p:nvPr/>
        </p:nvPicPr>
        <p:blipFill>
          <a:blip r:embed="rId4"/>
          <a:stretch>
            <a:fillRect/>
          </a:stretch>
        </p:blipFill>
        <p:spPr>
          <a:xfrm>
            <a:off x="7391400" y="2258184"/>
            <a:ext cx="1755800" cy="1347333"/>
          </a:xfrm>
          <a:prstGeom prst="rect">
            <a:avLst/>
          </a:prstGeom>
        </p:spPr>
      </p:pic>
      <p:sp>
        <p:nvSpPr>
          <p:cNvPr id="13" name="テキスト ボックス 12">
            <a:extLst>
              <a:ext uri="{FF2B5EF4-FFF2-40B4-BE49-F238E27FC236}">
                <a16:creationId xmlns:a16="http://schemas.microsoft.com/office/drawing/2014/main" id="{BA552CF1-4A1F-E901-DF7D-F3673FC7BEE4}"/>
              </a:ext>
            </a:extLst>
          </p:cNvPr>
          <p:cNvSpPr txBox="1"/>
          <p:nvPr/>
        </p:nvSpPr>
        <p:spPr>
          <a:xfrm>
            <a:off x="5732477" y="2608685"/>
            <a:ext cx="1800493" cy="646331"/>
          </a:xfrm>
          <a:prstGeom prst="rect">
            <a:avLst/>
          </a:prstGeom>
          <a:noFill/>
        </p:spPr>
        <p:txBody>
          <a:bodyPr wrap="none" rtlCol="0">
            <a:spAutoFit/>
          </a:bodyPr>
          <a:lstStyle/>
          <a:p>
            <a:pPr algn="r"/>
            <a:r>
              <a:rPr kumimoji="1" lang="ja-JP" altLang="en-US" b="1" dirty="0">
                <a:solidFill>
                  <a:srgbClr val="0070C0"/>
                </a:solidFill>
              </a:rPr>
              <a:t>目の表面の涙が</a:t>
            </a:r>
            <a:endParaRPr kumimoji="1" lang="en-US" altLang="ja-JP" b="1" dirty="0">
              <a:solidFill>
                <a:srgbClr val="0070C0"/>
              </a:solidFill>
            </a:endParaRPr>
          </a:p>
          <a:p>
            <a:pPr algn="r"/>
            <a:r>
              <a:rPr kumimoji="1" lang="ja-JP" altLang="en-US" b="1" dirty="0">
                <a:solidFill>
                  <a:srgbClr val="0070C0"/>
                </a:solidFill>
              </a:rPr>
              <a:t>均等でなくなる</a:t>
            </a:r>
          </a:p>
        </p:txBody>
      </p:sp>
      <p:sp>
        <p:nvSpPr>
          <p:cNvPr id="14" name="矢印: 右 13">
            <a:extLst>
              <a:ext uri="{FF2B5EF4-FFF2-40B4-BE49-F238E27FC236}">
                <a16:creationId xmlns:a16="http://schemas.microsoft.com/office/drawing/2014/main" id="{C57871C5-621A-B536-40F3-5B32655BD984}"/>
              </a:ext>
            </a:extLst>
          </p:cNvPr>
          <p:cNvSpPr/>
          <p:nvPr/>
        </p:nvSpPr>
        <p:spPr>
          <a:xfrm>
            <a:off x="4996510" y="2663978"/>
            <a:ext cx="735967" cy="5357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688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EF413-C176-C84E-1DDD-FD57A7F9A300}"/>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湿度が低いとまばたきの回数が増える</a:t>
            </a:r>
          </a:p>
        </p:txBody>
      </p:sp>
      <p:sp>
        <p:nvSpPr>
          <p:cNvPr id="6" name="テキスト ボックス 5">
            <a:extLst>
              <a:ext uri="{FF2B5EF4-FFF2-40B4-BE49-F238E27FC236}">
                <a16:creationId xmlns:a16="http://schemas.microsoft.com/office/drawing/2014/main" id="{DF8B1548-B9C7-13F9-4C40-1CD46927ABE8}"/>
              </a:ext>
            </a:extLst>
          </p:cNvPr>
          <p:cNvSpPr txBox="1"/>
          <p:nvPr/>
        </p:nvSpPr>
        <p:spPr>
          <a:xfrm>
            <a:off x="4953000" y="7173924"/>
            <a:ext cx="5179868" cy="369332"/>
          </a:xfrm>
          <a:prstGeom prst="rect">
            <a:avLst/>
          </a:prstGeom>
          <a:noFill/>
        </p:spPr>
        <p:txBody>
          <a:bodyPr wrap="square">
            <a:spAutoFit/>
          </a:bodyPr>
          <a:lstStyle/>
          <a:p>
            <a:r>
              <a:rPr lang="en-US" altLang="ja-JP" dirty="0"/>
              <a:t>Studies on the Influence of Low Humidity in Humans </a:t>
            </a:r>
            <a:endParaRPr lang="ja-JP" altLang="en-US" dirty="0"/>
          </a:p>
        </p:txBody>
      </p:sp>
      <p:graphicFrame>
        <p:nvGraphicFramePr>
          <p:cNvPr id="7" name="グラフ 6">
            <a:extLst>
              <a:ext uri="{FF2B5EF4-FFF2-40B4-BE49-F238E27FC236}">
                <a16:creationId xmlns:a16="http://schemas.microsoft.com/office/drawing/2014/main" id="{845B48BA-5B26-FC0B-DE71-8468500CA128}"/>
              </a:ext>
            </a:extLst>
          </p:cNvPr>
          <p:cNvGraphicFramePr/>
          <p:nvPr>
            <p:extLst>
              <p:ext uri="{D42A27DB-BD31-4B8C-83A1-F6EECF244321}">
                <p14:modId xmlns:p14="http://schemas.microsoft.com/office/powerpoint/2010/main" val="3210432066"/>
              </p:ext>
            </p:extLst>
          </p:nvPr>
        </p:nvGraphicFramePr>
        <p:xfrm>
          <a:off x="1270000" y="1676399"/>
          <a:ext cx="7950200" cy="5497523"/>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3">
            <a:extLst>
              <a:ext uri="{FF2B5EF4-FFF2-40B4-BE49-F238E27FC236}">
                <a16:creationId xmlns:a16="http://schemas.microsoft.com/office/drawing/2014/main" id="{5E437F69-34A4-0DD8-5434-9696C6E0D79B}"/>
              </a:ext>
            </a:extLst>
          </p:cNvPr>
          <p:cNvSpPr/>
          <p:nvPr/>
        </p:nvSpPr>
        <p:spPr>
          <a:xfrm>
            <a:off x="564515" y="1662683"/>
            <a:ext cx="9234170" cy="0"/>
          </a:xfrm>
          <a:custGeom>
            <a:avLst/>
            <a:gdLst/>
            <a:ahLst/>
            <a:cxnLst/>
            <a:rect l="l" t="t" r="r" b="b"/>
            <a:pathLst>
              <a:path w="9234170">
                <a:moveTo>
                  <a:pt x="0" y="0"/>
                </a:moveTo>
                <a:lnTo>
                  <a:pt x="9233916" y="0"/>
                </a:lnTo>
              </a:path>
            </a:pathLst>
          </a:custGeom>
          <a:ln w="79248">
            <a:solidFill>
              <a:srgbClr val="2F9723"/>
            </a:solidFill>
          </a:ln>
        </p:spPr>
        <p:txBody>
          <a:bodyPr wrap="square" lIns="0" tIns="0" rIns="0" bIns="0" rtlCol="0"/>
          <a:lstStyle/>
          <a:p>
            <a:endParaRPr/>
          </a:p>
        </p:txBody>
      </p:sp>
      <p:sp>
        <p:nvSpPr>
          <p:cNvPr id="4" name="テキスト ボックス 3">
            <a:extLst>
              <a:ext uri="{FF2B5EF4-FFF2-40B4-BE49-F238E27FC236}">
                <a16:creationId xmlns:a16="http://schemas.microsoft.com/office/drawing/2014/main" id="{0B8B6637-DE24-4D95-2E2E-63D72302D3BD}"/>
              </a:ext>
            </a:extLst>
          </p:cNvPr>
          <p:cNvSpPr txBox="1"/>
          <p:nvPr/>
        </p:nvSpPr>
        <p:spPr>
          <a:xfrm>
            <a:off x="608637" y="2438400"/>
            <a:ext cx="461665" cy="3093154"/>
          </a:xfrm>
          <a:prstGeom prst="rect">
            <a:avLst/>
          </a:prstGeom>
          <a:noFill/>
        </p:spPr>
        <p:txBody>
          <a:bodyPr vert="eaVert" wrap="none" rtlCol="0">
            <a:spAutoFit/>
          </a:bodyPr>
          <a:lstStyle/>
          <a:p>
            <a:r>
              <a:rPr kumimoji="1" lang="ja-JP" altLang="en-US" dirty="0"/>
              <a:t>一分当たりのまばたきの回数</a:t>
            </a:r>
          </a:p>
        </p:txBody>
      </p:sp>
      <p:sp>
        <p:nvSpPr>
          <p:cNvPr id="5" name="テキスト ボックス 4">
            <a:extLst>
              <a:ext uri="{FF2B5EF4-FFF2-40B4-BE49-F238E27FC236}">
                <a16:creationId xmlns:a16="http://schemas.microsoft.com/office/drawing/2014/main" id="{C8432447-12E6-8388-4C06-CED9E29A6FD3}"/>
              </a:ext>
            </a:extLst>
          </p:cNvPr>
          <p:cNvSpPr txBox="1"/>
          <p:nvPr/>
        </p:nvSpPr>
        <p:spPr>
          <a:xfrm>
            <a:off x="1991052" y="2054253"/>
            <a:ext cx="7807633" cy="400110"/>
          </a:xfrm>
          <a:prstGeom prst="rect">
            <a:avLst/>
          </a:prstGeom>
          <a:noFill/>
          <a:ln>
            <a:solidFill>
              <a:schemeClr val="bg1"/>
            </a:solidFill>
          </a:ln>
        </p:spPr>
        <p:txBody>
          <a:bodyPr wrap="square" rtlCol="0">
            <a:spAutoFit/>
          </a:bodyPr>
          <a:lstStyle/>
          <a:p>
            <a:r>
              <a:rPr kumimoji="1" lang="ja-JP" altLang="en-US" sz="2000" dirty="0">
                <a:solidFill>
                  <a:srgbClr val="FF0000"/>
                </a:solidFill>
                <a:latin typeface="ＭＳ ゴシック" panose="020B0609070205080204" pitchFamily="49" charset="-128"/>
                <a:ea typeface="ＭＳ ゴシック" panose="020B0609070205080204" pitchFamily="49" charset="-128"/>
              </a:rPr>
              <a:t>湿度１０％、３０％ではまばたきの回数が時間とともに増えていく</a:t>
            </a:r>
          </a:p>
        </p:txBody>
      </p:sp>
      <p:cxnSp>
        <p:nvCxnSpPr>
          <p:cNvPr id="9" name="直線矢印コネクタ 8">
            <a:extLst>
              <a:ext uri="{FF2B5EF4-FFF2-40B4-BE49-F238E27FC236}">
                <a16:creationId xmlns:a16="http://schemas.microsoft.com/office/drawing/2014/main" id="{6BDE1564-FDD6-D38E-D77A-628F294F2CE2}"/>
              </a:ext>
            </a:extLst>
          </p:cNvPr>
          <p:cNvCxnSpPr>
            <a:cxnSpLocks/>
          </p:cNvCxnSpPr>
          <p:nvPr/>
        </p:nvCxnSpPr>
        <p:spPr>
          <a:xfrm flipH="1">
            <a:off x="6705600" y="2592502"/>
            <a:ext cx="381000" cy="6463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B3E0B42-1C8A-9FB0-A58E-B0247D3558B1}"/>
              </a:ext>
            </a:extLst>
          </p:cNvPr>
          <p:cNvSpPr txBox="1"/>
          <p:nvPr/>
        </p:nvSpPr>
        <p:spPr>
          <a:xfrm>
            <a:off x="6942475" y="4348902"/>
            <a:ext cx="2492990" cy="369332"/>
          </a:xfrm>
          <a:prstGeom prst="rect">
            <a:avLst/>
          </a:prstGeom>
          <a:noFill/>
        </p:spPr>
        <p:txBody>
          <a:bodyPr wrap="none" rtlCol="0">
            <a:spAutoFit/>
          </a:bodyPr>
          <a:lstStyle/>
          <a:p>
            <a:r>
              <a:rPr kumimoji="1" lang="ja-JP" altLang="en-US" dirty="0"/>
              <a:t>５０％では変わらない</a:t>
            </a:r>
          </a:p>
        </p:txBody>
      </p:sp>
    </p:spTree>
    <p:extLst>
      <p:ext uri="{BB962C8B-B14F-4D97-AF65-F5344CB8AC3E}">
        <p14:creationId xmlns:p14="http://schemas.microsoft.com/office/powerpoint/2010/main" val="39230298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3325</TotalTime>
  <Words>549</Words>
  <Application>Microsoft Office PowerPoint</Application>
  <PresentationFormat>ユーザー設定</PresentationFormat>
  <Paragraphs>65</Paragraphs>
  <Slides>12</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AR PＰＯＰ体B</vt:lpstr>
      <vt:lpstr>ＭＳ Ｐゴシック</vt:lpstr>
      <vt:lpstr>ＭＳ ゴシック</vt:lpstr>
      <vt:lpstr>ＭＳ 明朝</vt:lpstr>
      <vt:lpstr>Arial</vt:lpstr>
      <vt:lpstr>Calibri</vt:lpstr>
      <vt:lpstr>Calibri Light</vt:lpstr>
      <vt:lpstr>Times New Roman</vt:lpstr>
      <vt:lpstr>Wingdings</vt:lpstr>
      <vt:lpstr>Office テーマ</vt:lpstr>
      <vt:lpstr>湿度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湿度４０％以下では乾燥肌に注意</vt:lpstr>
      <vt:lpstr>湿度４０％以下ではドライアイに注意</vt:lpstr>
      <vt:lpstr>湿度が低いとまばたきの回数が増える</vt:lpstr>
      <vt:lpstr>湿度が低いと作業効率が落ちる</vt:lpstr>
      <vt:lpstr>室温と作業効率</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~åkdDf.pdf</dc:title>
  <dc:creator>H W</dc:creator>
  <cp:lastModifiedBy>obata</cp:lastModifiedBy>
  <cp:revision>43</cp:revision>
  <cp:lastPrinted>2025-01-10T09:25:58Z</cp:lastPrinted>
  <dcterms:created xsi:type="dcterms:W3CDTF">2024-12-12T07:37:12Z</dcterms:created>
  <dcterms:modified xsi:type="dcterms:W3CDTF">2025-02-26T04:19:59Z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2024-12-02T00:00:00Z</vt:filetime>
  </property>
  <property fmtid="{D5CDD505-2E9C-101B-9397-08002B2CF9AE}" pid="3" name="LastSaved">
    <vt:filetime>2024-12-11T00:00:00Z</vt:filetime>
  </property>
</Properties>
</file>