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58" r:id="rId4"/>
    <p:sldId id="270" r:id="rId5"/>
    <p:sldId id="274" r:id="rId6"/>
    <p:sldId id="273" r:id="rId7"/>
    <p:sldId id="264" r:id="rId8"/>
    <p:sldId id="265" r:id="rId9"/>
    <p:sldId id="268" r:id="rId10"/>
    <p:sldId id="275" r:id="rId11"/>
  </p:sldIdLst>
  <p:sldSz cx="9144000" cy="6858000" type="screen4x3"/>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4"/>
    <a:srgbClr val="FFA3A3"/>
    <a:srgbClr val="FF7C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Sheet1!$A$2:$A$11</c:f>
              <c:strCache>
                <c:ptCount val="10"/>
                <c:pt idx="0">
                  <c:v>火曜日</c:v>
                </c:pt>
                <c:pt idx="1">
                  <c:v>水曜日</c:v>
                </c:pt>
                <c:pt idx="2">
                  <c:v>木曜日</c:v>
                </c:pt>
                <c:pt idx="3">
                  <c:v>金曜日</c:v>
                </c:pt>
                <c:pt idx="4">
                  <c:v>土曜日</c:v>
                </c:pt>
                <c:pt idx="5">
                  <c:v>日曜日</c:v>
                </c:pt>
                <c:pt idx="6">
                  <c:v>月曜日</c:v>
                </c:pt>
                <c:pt idx="7">
                  <c:v>火曜日</c:v>
                </c:pt>
                <c:pt idx="8">
                  <c:v>水曜日</c:v>
                </c:pt>
                <c:pt idx="9">
                  <c:v>木曜日</c:v>
                </c:pt>
              </c:strCache>
            </c:strRef>
          </c:cat>
          <c:val>
            <c:numRef>
              <c:f>Sheet1!$B$2:$B$11</c:f>
              <c:numCache>
                <c:formatCode>General</c:formatCode>
                <c:ptCount val="10"/>
                <c:pt idx="0">
                  <c:v>140</c:v>
                </c:pt>
                <c:pt idx="1">
                  <c:v>138</c:v>
                </c:pt>
                <c:pt idx="2">
                  <c:v>135</c:v>
                </c:pt>
                <c:pt idx="3">
                  <c:v>133</c:v>
                </c:pt>
                <c:pt idx="4">
                  <c:v>125</c:v>
                </c:pt>
                <c:pt idx="5">
                  <c:v>120</c:v>
                </c:pt>
                <c:pt idx="6">
                  <c:v>145</c:v>
                </c:pt>
                <c:pt idx="7">
                  <c:v>140</c:v>
                </c:pt>
                <c:pt idx="8">
                  <c:v>138</c:v>
                </c:pt>
                <c:pt idx="9">
                  <c:v>135</c:v>
                </c:pt>
              </c:numCache>
            </c:numRef>
          </c:val>
          <c:smooth val="0"/>
          <c:extLst>
            <c:ext xmlns:c16="http://schemas.microsoft.com/office/drawing/2014/chart" uri="{C3380CC4-5D6E-409C-BE32-E72D297353CC}">
              <c16:uniqueId val="{00000000-0318-4DC4-B6BC-26E23F04D2D4}"/>
            </c:ext>
          </c:extLst>
        </c:ser>
        <c:dLbls>
          <c:showLegendKey val="0"/>
          <c:showVal val="0"/>
          <c:showCatName val="0"/>
          <c:showSerName val="0"/>
          <c:showPercent val="0"/>
          <c:showBubbleSize val="0"/>
        </c:dLbls>
        <c:smooth val="0"/>
        <c:axId val="1440224512"/>
        <c:axId val="1440221152"/>
      </c:lineChart>
      <c:catAx>
        <c:axId val="144022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1440221152"/>
        <c:crosses val="autoZero"/>
        <c:auto val="1"/>
        <c:lblAlgn val="ctr"/>
        <c:lblOffset val="100"/>
        <c:noMultiLvlLbl val="0"/>
      </c:catAx>
      <c:valAx>
        <c:axId val="1440221152"/>
        <c:scaling>
          <c:orientation val="minMax"/>
          <c:max val="17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4022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172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MS UI Gothic"/>
                <a:cs typeface="MS UI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icrosoft JhengHei"/>
                <a:cs typeface="Microsoft JhengHe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path>
            </a:pathLst>
          </a:custGeom>
          <a:solidFill>
            <a:srgbClr val="FFFFCC"/>
          </a:solidFill>
        </p:spPr>
        <p:txBody>
          <a:bodyPr wrap="square" lIns="0" tIns="0" rIns="0" bIns="0" rtlCol="0"/>
          <a:lstStyle/>
          <a:p>
            <a:endParaRPr/>
          </a:p>
        </p:txBody>
      </p:sp>
      <p:sp>
        <p:nvSpPr>
          <p:cNvPr id="2" name="Holder 2"/>
          <p:cNvSpPr>
            <a:spLocks noGrp="1"/>
          </p:cNvSpPr>
          <p:nvPr>
            <p:ph type="title"/>
          </p:nvPr>
        </p:nvSpPr>
        <p:spPr>
          <a:xfrm>
            <a:off x="538594" y="834516"/>
            <a:ext cx="8066811" cy="304800"/>
          </a:xfrm>
          <a:prstGeom prst="rect">
            <a:avLst/>
          </a:prstGeom>
        </p:spPr>
        <p:txBody>
          <a:bodyPr wrap="square" lIns="0" tIns="0" rIns="0" bIns="0">
            <a:spAutoFit/>
          </a:bodyPr>
          <a:lstStyle>
            <a:lvl1pPr>
              <a:defRPr sz="2000" b="1" i="0">
                <a:solidFill>
                  <a:schemeClr val="tx1"/>
                </a:solidFill>
                <a:latin typeface="Microsoft JhengHei"/>
                <a:cs typeface="Microsoft JhengHei"/>
              </a:defRPr>
            </a:lvl1pPr>
          </a:lstStyle>
          <a:p>
            <a:endParaRPr/>
          </a:p>
        </p:txBody>
      </p:sp>
      <p:sp>
        <p:nvSpPr>
          <p:cNvPr id="3" name="Holder 3"/>
          <p:cNvSpPr>
            <a:spLocks noGrp="1"/>
          </p:cNvSpPr>
          <p:nvPr>
            <p:ph type="body" idx="1"/>
          </p:nvPr>
        </p:nvSpPr>
        <p:spPr>
          <a:xfrm>
            <a:off x="158749" y="1345826"/>
            <a:ext cx="8826500" cy="2254250"/>
          </a:xfrm>
          <a:prstGeom prst="rect">
            <a:avLst/>
          </a:prstGeom>
        </p:spPr>
        <p:txBody>
          <a:bodyPr wrap="square" lIns="0" tIns="0" rIns="0" bIns="0">
            <a:spAutoFit/>
          </a:bodyPr>
          <a:lstStyle>
            <a:lvl1pPr>
              <a:defRPr sz="1800" b="0" i="0">
                <a:solidFill>
                  <a:schemeClr val="tx1"/>
                </a:solidFill>
                <a:latin typeface="MS UI Gothic"/>
                <a:cs typeface="MS UI Gothic"/>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a:xfrm>
            <a:off x="8161528" y="6311676"/>
            <a:ext cx="231140" cy="203834"/>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114935">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www.jpnsh.jp/data/jsh2014/jsh2014v1_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mhlw.go.jp/toukei/saikin/hw/jinkou/geppo/nengai1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4">
            <a:extLst>
              <a:ext uri="{FF2B5EF4-FFF2-40B4-BE49-F238E27FC236}">
                <a16:creationId xmlns:a16="http://schemas.microsoft.com/office/drawing/2014/main" id="{21471DAD-62CF-C7D5-CD77-F1AFD527DD3B}"/>
              </a:ext>
            </a:extLst>
          </p:cNvPr>
          <p:cNvSpPr txBox="1">
            <a:spLocks/>
          </p:cNvSpPr>
          <p:nvPr/>
        </p:nvSpPr>
        <p:spPr>
          <a:xfrm>
            <a:off x="457200" y="2819400"/>
            <a:ext cx="7772400" cy="738664"/>
          </a:xfrm>
          <a:prstGeom prst="rect">
            <a:avLst/>
          </a:prstGeom>
        </p:spPr>
        <p:txBody>
          <a:bodyPr/>
          <a:lstStyle>
            <a:lvl1pPr>
              <a:defRPr>
                <a:latin typeface="+mj-lt"/>
                <a:ea typeface="+mj-ea"/>
                <a:cs typeface="+mj-cs"/>
              </a:defRPr>
            </a:lvl1pPr>
          </a:lstStyle>
          <a:p>
            <a:pPr algn="ctr"/>
            <a:r>
              <a:rPr kumimoji="0" lang="ja-JP" altLang="en-US" sz="4800" kern="0" dirty="0">
                <a:solidFill>
                  <a:sysClr val="windowText" lastClr="000000"/>
                </a:solidFill>
                <a:latin typeface="+mn-ea"/>
                <a:ea typeface="+mn-ea"/>
              </a:rPr>
              <a:t>高血圧</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282978F-7525-EA1A-97B1-9FEEFFCBBCB9}"/>
              </a:ext>
            </a:extLst>
          </p:cNvPr>
          <p:cNvGrpSpPr/>
          <p:nvPr/>
        </p:nvGrpSpPr>
        <p:grpSpPr>
          <a:xfrm>
            <a:off x="1038113" y="296792"/>
            <a:ext cx="7215505" cy="3766128"/>
            <a:chOff x="381001" y="685800"/>
            <a:chExt cx="8382000" cy="5235298"/>
          </a:xfrm>
        </p:grpSpPr>
        <p:pic>
          <p:nvPicPr>
            <p:cNvPr id="2" name="図 1">
              <a:extLst>
                <a:ext uri="{FF2B5EF4-FFF2-40B4-BE49-F238E27FC236}">
                  <a16:creationId xmlns:a16="http://schemas.microsoft.com/office/drawing/2014/main" id="{6D28749D-2DFA-2BF0-4184-B34F227644B4}"/>
                </a:ext>
              </a:extLst>
            </p:cNvPr>
            <p:cNvPicPr>
              <a:picLocks noChangeAspect="1"/>
            </p:cNvPicPr>
            <p:nvPr/>
          </p:nvPicPr>
          <p:blipFill>
            <a:blip r:embed="rId2"/>
            <a:srcRect t="9168" r="2056"/>
            <a:stretch/>
          </p:blipFill>
          <p:spPr>
            <a:xfrm>
              <a:off x="381001" y="685800"/>
              <a:ext cx="8382000" cy="5235298"/>
            </a:xfrm>
            <a:prstGeom prst="rect">
              <a:avLst/>
            </a:prstGeom>
          </p:spPr>
        </p:pic>
        <p:sp>
          <p:nvSpPr>
            <p:cNvPr id="4" name="正方形/長方形 3">
              <a:extLst>
                <a:ext uri="{FF2B5EF4-FFF2-40B4-BE49-F238E27FC236}">
                  <a16:creationId xmlns:a16="http://schemas.microsoft.com/office/drawing/2014/main" id="{AFE9F701-D31D-BA52-ECF1-E0EA174D6062}"/>
                </a:ext>
              </a:extLst>
            </p:cNvPr>
            <p:cNvSpPr/>
            <p:nvPr/>
          </p:nvSpPr>
          <p:spPr>
            <a:xfrm>
              <a:off x="637308" y="1103744"/>
              <a:ext cx="1981200" cy="304800"/>
            </a:xfrm>
            <a:prstGeom prst="rect">
              <a:avLst/>
            </a:prstGeom>
            <a:solidFill>
              <a:srgbClr val="FFEA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8">
            <a:extLst>
              <a:ext uri="{FF2B5EF4-FFF2-40B4-BE49-F238E27FC236}">
                <a16:creationId xmlns:a16="http://schemas.microsoft.com/office/drawing/2014/main" id="{D329E543-71E3-0F07-4708-B60C4BEB3727}"/>
              </a:ext>
            </a:extLst>
          </p:cNvPr>
          <p:cNvSpPr txBox="1"/>
          <p:nvPr/>
        </p:nvSpPr>
        <p:spPr>
          <a:xfrm>
            <a:off x="3470911" y="5201263"/>
            <a:ext cx="2061210" cy="307777"/>
          </a:xfrm>
          <a:prstGeom prst="rect">
            <a:avLst/>
          </a:prstGeom>
          <a:solidFill>
            <a:srgbClr val="FFFF00"/>
          </a:solidFill>
        </p:spPr>
        <p:txBody>
          <a:bodyPr vert="horz" wrap="square" lIns="0" tIns="0" rIns="0" bIns="0" rtlCol="0">
            <a:spAutoFit/>
          </a:bodyPr>
          <a:lstStyle/>
          <a:p>
            <a:pPr>
              <a:lnSpc>
                <a:spcPct val="100000"/>
              </a:lnSpc>
            </a:pPr>
            <a:r>
              <a:rPr lang="ja-JP" altLang="en-US" sz="2000" b="1" spc="10" dirty="0">
                <a:latin typeface="Microsoft JhengHei"/>
                <a:cs typeface="Microsoft JhengHei"/>
              </a:rPr>
              <a:t>入浴時の注意点！</a:t>
            </a:r>
            <a:endParaRPr sz="2000" dirty="0">
              <a:latin typeface="Microsoft JhengHei"/>
              <a:cs typeface="Microsoft JhengHei"/>
            </a:endParaRPr>
          </a:p>
        </p:txBody>
      </p:sp>
      <p:sp>
        <p:nvSpPr>
          <p:cNvPr id="7" name="object 9">
            <a:extLst>
              <a:ext uri="{FF2B5EF4-FFF2-40B4-BE49-F238E27FC236}">
                <a16:creationId xmlns:a16="http://schemas.microsoft.com/office/drawing/2014/main" id="{D259A2FA-B768-7B76-661C-C9AA3344A0E3}"/>
              </a:ext>
            </a:extLst>
          </p:cNvPr>
          <p:cNvSpPr txBox="1"/>
          <p:nvPr/>
        </p:nvSpPr>
        <p:spPr>
          <a:xfrm>
            <a:off x="556896" y="5640070"/>
            <a:ext cx="7215505" cy="913130"/>
          </a:xfrm>
          <a:prstGeom prst="rect">
            <a:avLst/>
          </a:prstGeom>
        </p:spPr>
        <p:txBody>
          <a:bodyPr vert="horz" wrap="square" lIns="0" tIns="0" rIns="0" bIns="0" rtlCol="0">
            <a:spAutoFit/>
          </a:bodyPr>
          <a:lstStyle/>
          <a:p>
            <a:pPr marL="12700">
              <a:lnSpc>
                <a:spcPct val="100000"/>
              </a:lnSpc>
              <a:tabLst>
                <a:tab pos="278765" algn="l"/>
              </a:tabLst>
            </a:pPr>
            <a:r>
              <a:rPr sz="1800" dirty="0">
                <a:latin typeface="MS UI Gothic"/>
                <a:cs typeface="MS UI Gothic"/>
              </a:rPr>
              <a:t>・	</a:t>
            </a:r>
            <a:r>
              <a:rPr sz="1800" spc="90" dirty="0">
                <a:latin typeface="MS UI Gothic"/>
                <a:cs typeface="MS UI Gothic"/>
              </a:rPr>
              <a:t>浴槽</a:t>
            </a:r>
            <a:r>
              <a:rPr sz="1800" spc="60" dirty="0">
                <a:latin typeface="MS UI Gothic"/>
                <a:cs typeface="MS UI Gothic"/>
              </a:rPr>
              <a:t>に</a:t>
            </a:r>
            <a:r>
              <a:rPr sz="1800" spc="90" dirty="0">
                <a:latin typeface="MS UI Gothic"/>
                <a:cs typeface="MS UI Gothic"/>
              </a:rPr>
              <a:t>入</a:t>
            </a:r>
            <a:r>
              <a:rPr sz="1800" spc="55" dirty="0">
                <a:latin typeface="MS UI Gothic"/>
                <a:cs typeface="MS UI Gothic"/>
              </a:rPr>
              <a:t>る</a:t>
            </a:r>
            <a:r>
              <a:rPr sz="1800" spc="140" dirty="0">
                <a:latin typeface="MS UI Gothic"/>
                <a:cs typeface="MS UI Gothic"/>
              </a:rPr>
              <a:t>前</a:t>
            </a:r>
            <a:r>
              <a:rPr sz="1800" spc="100" dirty="0">
                <a:latin typeface="MS UI Gothic"/>
                <a:cs typeface="MS UI Gothic"/>
              </a:rPr>
              <a:t>に</a:t>
            </a:r>
            <a:r>
              <a:rPr sz="1800" spc="15" dirty="0">
                <a:latin typeface="MS UI Gothic"/>
                <a:cs typeface="MS UI Gothic"/>
              </a:rPr>
              <a:t>、手足</a:t>
            </a:r>
            <a:r>
              <a:rPr sz="1800" spc="5" dirty="0">
                <a:latin typeface="MS UI Gothic"/>
                <a:cs typeface="MS UI Gothic"/>
              </a:rPr>
              <a:t>な</a:t>
            </a:r>
            <a:r>
              <a:rPr sz="1800" spc="240" dirty="0">
                <a:latin typeface="MS UI Gothic"/>
                <a:cs typeface="MS UI Gothic"/>
              </a:rPr>
              <a:t>ど</a:t>
            </a:r>
            <a:r>
              <a:rPr sz="1800" spc="95" dirty="0">
                <a:latin typeface="MS UI Gothic"/>
                <a:cs typeface="MS UI Gothic"/>
              </a:rPr>
              <a:t>の末梢</a:t>
            </a:r>
            <a:r>
              <a:rPr sz="1800" spc="155" dirty="0">
                <a:latin typeface="MS UI Gothic"/>
                <a:cs typeface="MS UI Gothic"/>
              </a:rPr>
              <a:t>から掛け湯</a:t>
            </a:r>
            <a:r>
              <a:rPr sz="1800" spc="120" dirty="0">
                <a:latin typeface="MS UI Gothic"/>
                <a:cs typeface="MS UI Gothic"/>
              </a:rPr>
              <a:t>を</a:t>
            </a:r>
            <a:r>
              <a:rPr sz="1800" spc="85" dirty="0">
                <a:latin typeface="MS UI Gothic"/>
                <a:cs typeface="MS UI Gothic"/>
              </a:rPr>
              <a:t>し、少しずつ</a:t>
            </a:r>
            <a:r>
              <a:rPr sz="1800" spc="95" dirty="0">
                <a:latin typeface="MS UI Gothic"/>
                <a:cs typeface="MS UI Gothic"/>
              </a:rPr>
              <a:t>体</a:t>
            </a:r>
            <a:r>
              <a:rPr sz="1800" spc="65" dirty="0">
                <a:latin typeface="MS UI Gothic"/>
                <a:cs typeface="MS UI Gothic"/>
              </a:rPr>
              <a:t>を</a:t>
            </a:r>
            <a:r>
              <a:rPr sz="1800" spc="80" dirty="0">
                <a:latin typeface="MS UI Gothic"/>
                <a:cs typeface="MS UI Gothic"/>
              </a:rPr>
              <a:t>温</a:t>
            </a:r>
            <a:r>
              <a:rPr sz="1800" spc="235" dirty="0">
                <a:latin typeface="MS UI Gothic"/>
                <a:cs typeface="MS UI Gothic"/>
              </a:rPr>
              <a:t>め</a:t>
            </a:r>
            <a:r>
              <a:rPr sz="1800" spc="204" dirty="0">
                <a:latin typeface="MS UI Gothic"/>
                <a:cs typeface="MS UI Gothic"/>
              </a:rPr>
              <a:t>る</a:t>
            </a:r>
            <a:r>
              <a:rPr sz="1800" dirty="0">
                <a:latin typeface="MS UI Gothic"/>
                <a:cs typeface="MS UI Gothic"/>
              </a:rPr>
              <a:t>。</a:t>
            </a:r>
          </a:p>
          <a:p>
            <a:pPr marL="12700">
              <a:lnSpc>
                <a:spcPct val="100000"/>
              </a:lnSpc>
              <a:spcBef>
                <a:spcPts val="434"/>
              </a:spcBef>
              <a:tabLst>
                <a:tab pos="278765" algn="l"/>
              </a:tabLst>
            </a:pPr>
            <a:r>
              <a:rPr sz="1800" dirty="0">
                <a:latin typeface="MS UI Gothic"/>
                <a:cs typeface="MS UI Gothic"/>
              </a:rPr>
              <a:t>・	</a:t>
            </a:r>
            <a:r>
              <a:rPr sz="1800" spc="130" dirty="0">
                <a:latin typeface="MS UI Gothic"/>
                <a:cs typeface="MS UI Gothic"/>
              </a:rPr>
              <a:t>湯船から出る際は、急に立ち上がらずゆっくりと出</a:t>
            </a:r>
            <a:r>
              <a:rPr sz="1800" spc="110" dirty="0">
                <a:latin typeface="MS UI Gothic"/>
                <a:cs typeface="MS UI Gothic"/>
              </a:rPr>
              <a:t>る</a:t>
            </a:r>
            <a:r>
              <a:rPr sz="1800" dirty="0">
                <a:latin typeface="MS UI Gothic"/>
                <a:cs typeface="MS UI Gothic"/>
              </a:rPr>
              <a:t>。</a:t>
            </a:r>
          </a:p>
          <a:p>
            <a:pPr marL="12700">
              <a:lnSpc>
                <a:spcPts val="2155"/>
              </a:lnSpc>
              <a:spcBef>
                <a:spcPts val="430"/>
              </a:spcBef>
              <a:tabLst>
                <a:tab pos="278765" algn="l"/>
              </a:tabLst>
            </a:pPr>
            <a:r>
              <a:rPr sz="1800" dirty="0">
                <a:latin typeface="MS UI Gothic"/>
                <a:cs typeface="MS UI Gothic"/>
              </a:rPr>
              <a:t>・	</a:t>
            </a:r>
            <a:r>
              <a:rPr sz="1800" spc="125" dirty="0">
                <a:latin typeface="MS UI Gothic"/>
                <a:cs typeface="MS UI Gothic"/>
              </a:rPr>
              <a:t>飲酒後の入浴は避ける（アル</a:t>
            </a:r>
            <a:r>
              <a:rPr sz="1800" spc="100" dirty="0">
                <a:latin typeface="MS UI Gothic"/>
                <a:cs typeface="MS UI Gothic"/>
              </a:rPr>
              <a:t>コ</a:t>
            </a:r>
            <a:r>
              <a:rPr sz="1800" spc="114" dirty="0">
                <a:latin typeface="MS UI Gothic"/>
                <a:cs typeface="MS UI Gothic"/>
              </a:rPr>
              <a:t>ールは血圧変動に影響</a:t>
            </a:r>
            <a:r>
              <a:rPr sz="1800" spc="95" dirty="0">
                <a:latin typeface="MS UI Gothic"/>
                <a:cs typeface="MS UI Gothic"/>
              </a:rPr>
              <a:t>す</a:t>
            </a:r>
            <a:r>
              <a:rPr sz="1800" spc="204" dirty="0">
                <a:latin typeface="MS UI Gothic"/>
                <a:cs typeface="MS UI Gothic"/>
              </a:rPr>
              <a:t>る</a:t>
            </a:r>
            <a:r>
              <a:rPr sz="1800" spc="200" dirty="0">
                <a:latin typeface="MS UI Gothic"/>
                <a:cs typeface="MS UI Gothic"/>
              </a:rPr>
              <a:t>た</a:t>
            </a:r>
            <a:r>
              <a:rPr sz="1800" spc="95" dirty="0">
                <a:latin typeface="MS UI Gothic"/>
                <a:cs typeface="MS UI Gothic"/>
              </a:rPr>
              <a:t>め）。</a:t>
            </a:r>
            <a:endParaRPr sz="1800" dirty="0">
              <a:latin typeface="MS UI Gothic"/>
              <a:cs typeface="MS UI Gothic"/>
            </a:endParaRPr>
          </a:p>
        </p:txBody>
      </p:sp>
      <p:sp>
        <p:nvSpPr>
          <p:cNvPr id="8" name="object 10">
            <a:extLst>
              <a:ext uri="{FF2B5EF4-FFF2-40B4-BE49-F238E27FC236}">
                <a16:creationId xmlns:a16="http://schemas.microsoft.com/office/drawing/2014/main" id="{68A9E604-096B-A5C6-4748-4EF30A34C78D}"/>
              </a:ext>
            </a:extLst>
          </p:cNvPr>
          <p:cNvSpPr/>
          <p:nvPr/>
        </p:nvSpPr>
        <p:spPr>
          <a:xfrm>
            <a:off x="5715000" y="4070928"/>
            <a:ext cx="697806" cy="1417743"/>
          </a:xfrm>
          <a:custGeom>
            <a:avLst/>
            <a:gdLst/>
            <a:ahLst/>
            <a:cxnLst/>
            <a:rect l="l" t="t" r="r" b="b"/>
            <a:pathLst>
              <a:path w="673735" h="935989">
                <a:moveTo>
                  <a:pt x="673608" y="632332"/>
                </a:moveTo>
                <a:lnTo>
                  <a:pt x="0" y="632332"/>
                </a:lnTo>
                <a:lnTo>
                  <a:pt x="336804" y="935736"/>
                </a:lnTo>
                <a:lnTo>
                  <a:pt x="673608" y="632332"/>
                </a:lnTo>
                <a:close/>
              </a:path>
              <a:path w="673735" h="935989">
                <a:moveTo>
                  <a:pt x="505206" y="0"/>
                </a:moveTo>
                <a:lnTo>
                  <a:pt x="168402" y="0"/>
                </a:lnTo>
                <a:lnTo>
                  <a:pt x="168402" y="632332"/>
                </a:lnTo>
                <a:lnTo>
                  <a:pt x="505206" y="632332"/>
                </a:lnTo>
                <a:lnTo>
                  <a:pt x="505206" y="0"/>
                </a:lnTo>
                <a:close/>
              </a:path>
            </a:pathLst>
          </a:custGeom>
          <a:solidFill>
            <a:srgbClr val="339933"/>
          </a:solidFill>
        </p:spPr>
        <p:txBody>
          <a:bodyPr wrap="square" lIns="0" tIns="0" rIns="0" bIns="0" rtlCol="0"/>
          <a:lstStyle/>
          <a:p>
            <a:endParaRPr/>
          </a:p>
        </p:txBody>
      </p:sp>
      <p:sp>
        <p:nvSpPr>
          <p:cNvPr id="9" name="object 12">
            <a:extLst>
              <a:ext uri="{FF2B5EF4-FFF2-40B4-BE49-F238E27FC236}">
                <a16:creationId xmlns:a16="http://schemas.microsoft.com/office/drawing/2014/main" id="{0FC84AE2-BAF4-E251-0E37-5D9AB43C4DFB}"/>
              </a:ext>
            </a:extLst>
          </p:cNvPr>
          <p:cNvSpPr/>
          <p:nvPr/>
        </p:nvSpPr>
        <p:spPr>
          <a:xfrm>
            <a:off x="3834005" y="4191000"/>
            <a:ext cx="1576195" cy="825248"/>
          </a:xfrm>
          <a:prstGeom prst="rect">
            <a:avLst/>
          </a:prstGeom>
          <a:blipFill>
            <a:blip r:embed="rId3" cstate="print"/>
            <a:stretch>
              <a:fillRect/>
            </a:stretch>
          </a:blipFill>
        </p:spPr>
        <p:txBody>
          <a:bodyPr wrap="square" lIns="0" tIns="0" rIns="0" bIns="0" rtlCol="0"/>
          <a:lstStyle/>
          <a:p>
            <a:endParaRPr/>
          </a:p>
        </p:txBody>
      </p:sp>
      <p:sp>
        <p:nvSpPr>
          <p:cNvPr id="10" name="object 13">
            <a:extLst>
              <a:ext uri="{FF2B5EF4-FFF2-40B4-BE49-F238E27FC236}">
                <a16:creationId xmlns:a16="http://schemas.microsoft.com/office/drawing/2014/main" id="{3F10BECF-36AB-E79F-633E-F870A076B1BE}"/>
              </a:ext>
            </a:extLst>
          </p:cNvPr>
          <p:cNvSpPr/>
          <p:nvPr/>
        </p:nvSpPr>
        <p:spPr>
          <a:xfrm>
            <a:off x="7677280" y="5656087"/>
            <a:ext cx="1124966" cy="104851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599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body" idx="4294967295"/>
          </p:nvPr>
        </p:nvSpPr>
        <p:spPr>
          <a:xfrm>
            <a:off x="330716" y="4425590"/>
            <a:ext cx="3570208" cy="1202252"/>
          </a:xfrm>
          <a:prstGeom prst="rect">
            <a:avLst/>
          </a:prstGeom>
        </p:spPr>
        <p:txBody>
          <a:bodyPr vert="horz" wrap="square" lIns="0" tIns="0" rIns="0" bIns="0" rtlCol="0">
            <a:spAutoFit/>
          </a:bodyPr>
          <a:lstStyle/>
          <a:p>
            <a:pPr marL="161290">
              <a:lnSpc>
                <a:spcPct val="100000"/>
              </a:lnSpc>
            </a:pPr>
            <a:r>
              <a:rPr lang="ja-JP" altLang="en-US" sz="1050" b="1" spc="90" dirty="0">
                <a:solidFill>
                  <a:srgbClr val="FF0000"/>
                </a:solidFill>
                <a:latin typeface="+mj-ea"/>
                <a:ea typeface="+mj-ea"/>
              </a:rPr>
              <a:t>収縮期血圧➡上の血圧</a:t>
            </a:r>
            <a:endParaRPr lang="en-US" altLang="ja-JP" sz="1050" b="1" spc="90" dirty="0">
              <a:solidFill>
                <a:srgbClr val="FF0000"/>
              </a:solidFill>
              <a:latin typeface="+mj-ea"/>
              <a:ea typeface="+mj-ea"/>
            </a:endParaRPr>
          </a:p>
          <a:p>
            <a:pPr marL="161290">
              <a:lnSpc>
                <a:spcPct val="100000"/>
              </a:lnSpc>
            </a:pPr>
            <a:r>
              <a:rPr sz="1050" spc="90" dirty="0" err="1">
                <a:latin typeface="+mj-ea"/>
                <a:ea typeface="+mj-ea"/>
              </a:rPr>
              <a:t>全身</a:t>
            </a:r>
            <a:r>
              <a:rPr sz="1050" spc="60" dirty="0" err="1">
                <a:latin typeface="+mj-ea"/>
                <a:ea typeface="+mj-ea"/>
              </a:rPr>
              <a:t>に</a:t>
            </a:r>
            <a:r>
              <a:rPr sz="1050" spc="50" dirty="0" err="1">
                <a:latin typeface="+mj-ea"/>
                <a:ea typeface="+mj-ea"/>
              </a:rPr>
              <a:t>血液</a:t>
            </a:r>
            <a:r>
              <a:rPr sz="1050" spc="30" dirty="0" err="1">
                <a:latin typeface="+mj-ea"/>
                <a:ea typeface="+mj-ea"/>
              </a:rPr>
              <a:t>を</a:t>
            </a:r>
            <a:r>
              <a:rPr sz="1050" spc="90" dirty="0" err="1">
                <a:latin typeface="+mj-ea"/>
                <a:ea typeface="+mj-ea"/>
              </a:rPr>
              <a:t>送り出</a:t>
            </a:r>
            <a:r>
              <a:rPr sz="1050" spc="80" dirty="0" err="1">
                <a:latin typeface="+mj-ea"/>
                <a:ea typeface="+mj-ea"/>
              </a:rPr>
              <a:t>す</a:t>
            </a:r>
            <a:r>
              <a:rPr sz="1050" spc="229" dirty="0" err="1">
                <a:latin typeface="+mj-ea"/>
                <a:ea typeface="+mj-ea"/>
              </a:rPr>
              <a:t>た</a:t>
            </a:r>
            <a:r>
              <a:rPr sz="1050" spc="290" dirty="0" err="1">
                <a:latin typeface="+mj-ea"/>
                <a:ea typeface="+mj-ea"/>
              </a:rPr>
              <a:t>め</a:t>
            </a:r>
            <a:r>
              <a:rPr sz="1050" spc="270" dirty="0" err="1">
                <a:latin typeface="+mj-ea"/>
                <a:ea typeface="+mj-ea"/>
              </a:rPr>
              <a:t>に</a:t>
            </a:r>
            <a:r>
              <a:rPr sz="1050" spc="45" dirty="0" err="1">
                <a:latin typeface="+mj-ea"/>
                <a:ea typeface="+mj-ea"/>
              </a:rPr>
              <a:t>、心臓が</a:t>
            </a:r>
            <a:r>
              <a:rPr sz="1050" spc="40" dirty="0" err="1">
                <a:latin typeface="+mj-ea"/>
                <a:ea typeface="+mj-ea"/>
              </a:rPr>
              <a:t>筋</a:t>
            </a:r>
            <a:r>
              <a:rPr sz="1050" spc="90" dirty="0" err="1">
                <a:latin typeface="+mj-ea"/>
                <a:ea typeface="+mj-ea"/>
              </a:rPr>
              <a:t>肉</a:t>
            </a:r>
            <a:r>
              <a:rPr sz="1050" spc="55" dirty="0" err="1">
                <a:latin typeface="+mj-ea"/>
                <a:ea typeface="+mj-ea"/>
              </a:rPr>
              <a:t>を</a:t>
            </a:r>
            <a:r>
              <a:rPr sz="1050" spc="35" dirty="0" err="1">
                <a:latin typeface="+mj-ea"/>
                <a:ea typeface="+mj-ea"/>
              </a:rPr>
              <a:t>収縮</a:t>
            </a:r>
            <a:r>
              <a:rPr sz="1050" spc="10" dirty="0" err="1">
                <a:latin typeface="+mj-ea"/>
                <a:ea typeface="+mj-ea"/>
              </a:rPr>
              <a:t>さ</a:t>
            </a:r>
            <a:r>
              <a:rPr sz="1050" spc="254" dirty="0" err="1">
                <a:latin typeface="+mj-ea"/>
                <a:ea typeface="+mj-ea"/>
              </a:rPr>
              <a:t>せ</a:t>
            </a:r>
            <a:r>
              <a:rPr sz="1050" spc="229" dirty="0" err="1">
                <a:latin typeface="+mj-ea"/>
                <a:ea typeface="+mj-ea"/>
              </a:rPr>
              <a:t>た</a:t>
            </a:r>
            <a:r>
              <a:rPr sz="1050" spc="95" dirty="0" err="1">
                <a:latin typeface="+mj-ea"/>
                <a:ea typeface="+mj-ea"/>
              </a:rPr>
              <a:t>時の圧</a:t>
            </a:r>
            <a:r>
              <a:rPr sz="1050" spc="150" dirty="0" err="1">
                <a:latin typeface="+mj-ea"/>
                <a:ea typeface="+mj-ea"/>
              </a:rPr>
              <a:t>力のこと</a:t>
            </a:r>
            <a:r>
              <a:rPr sz="1050" spc="150" dirty="0">
                <a:latin typeface="+mj-ea"/>
                <a:ea typeface="+mj-ea"/>
              </a:rPr>
              <a:t>。</a:t>
            </a:r>
            <a:endParaRPr lang="en-US" sz="1050" spc="150" dirty="0">
              <a:latin typeface="+mj-ea"/>
              <a:ea typeface="+mj-ea"/>
            </a:endParaRPr>
          </a:p>
          <a:p>
            <a:pPr marL="161290">
              <a:lnSpc>
                <a:spcPct val="100000"/>
              </a:lnSpc>
            </a:pPr>
            <a:endParaRPr sz="1050" spc="150" dirty="0">
              <a:latin typeface="+mj-ea"/>
              <a:ea typeface="+mj-ea"/>
            </a:endParaRPr>
          </a:p>
          <a:p>
            <a:pPr marL="161290" marR="5080">
              <a:lnSpc>
                <a:spcPct val="120000"/>
              </a:lnSpc>
            </a:pPr>
            <a:r>
              <a:rPr lang="ja-JP" altLang="en-US" sz="1050" b="1" spc="10" dirty="0">
                <a:solidFill>
                  <a:srgbClr val="0909FF"/>
                </a:solidFill>
                <a:latin typeface="+mj-ea"/>
                <a:ea typeface="+mj-ea"/>
                <a:cs typeface="Microsoft JhengHei"/>
              </a:rPr>
              <a:t>拡張期血圧➡下の血圧</a:t>
            </a:r>
            <a:endParaRPr lang="en-US" altLang="ja-JP" sz="1050" b="1" spc="10" dirty="0">
              <a:solidFill>
                <a:srgbClr val="0909FF"/>
              </a:solidFill>
              <a:latin typeface="+mj-ea"/>
              <a:ea typeface="+mj-ea"/>
              <a:cs typeface="Microsoft JhengHei"/>
            </a:endParaRPr>
          </a:p>
          <a:p>
            <a:pPr marL="161290" marR="5080">
              <a:lnSpc>
                <a:spcPct val="120000"/>
              </a:lnSpc>
            </a:pPr>
            <a:r>
              <a:rPr sz="1050" b="1" spc="-225" dirty="0">
                <a:solidFill>
                  <a:srgbClr val="0909FF"/>
                </a:solidFill>
                <a:latin typeface="+mj-ea"/>
                <a:ea typeface="+mj-ea"/>
                <a:cs typeface="Microsoft JhengHei"/>
              </a:rPr>
              <a:t> </a:t>
            </a:r>
            <a:r>
              <a:rPr sz="1050" spc="110" dirty="0" err="1">
                <a:latin typeface="+mj-ea"/>
                <a:ea typeface="+mj-ea"/>
              </a:rPr>
              <a:t>次の血液を流し込む</a:t>
            </a:r>
            <a:r>
              <a:rPr sz="1050" spc="85" dirty="0" err="1">
                <a:latin typeface="+mj-ea"/>
                <a:ea typeface="+mj-ea"/>
              </a:rPr>
              <a:t>た</a:t>
            </a:r>
            <a:r>
              <a:rPr sz="1050" spc="170" dirty="0" err="1">
                <a:latin typeface="+mj-ea"/>
                <a:ea typeface="+mj-ea"/>
              </a:rPr>
              <a:t>めに</a:t>
            </a:r>
            <a:r>
              <a:rPr sz="1050" spc="220" dirty="0" err="1">
                <a:latin typeface="+mj-ea"/>
                <a:ea typeface="+mj-ea"/>
              </a:rPr>
              <a:t>心</a:t>
            </a:r>
            <a:r>
              <a:rPr sz="1050" spc="110" dirty="0" err="1">
                <a:latin typeface="+mj-ea"/>
                <a:ea typeface="+mj-ea"/>
              </a:rPr>
              <a:t>臓が広がった時で、血管に一</a:t>
            </a:r>
            <a:r>
              <a:rPr sz="1050" spc="130" dirty="0" err="1">
                <a:latin typeface="+mj-ea"/>
                <a:ea typeface="+mj-ea"/>
              </a:rPr>
              <a:t>番</a:t>
            </a:r>
            <a:r>
              <a:rPr sz="1050" spc="120" dirty="0" err="1">
                <a:latin typeface="+mj-ea"/>
                <a:ea typeface="+mj-ea"/>
              </a:rPr>
              <a:t>圧力が加わっていない状態</a:t>
            </a:r>
            <a:r>
              <a:rPr sz="1050" spc="120" dirty="0">
                <a:latin typeface="+mj-ea"/>
                <a:ea typeface="+mj-ea"/>
              </a:rPr>
              <a:t>。</a:t>
            </a:r>
            <a:r>
              <a:rPr sz="1050" u="heavy" spc="-505" dirty="0">
                <a:latin typeface="+mj-ea"/>
                <a:ea typeface="+mj-ea"/>
                <a:cs typeface="Times New Roman"/>
              </a:rPr>
              <a:t> </a:t>
            </a:r>
            <a:endParaRPr sz="1050" dirty="0">
              <a:latin typeface="+mj-ea"/>
              <a:ea typeface="+mj-ea"/>
            </a:endParaRPr>
          </a:p>
        </p:txBody>
      </p:sp>
      <p:sp>
        <p:nvSpPr>
          <p:cNvPr id="8" name="object 8"/>
          <p:cNvSpPr/>
          <p:nvPr/>
        </p:nvSpPr>
        <p:spPr>
          <a:xfrm>
            <a:off x="4214223" y="2963889"/>
            <a:ext cx="4489704" cy="3707891"/>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307340" y="6345332"/>
            <a:ext cx="4518025" cy="333375"/>
          </a:xfrm>
          <a:prstGeom prst="rect">
            <a:avLst/>
          </a:prstGeom>
        </p:spPr>
        <p:txBody>
          <a:bodyPr vert="horz" wrap="square" lIns="0" tIns="0" rIns="0" bIns="0" rtlCol="0">
            <a:spAutoFit/>
          </a:bodyPr>
          <a:lstStyle/>
          <a:p>
            <a:pPr marL="12700">
              <a:lnSpc>
                <a:spcPct val="100000"/>
              </a:lnSpc>
            </a:pPr>
            <a:r>
              <a:rPr sz="1100" dirty="0">
                <a:latin typeface="MS UI Gothic"/>
                <a:cs typeface="MS UI Gothic"/>
              </a:rPr>
              <a:t>参考：特定非営利活動</a:t>
            </a:r>
            <a:r>
              <a:rPr sz="1100" spc="-10" dirty="0">
                <a:latin typeface="MS UI Gothic"/>
                <a:cs typeface="MS UI Gothic"/>
              </a:rPr>
              <a:t>法</a:t>
            </a:r>
            <a:r>
              <a:rPr sz="1100" dirty="0">
                <a:latin typeface="MS UI Gothic"/>
                <a:cs typeface="MS UI Gothic"/>
              </a:rPr>
              <a:t>人日本</a:t>
            </a:r>
            <a:r>
              <a:rPr sz="1100" spc="-10" dirty="0">
                <a:latin typeface="MS UI Gothic"/>
                <a:cs typeface="MS UI Gothic"/>
              </a:rPr>
              <a:t>高</a:t>
            </a:r>
            <a:r>
              <a:rPr sz="1100" dirty="0">
                <a:latin typeface="MS UI Gothic"/>
                <a:cs typeface="MS UI Gothic"/>
              </a:rPr>
              <a:t>血圧</a:t>
            </a:r>
            <a:r>
              <a:rPr sz="1100" spc="-10" dirty="0">
                <a:latin typeface="MS UI Gothic"/>
                <a:cs typeface="MS UI Gothic"/>
              </a:rPr>
              <a:t>学</a:t>
            </a:r>
            <a:r>
              <a:rPr sz="1100" dirty="0">
                <a:latin typeface="MS UI Gothic"/>
                <a:cs typeface="MS UI Gothic"/>
              </a:rPr>
              <a:t>会 </a:t>
            </a:r>
            <a:r>
              <a:rPr sz="1100" spc="-20" dirty="0">
                <a:latin typeface="MS UI Gothic"/>
                <a:cs typeface="MS UI Gothic"/>
              </a:rPr>
              <a:t> </a:t>
            </a:r>
            <a:r>
              <a:rPr sz="1100" spc="25" dirty="0">
                <a:latin typeface="MS UI Gothic"/>
                <a:cs typeface="MS UI Gothic"/>
              </a:rPr>
              <a:t>「高血圧治療ガイ</a:t>
            </a:r>
            <a:r>
              <a:rPr sz="1100" spc="55" dirty="0">
                <a:latin typeface="MS UI Gothic"/>
                <a:cs typeface="MS UI Gothic"/>
              </a:rPr>
              <a:t>ド</a:t>
            </a:r>
            <a:r>
              <a:rPr sz="1100" spc="40" dirty="0">
                <a:latin typeface="MS UI Gothic"/>
                <a:cs typeface="MS UI Gothic"/>
              </a:rPr>
              <a:t>ラ</a:t>
            </a:r>
            <a:r>
              <a:rPr sz="1100" spc="120" dirty="0">
                <a:latin typeface="MS UI Gothic"/>
                <a:cs typeface="MS UI Gothic"/>
              </a:rPr>
              <a:t>イン</a:t>
            </a:r>
            <a:r>
              <a:rPr sz="1100" dirty="0">
                <a:latin typeface="MS UI Gothic"/>
                <a:cs typeface="MS UI Gothic"/>
              </a:rPr>
              <a:t>2014」</a:t>
            </a:r>
            <a:endParaRPr sz="1100">
              <a:latin typeface="MS UI Gothic"/>
              <a:cs typeface="MS UI Gothic"/>
            </a:endParaRPr>
          </a:p>
          <a:p>
            <a:pPr marL="355600">
              <a:lnSpc>
                <a:spcPct val="100000"/>
              </a:lnSpc>
            </a:pPr>
            <a:r>
              <a:rPr sz="1100" u="sng" dirty="0">
                <a:solidFill>
                  <a:srgbClr val="0033CC"/>
                </a:solidFill>
                <a:latin typeface="MS UI Gothic"/>
                <a:cs typeface="MS UI Gothic"/>
                <a:hlinkClick r:id="rId4"/>
              </a:rPr>
              <a:t>h</a:t>
            </a:r>
            <a:r>
              <a:rPr sz="1100" u="sng" spc="-10" dirty="0">
                <a:solidFill>
                  <a:srgbClr val="0033CC"/>
                </a:solidFill>
                <a:latin typeface="MS UI Gothic"/>
                <a:cs typeface="MS UI Gothic"/>
                <a:hlinkClick r:id="rId4"/>
              </a:rPr>
              <a:t>t</a:t>
            </a:r>
            <a:r>
              <a:rPr sz="1100" u="sng" spc="-5" dirty="0">
                <a:solidFill>
                  <a:srgbClr val="0033CC"/>
                </a:solidFill>
                <a:latin typeface="MS UI Gothic"/>
                <a:cs typeface="MS UI Gothic"/>
                <a:hlinkClick r:id="rId4"/>
              </a:rPr>
              <a:t>tp</a:t>
            </a:r>
            <a:r>
              <a:rPr sz="1100" u="sng" spc="5" dirty="0">
                <a:solidFill>
                  <a:srgbClr val="0033CC"/>
                </a:solidFill>
                <a:latin typeface="MS UI Gothic"/>
                <a:cs typeface="MS UI Gothic"/>
                <a:hlinkClick r:id="rId4"/>
              </a:rPr>
              <a:t>:</a:t>
            </a:r>
            <a:r>
              <a:rPr sz="1100" u="sng" dirty="0">
                <a:solidFill>
                  <a:srgbClr val="0033CC"/>
                </a:solidFill>
                <a:latin typeface="MS UI Gothic"/>
                <a:cs typeface="MS UI Gothic"/>
                <a:hlinkClick r:id="rId4"/>
              </a:rPr>
              <a:t>//ww</a:t>
            </a:r>
            <a:r>
              <a:rPr sz="1100" u="sng" spc="-5" dirty="0">
                <a:solidFill>
                  <a:srgbClr val="0033CC"/>
                </a:solidFill>
                <a:latin typeface="MS UI Gothic"/>
                <a:cs typeface="MS UI Gothic"/>
                <a:hlinkClick r:id="rId4"/>
              </a:rPr>
              <a:t>w</a:t>
            </a:r>
            <a:r>
              <a:rPr sz="1100" u="sng" spc="5" dirty="0">
                <a:solidFill>
                  <a:srgbClr val="0033CC"/>
                </a:solidFill>
                <a:latin typeface="MS UI Gothic"/>
                <a:cs typeface="MS UI Gothic"/>
                <a:hlinkClick r:id="rId4"/>
              </a:rPr>
              <a:t>.</a:t>
            </a:r>
            <a:r>
              <a:rPr sz="1100" u="sng" dirty="0">
                <a:solidFill>
                  <a:srgbClr val="0033CC"/>
                </a:solidFill>
                <a:latin typeface="MS UI Gothic"/>
                <a:cs typeface="MS UI Gothic"/>
                <a:hlinkClick r:id="rId4"/>
              </a:rPr>
              <a:t>jpn</a:t>
            </a:r>
            <a:r>
              <a:rPr sz="1100" u="sng" spc="-10" dirty="0">
                <a:solidFill>
                  <a:srgbClr val="0033CC"/>
                </a:solidFill>
                <a:latin typeface="MS UI Gothic"/>
                <a:cs typeface="MS UI Gothic"/>
                <a:hlinkClick r:id="rId4"/>
              </a:rPr>
              <a:t>s</a:t>
            </a:r>
            <a:r>
              <a:rPr sz="1100" u="sng" dirty="0">
                <a:solidFill>
                  <a:srgbClr val="0033CC"/>
                </a:solidFill>
                <a:latin typeface="MS UI Gothic"/>
                <a:cs typeface="MS UI Gothic"/>
                <a:hlinkClick r:id="rId4"/>
              </a:rPr>
              <a:t>h.jp/d</a:t>
            </a:r>
            <a:r>
              <a:rPr sz="1100" u="sng" spc="-15" dirty="0">
                <a:solidFill>
                  <a:srgbClr val="0033CC"/>
                </a:solidFill>
                <a:latin typeface="MS UI Gothic"/>
                <a:cs typeface="MS UI Gothic"/>
                <a:hlinkClick r:id="rId4"/>
              </a:rPr>
              <a:t>a</a:t>
            </a:r>
            <a:r>
              <a:rPr sz="1100" u="sng" spc="-5" dirty="0">
                <a:solidFill>
                  <a:srgbClr val="0033CC"/>
                </a:solidFill>
                <a:latin typeface="MS UI Gothic"/>
                <a:cs typeface="MS UI Gothic"/>
                <a:hlinkClick r:id="rId4"/>
              </a:rPr>
              <a:t>t</a:t>
            </a:r>
            <a:r>
              <a:rPr sz="1100" u="sng" dirty="0">
                <a:solidFill>
                  <a:srgbClr val="0033CC"/>
                </a:solidFill>
                <a:latin typeface="MS UI Gothic"/>
                <a:cs typeface="MS UI Gothic"/>
                <a:hlinkClick r:id="rId4"/>
              </a:rPr>
              <a:t>a/j</a:t>
            </a:r>
            <a:r>
              <a:rPr sz="1100" u="sng" spc="-10" dirty="0">
                <a:solidFill>
                  <a:srgbClr val="0033CC"/>
                </a:solidFill>
                <a:latin typeface="MS UI Gothic"/>
                <a:cs typeface="MS UI Gothic"/>
                <a:hlinkClick r:id="rId4"/>
              </a:rPr>
              <a:t>s</a:t>
            </a:r>
            <a:r>
              <a:rPr sz="1100" u="sng" dirty="0">
                <a:solidFill>
                  <a:srgbClr val="0033CC"/>
                </a:solidFill>
                <a:latin typeface="MS UI Gothic"/>
                <a:cs typeface="MS UI Gothic"/>
                <a:hlinkClick r:id="rId4"/>
              </a:rPr>
              <a:t>h2</a:t>
            </a:r>
            <a:r>
              <a:rPr sz="1100" u="sng" spc="-5" dirty="0">
                <a:solidFill>
                  <a:srgbClr val="0033CC"/>
                </a:solidFill>
                <a:latin typeface="MS UI Gothic"/>
                <a:cs typeface="MS UI Gothic"/>
                <a:hlinkClick r:id="rId4"/>
              </a:rPr>
              <a:t>0</a:t>
            </a:r>
            <a:r>
              <a:rPr sz="1100" u="sng" dirty="0">
                <a:solidFill>
                  <a:srgbClr val="0033CC"/>
                </a:solidFill>
                <a:latin typeface="MS UI Gothic"/>
                <a:cs typeface="MS UI Gothic"/>
                <a:hlinkClick r:id="rId4"/>
              </a:rPr>
              <a:t>14</a:t>
            </a:r>
            <a:r>
              <a:rPr sz="1100" u="sng" spc="-5" dirty="0">
                <a:solidFill>
                  <a:srgbClr val="0033CC"/>
                </a:solidFill>
                <a:latin typeface="MS UI Gothic"/>
                <a:cs typeface="MS UI Gothic"/>
                <a:hlinkClick r:id="rId4"/>
              </a:rPr>
              <a:t>/</a:t>
            </a:r>
            <a:r>
              <a:rPr sz="1100" u="sng" dirty="0">
                <a:solidFill>
                  <a:srgbClr val="0033CC"/>
                </a:solidFill>
                <a:latin typeface="MS UI Gothic"/>
                <a:cs typeface="MS UI Gothic"/>
                <a:hlinkClick r:id="rId4"/>
              </a:rPr>
              <a:t>j</a:t>
            </a:r>
            <a:r>
              <a:rPr sz="1100" u="sng" spc="-10" dirty="0">
                <a:solidFill>
                  <a:srgbClr val="0033CC"/>
                </a:solidFill>
                <a:latin typeface="MS UI Gothic"/>
                <a:cs typeface="MS UI Gothic"/>
                <a:hlinkClick r:id="rId4"/>
              </a:rPr>
              <a:t>s</a:t>
            </a:r>
            <a:r>
              <a:rPr sz="1100" u="sng" dirty="0">
                <a:solidFill>
                  <a:srgbClr val="0033CC"/>
                </a:solidFill>
                <a:latin typeface="MS UI Gothic"/>
                <a:cs typeface="MS UI Gothic"/>
                <a:hlinkClick r:id="rId4"/>
              </a:rPr>
              <a:t>h2</a:t>
            </a:r>
            <a:r>
              <a:rPr sz="1100" u="sng" spc="-5" dirty="0">
                <a:solidFill>
                  <a:srgbClr val="0033CC"/>
                </a:solidFill>
                <a:latin typeface="MS UI Gothic"/>
                <a:cs typeface="MS UI Gothic"/>
                <a:hlinkClick r:id="rId4"/>
              </a:rPr>
              <a:t>0</a:t>
            </a:r>
            <a:r>
              <a:rPr sz="1100" u="sng" dirty="0">
                <a:solidFill>
                  <a:srgbClr val="0033CC"/>
                </a:solidFill>
                <a:latin typeface="MS UI Gothic"/>
                <a:cs typeface="MS UI Gothic"/>
                <a:hlinkClick r:id="rId4"/>
              </a:rPr>
              <a:t>1</a:t>
            </a:r>
            <a:r>
              <a:rPr sz="1100" u="sng" spc="-15" dirty="0">
                <a:solidFill>
                  <a:srgbClr val="0033CC"/>
                </a:solidFill>
                <a:latin typeface="MS UI Gothic"/>
                <a:cs typeface="MS UI Gothic"/>
                <a:hlinkClick r:id="rId4"/>
              </a:rPr>
              <a:t>4</a:t>
            </a:r>
            <a:r>
              <a:rPr sz="1100" u="sng" dirty="0">
                <a:solidFill>
                  <a:srgbClr val="0033CC"/>
                </a:solidFill>
                <a:latin typeface="MS UI Gothic"/>
                <a:cs typeface="MS UI Gothic"/>
                <a:hlinkClick r:id="rId4"/>
              </a:rPr>
              <a:t>v1_</a:t>
            </a:r>
            <a:r>
              <a:rPr sz="1100" u="sng" spc="-5" dirty="0">
                <a:solidFill>
                  <a:srgbClr val="0033CC"/>
                </a:solidFill>
                <a:latin typeface="MS UI Gothic"/>
                <a:cs typeface="MS UI Gothic"/>
                <a:hlinkClick r:id="rId4"/>
              </a:rPr>
              <a:t>1</a:t>
            </a:r>
            <a:r>
              <a:rPr sz="1100" u="sng" dirty="0">
                <a:solidFill>
                  <a:srgbClr val="0033CC"/>
                </a:solidFill>
                <a:latin typeface="MS UI Gothic"/>
                <a:cs typeface="MS UI Gothic"/>
                <a:hlinkClick r:id="rId4"/>
              </a:rPr>
              <a:t>.</a:t>
            </a:r>
            <a:r>
              <a:rPr sz="1100" u="sng" spc="-5" dirty="0">
                <a:solidFill>
                  <a:srgbClr val="0033CC"/>
                </a:solidFill>
                <a:latin typeface="MS UI Gothic"/>
                <a:cs typeface="MS UI Gothic"/>
                <a:hlinkClick r:id="rId4"/>
              </a:rPr>
              <a:t>p</a:t>
            </a:r>
            <a:r>
              <a:rPr sz="1100" u="sng" spc="-10" dirty="0">
                <a:solidFill>
                  <a:srgbClr val="0033CC"/>
                </a:solidFill>
                <a:latin typeface="MS UI Gothic"/>
                <a:cs typeface="MS UI Gothic"/>
                <a:hlinkClick r:id="rId4"/>
              </a:rPr>
              <a:t>d</a:t>
            </a:r>
            <a:r>
              <a:rPr sz="1100" u="sng" dirty="0">
                <a:solidFill>
                  <a:srgbClr val="0033CC"/>
                </a:solidFill>
                <a:latin typeface="MS UI Gothic"/>
                <a:cs typeface="MS UI Gothic"/>
                <a:hlinkClick r:id="rId4"/>
              </a:rPr>
              <a:t>f</a:t>
            </a:r>
            <a:endParaRPr sz="1100">
              <a:latin typeface="MS UI Gothic"/>
              <a:cs typeface="MS UI Gothic"/>
            </a:endParaRPr>
          </a:p>
        </p:txBody>
      </p:sp>
      <p:sp>
        <p:nvSpPr>
          <p:cNvPr id="16" name="テキスト ボックス 15">
            <a:extLst>
              <a:ext uri="{FF2B5EF4-FFF2-40B4-BE49-F238E27FC236}">
                <a16:creationId xmlns:a16="http://schemas.microsoft.com/office/drawing/2014/main" id="{4DF033F8-2853-78EB-B421-F60F572716E4}"/>
              </a:ext>
            </a:extLst>
          </p:cNvPr>
          <p:cNvSpPr txBox="1"/>
          <p:nvPr/>
        </p:nvSpPr>
        <p:spPr>
          <a:xfrm>
            <a:off x="5029200" y="1780603"/>
            <a:ext cx="3087890" cy="1047723"/>
          </a:xfrm>
          <a:prstGeom prst="rect">
            <a:avLst/>
          </a:prstGeom>
          <a:noFill/>
        </p:spPr>
        <p:txBody>
          <a:bodyPr wrap="square">
            <a:spAutoFit/>
          </a:bodyPr>
          <a:lstStyle/>
          <a:p>
            <a:pPr marL="161290" algn="ctr">
              <a:lnSpc>
                <a:spcPct val="100000"/>
              </a:lnSpc>
            </a:pPr>
            <a:r>
              <a:rPr lang="ja-JP" altLang="en-US" sz="2000" u="heavy" spc="55" dirty="0"/>
              <a:t>高血圧の定義</a:t>
            </a:r>
            <a:r>
              <a:rPr lang="ja-JP" altLang="en-US" sz="2000" u="heavy" spc="-25" dirty="0">
                <a:latin typeface="Times New Roman"/>
                <a:cs typeface="Times New Roman"/>
              </a:rPr>
              <a:t> </a:t>
            </a:r>
            <a:endParaRPr lang="ja-JP" altLang="en-US" sz="2000" dirty="0">
              <a:latin typeface="Times New Roman"/>
              <a:cs typeface="Times New Roman"/>
            </a:endParaRPr>
          </a:p>
          <a:p>
            <a:pPr marL="161290">
              <a:lnSpc>
                <a:spcPct val="100000"/>
              </a:lnSpc>
              <a:spcBef>
                <a:spcPts val="425"/>
              </a:spcBef>
            </a:pPr>
            <a:r>
              <a:rPr lang="ja-JP" altLang="en-US" dirty="0"/>
              <a:t>収縮期血圧</a:t>
            </a:r>
            <a:r>
              <a:rPr lang="ja-JP" altLang="en-US" spc="5" dirty="0"/>
              <a:t> </a:t>
            </a:r>
            <a:r>
              <a:rPr lang="en-US" altLang="ja-JP" b="1" spc="-10" dirty="0">
                <a:solidFill>
                  <a:srgbClr val="FF4646"/>
                </a:solidFill>
                <a:latin typeface="Calibri"/>
                <a:cs typeface="Calibri"/>
              </a:rPr>
              <a:t>14</a:t>
            </a:r>
            <a:r>
              <a:rPr lang="en-US" altLang="ja-JP" b="1" spc="-20" dirty="0">
                <a:solidFill>
                  <a:srgbClr val="FF4646"/>
                </a:solidFill>
                <a:latin typeface="Calibri"/>
                <a:cs typeface="Calibri"/>
              </a:rPr>
              <a:t>0</a:t>
            </a:r>
            <a:r>
              <a:rPr lang="ja-JP" altLang="en-US" b="1" spc="155" dirty="0">
                <a:solidFill>
                  <a:srgbClr val="FF4646"/>
                </a:solidFill>
                <a:latin typeface="Calibri"/>
                <a:cs typeface="Calibri"/>
              </a:rPr>
              <a:t> </a:t>
            </a:r>
            <a:r>
              <a:rPr lang="en-US" altLang="ja-JP" b="1" spc="-65" dirty="0">
                <a:solidFill>
                  <a:srgbClr val="FF4646"/>
                </a:solidFill>
                <a:latin typeface="Calibri"/>
                <a:cs typeface="Calibri"/>
              </a:rPr>
              <a:t>mmHg</a:t>
            </a:r>
            <a:r>
              <a:rPr lang="ja-JP" altLang="en-US" dirty="0"/>
              <a:t>以上</a:t>
            </a:r>
          </a:p>
          <a:p>
            <a:pPr marL="161290">
              <a:lnSpc>
                <a:spcPts val="2155"/>
              </a:lnSpc>
              <a:spcBef>
                <a:spcPts val="430"/>
              </a:spcBef>
              <a:tabLst>
                <a:tab pos="1526540" algn="l"/>
              </a:tabLst>
            </a:pPr>
            <a:r>
              <a:rPr lang="ja-JP" altLang="en-US" dirty="0"/>
              <a:t>拡張期血圧	</a:t>
            </a:r>
            <a:r>
              <a:rPr lang="en-US" altLang="ja-JP" b="1" spc="-10" dirty="0">
                <a:solidFill>
                  <a:srgbClr val="FF4646"/>
                </a:solidFill>
                <a:latin typeface="Calibri"/>
                <a:cs typeface="Calibri"/>
              </a:rPr>
              <a:t>9</a:t>
            </a:r>
            <a:r>
              <a:rPr lang="en-US" altLang="ja-JP" b="1" spc="-20" dirty="0">
                <a:solidFill>
                  <a:srgbClr val="FF4646"/>
                </a:solidFill>
                <a:latin typeface="Calibri"/>
                <a:cs typeface="Calibri"/>
              </a:rPr>
              <a:t>0</a:t>
            </a:r>
            <a:r>
              <a:rPr lang="ja-JP" altLang="en-US" b="1" spc="155" dirty="0">
                <a:solidFill>
                  <a:srgbClr val="FF4646"/>
                </a:solidFill>
                <a:latin typeface="Calibri"/>
                <a:cs typeface="Calibri"/>
              </a:rPr>
              <a:t> </a:t>
            </a:r>
            <a:r>
              <a:rPr lang="en-US" altLang="ja-JP" b="1" spc="-65" dirty="0">
                <a:solidFill>
                  <a:srgbClr val="FF4646"/>
                </a:solidFill>
                <a:latin typeface="Calibri"/>
                <a:cs typeface="Calibri"/>
              </a:rPr>
              <a:t>mmHg</a:t>
            </a:r>
            <a:r>
              <a:rPr lang="ja-JP" altLang="en-US" dirty="0"/>
              <a:t>以上</a:t>
            </a:r>
          </a:p>
        </p:txBody>
      </p:sp>
      <p:sp>
        <p:nvSpPr>
          <p:cNvPr id="2" name="テキスト ボックス 1">
            <a:extLst>
              <a:ext uri="{FF2B5EF4-FFF2-40B4-BE49-F238E27FC236}">
                <a16:creationId xmlns:a16="http://schemas.microsoft.com/office/drawing/2014/main" id="{54108031-7F93-9DBA-EF3B-3980111302B9}"/>
              </a:ext>
            </a:extLst>
          </p:cNvPr>
          <p:cNvSpPr txBox="1"/>
          <p:nvPr/>
        </p:nvSpPr>
        <p:spPr>
          <a:xfrm>
            <a:off x="2783205" y="381000"/>
            <a:ext cx="3570208" cy="769441"/>
          </a:xfrm>
          <a:prstGeom prst="rect">
            <a:avLst/>
          </a:prstGeom>
          <a:noFill/>
        </p:spPr>
        <p:txBody>
          <a:bodyPr wrap="none" rtlCol="0">
            <a:spAutoFit/>
          </a:bodyPr>
          <a:lstStyle/>
          <a:p>
            <a:r>
              <a:rPr kumimoji="1" lang="ja-JP" altLang="en-US" sz="4400" dirty="0"/>
              <a:t>血圧の基準値</a:t>
            </a:r>
          </a:p>
        </p:txBody>
      </p:sp>
      <p:sp>
        <p:nvSpPr>
          <p:cNvPr id="11" name="テキスト ボックス 10">
            <a:extLst>
              <a:ext uri="{FF2B5EF4-FFF2-40B4-BE49-F238E27FC236}">
                <a16:creationId xmlns:a16="http://schemas.microsoft.com/office/drawing/2014/main" id="{C6AE17B1-D029-8074-F532-1339E524A0F0}"/>
              </a:ext>
            </a:extLst>
          </p:cNvPr>
          <p:cNvSpPr txBox="1"/>
          <p:nvPr/>
        </p:nvSpPr>
        <p:spPr>
          <a:xfrm>
            <a:off x="6761399" y="4246450"/>
            <a:ext cx="2075261" cy="553998"/>
          </a:xfrm>
          <a:prstGeom prst="rect">
            <a:avLst/>
          </a:prstGeom>
          <a:solidFill>
            <a:srgbClr val="FFA3A3"/>
          </a:solidFill>
        </p:spPr>
        <p:txBody>
          <a:bodyPr wrap="square">
            <a:spAutoFit/>
          </a:bodyPr>
          <a:lstStyle/>
          <a:p>
            <a:r>
              <a:rPr lang="ja-JP" altLang="en-US" sz="1000" dirty="0"/>
              <a:t>正常高血圧でも要注意！！ メタボや塩分摂取過剰な方は 高血圧へ移行する可能性大</a:t>
            </a:r>
          </a:p>
        </p:txBody>
      </p:sp>
      <p:grpSp>
        <p:nvGrpSpPr>
          <p:cNvPr id="20" name="グループ化 19">
            <a:extLst>
              <a:ext uri="{FF2B5EF4-FFF2-40B4-BE49-F238E27FC236}">
                <a16:creationId xmlns:a16="http://schemas.microsoft.com/office/drawing/2014/main" id="{F1F2697A-75B7-F7B4-CB4C-B732947B6A41}"/>
              </a:ext>
            </a:extLst>
          </p:cNvPr>
          <p:cNvGrpSpPr/>
          <p:nvPr/>
        </p:nvGrpSpPr>
        <p:grpSpPr>
          <a:xfrm>
            <a:off x="440073" y="1442530"/>
            <a:ext cx="3460851" cy="2771593"/>
            <a:chOff x="440073" y="1442530"/>
            <a:chExt cx="3460851" cy="2771593"/>
          </a:xfrm>
        </p:grpSpPr>
        <p:pic>
          <p:nvPicPr>
            <p:cNvPr id="6" name="図 5">
              <a:extLst>
                <a:ext uri="{FF2B5EF4-FFF2-40B4-BE49-F238E27FC236}">
                  <a16:creationId xmlns:a16="http://schemas.microsoft.com/office/drawing/2014/main" id="{8A37BCA5-FF03-EF57-CD0C-5B1B6BFA657B}"/>
                </a:ext>
              </a:extLst>
            </p:cNvPr>
            <p:cNvPicPr>
              <a:picLocks noChangeAspect="1"/>
            </p:cNvPicPr>
            <p:nvPr/>
          </p:nvPicPr>
          <p:blipFill>
            <a:blip r:embed="rId5"/>
            <a:stretch>
              <a:fillRect/>
            </a:stretch>
          </p:blipFill>
          <p:spPr>
            <a:xfrm>
              <a:off x="440073" y="1442530"/>
              <a:ext cx="3460851" cy="2771593"/>
            </a:xfrm>
            <a:prstGeom prst="rect">
              <a:avLst/>
            </a:prstGeom>
          </p:spPr>
        </p:pic>
        <p:sp>
          <p:nvSpPr>
            <p:cNvPr id="3" name="四角形: 角を丸くする 2">
              <a:extLst>
                <a:ext uri="{FF2B5EF4-FFF2-40B4-BE49-F238E27FC236}">
                  <a16:creationId xmlns:a16="http://schemas.microsoft.com/office/drawing/2014/main" id="{177E12E3-EF27-9A22-D925-AE45CEC428E6}"/>
                </a:ext>
              </a:extLst>
            </p:cNvPr>
            <p:cNvSpPr/>
            <p:nvPr/>
          </p:nvSpPr>
          <p:spPr>
            <a:xfrm>
              <a:off x="478173" y="2287321"/>
              <a:ext cx="1603244" cy="438736"/>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上の血圧</a:t>
              </a:r>
              <a:endParaRPr kumimoji="1" lang="en-US" altLang="ja-JP" dirty="0"/>
            </a:p>
            <a:p>
              <a:pPr algn="ctr"/>
              <a:r>
                <a:rPr lang="ja-JP" altLang="en-US" sz="1000" dirty="0"/>
                <a:t>（最高血圧、収縮期血圧）</a:t>
              </a:r>
              <a:endParaRPr kumimoji="1" lang="ja-JP" altLang="en-US" sz="1000" dirty="0"/>
            </a:p>
          </p:txBody>
        </p:sp>
        <p:sp>
          <p:nvSpPr>
            <p:cNvPr id="4" name="四角形: 角を丸くする 3">
              <a:extLst>
                <a:ext uri="{FF2B5EF4-FFF2-40B4-BE49-F238E27FC236}">
                  <a16:creationId xmlns:a16="http://schemas.microsoft.com/office/drawing/2014/main" id="{AD352044-B976-D46E-260E-567A3DB3DC87}"/>
                </a:ext>
              </a:extLst>
            </p:cNvPr>
            <p:cNvSpPr/>
            <p:nvPr/>
          </p:nvSpPr>
          <p:spPr>
            <a:xfrm>
              <a:off x="2286000" y="2286000"/>
              <a:ext cx="1603244" cy="438736"/>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下</a:t>
              </a:r>
              <a:r>
                <a:rPr kumimoji="1" lang="ja-JP" altLang="en-US" dirty="0"/>
                <a:t>の血圧</a:t>
              </a:r>
              <a:endParaRPr kumimoji="1" lang="en-US" altLang="ja-JP" dirty="0"/>
            </a:p>
            <a:p>
              <a:pPr algn="ctr"/>
              <a:r>
                <a:rPr lang="ja-JP" altLang="en-US" sz="1000" dirty="0"/>
                <a:t>（最低血圧、拡張期血圧）</a:t>
              </a:r>
              <a:endParaRPr kumimoji="1" lang="ja-JP" altLang="en-US" sz="1000" dirty="0"/>
            </a:p>
          </p:txBody>
        </p:sp>
        <p:sp>
          <p:nvSpPr>
            <p:cNvPr id="5" name="テキスト ボックス 4">
              <a:extLst>
                <a:ext uri="{FF2B5EF4-FFF2-40B4-BE49-F238E27FC236}">
                  <a16:creationId xmlns:a16="http://schemas.microsoft.com/office/drawing/2014/main" id="{3D8319EE-53D7-6387-199E-FEBEEDE8E8A8}"/>
                </a:ext>
              </a:extLst>
            </p:cNvPr>
            <p:cNvSpPr txBox="1"/>
            <p:nvPr/>
          </p:nvSpPr>
          <p:spPr>
            <a:xfrm>
              <a:off x="478629" y="3581400"/>
              <a:ext cx="761747" cy="230832"/>
            </a:xfrm>
            <a:prstGeom prst="rect">
              <a:avLst/>
            </a:prstGeom>
            <a:solidFill>
              <a:schemeClr val="bg1"/>
            </a:solidFill>
          </p:spPr>
          <p:txBody>
            <a:bodyPr wrap="none" rtlCol="0">
              <a:spAutoFit/>
            </a:bodyPr>
            <a:lstStyle/>
            <a:p>
              <a:r>
                <a:rPr kumimoji="1" lang="ja-JP" altLang="en-US" sz="900" dirty="0"/>
                <a:t>心臓が収縮</a:t>
              </a:r>
            </a:p>
          </p:txBody>
        </p:sp>
        <p:sp>
          <p:nvSpPr>
            <p:cNvPr id="9" name="テキスト ボックス 8">
              <a:extLst>
                <a:ext uri="{FF2B5EF4-FFF2-40B4-BE49-F238E27FC236}">
                  <a16:creationId xmlns:a16="http://schemas.microsoft.com/office/drawing/2014/main" id="{9AA38210-4491-61F3-E54A-E3A334B1C035}"/>
                </a:ext>
              </a:extLst>
            </p:cNvPr>
            <p:cNvSpPr txBox="1"/>
            <p:nvPr/>
          </p:nvSpPr>
          <p:spPr>
            <a:xfrm>
              <a:off x="2209800" y="3581400"/>
              <a:ext cx="761747" cy="230832"/>
            </a:xfrm>
            <a:prstGeom prst="rect">
              <a:avLst/>
            </a:prstGeom>
            <a:solidFill>
              <a:schemeClr val="bg1"/>
            </a:solidFill>
          </p:spPr>
          <p:txBody>
            <a:bodyPr wrap="none" rtlCol="0">
              <a:spAutoFit/>
            </a:bodyPr>
            <a:lstStyle/>
            <a:p>
              <a:r>
                <a:rPr kumimoji="1" lang="ja-JP" altLang="en-US" sz="900" dirty="0"/>
                <a:t>心臓が拡張</a:t>
              </a:r>
            </a:p>
          </p:txBody>
        </p:sp>
        <p:sp>
          <p:nvSpPr>
            <p:cNvPr id="10" name="吹き出し: 円形 9">
              <a:extLst>
                <a:ext uri="{FF2B5EF4-FFF2-40B4-BE49-F238E27FC236}">
                  <a16:creationId xmlns:a16="http://schemas.microsoft.com/office/drawing/2014/main" id="{A1B81EA8-6730-65ED-29A3-345FE61DF722}"/>
                </a:ext>
              </a:extLst>
            </p:cNvPr>
            <p:cNvSpPr/>
            <p:nvPr/>
          </p:nvSpPr>
          <p:spPr>
            <a:xfrm rot="9652782">
              <a:off x="1254738" y="3505200"/>
              <a:ext cx="626451" cy="648816"/>
            </a:xfrm>
            <a:prstGeom prst="wedgeEllipseCallout">
              <a:avLst>
                <a:gd name="adj1" fmla="val -27058"/>
                <a:gd name="adj2" fmla="val 79838"/>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942B0FA-D8DB-EA64-EDA6-7598841D770D}"/>
                </a:ext>
              </a:extLst>
            </p:cNvPr>
            <p:cNvSpPr txBox="1"/>
            <p:nvPr/>
          </p:nvSpPr>
          <p:spPr>
            <a:xfrm>
              <a:off x="1240376" y="3598775"/>
              <a:ext cx="687128" cy="461665"/>
            </a:xfrm>
            <a:prstGeom prst="rect">
              <a:avLst/>
            </a:prstGeom>
            <a:noFill/>
          </p:spPr>
          <p:txBody>
            <a:bodyPr wrap="square" rtlCol="0">
              <a:spAutoFit/>
            </a:bodyPr>
            <a:lstStyle/>
            <a:p>
              <a:pPr algn="ctr"/>
              <a:r>
                <a:rPr kumimoji="1" lang="ja-JP" altLang="en-US" sz="800" dirty="0"/>
                <a:t>血管の壁を押す</a:t>
              </a:r>
              <a:endParaRPr kumimoji="1" lang="en-US" altLang="ja-JP" sz="800" dirty="0"/>
            </a:p>
            <a:p>
              <a:pPr algn="ctr"/>
              <a:r>
                <a:rPr kumimoji="1" lang="ja-JP" altLang="en-US" sz="800" dirty="0"/>
                <a:t>圧力が強い</a:t>
              </a:r>
            </a:p>
          </p:txBody>
        </p:sp>
        <p:sp>
          <p:nvSpPr>
            <p:cNvPr id="17" name="吹き出し: 円形 16">
              <a:extLst>
                <a:ext uri="{FF2B5EF4-FFF2-40B4-BE49-F238E27FC236}">
                  <a16:creationId xmlns:a16="http://schemas.microsoft.com/office/drawing/2014/main" id="{68324A5C-CA58-84CA-07F4-D1C7B8ED6F52}"/>
                </a:ext>
              </a:extLst>
            </p:cNvPr>
            <p:cNvSpPr/>
            <p:nvPr/>
          </p:nvSpPr>
          <p:spPr>
            <a:xfrm rot="9652782">
              <a:off x="3084024" y="3513795"/>
              <a:ext cx="626451" cy="648816"/>
            </a:xfrm>
            <a:prstGeom prst="wedgeEllipseCallout">
              <a:avLst>
                <a:gd name="adj1" fmla="val -30075"/>
                <a:gd name="adj2" fmla="val 90481"/>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E29D5AD1-3DE6-E963-E405-AE507BD7D31D}"/>
                </a:ext>
              </a:extLst>
            </p:cNvPr>
            <p:cNvSpPr txBox="1"/>
            <p:nvPr/>
          </p:nvSpPr>
          <p:spPr>
            <a:xfrm>
              <a:off x="3069662" y="3607370"/>
              <a:ext cx="687128" cy="461665"/>
            </a:xfrm>
            <a:prstGeom prst="rect">
              <a:avLst/>
            </a:prstGeom>
            <a:noFill/>
          </p:spPr>
          <p:txBody>
            <a:bodyPr wrap="square" rtlCol="0">
              <a:spAutoFit/>
            </a:bodyPr>
            <a:lstStyle/>
            <a:p>
              <a:pPr algn="ctr"/>
              <a:r>
                <a:rPr kumimoji="1" lang="ja-JP" altLang="en-US" sz="800" dirty="0"/>
                <a:t>血管の壁を押す</a:t>
              </a:r>
              <a:endParaRPr kumimoji="1" lang="en-US" altLang="ja-JP" sz="800" dirty="0"/>
            </a:p>
            <a:p>
              <a:pPr algn="ctr"/>
              <a:r>
                <a:rPr kumimoji="1" lang="ja-JP" altLang="en-US" sz="800" dirty="0"/>
                <a:t>圧力が弱い</a:t>
              </a:r>
            </a:p>
          </p:txBody>
        </p:sp>
        <p:sp>
          <p:nvSpPr>
            <p:cNvPr id="19" name="テキスト ボックス 18">
              <a:extLst>
                <a:ext uri="{FF2B5EF4-FFF2-40B4-BE49-F238E27FC236}">
                  <a16:creationId xmlns:a16="http://schemas.microsoft.com/office/drawing/2014/main" id="{0261AA0F-E96F-8635-997E-76C5BBEC1D17}"/>
                </a:ext>
              </a:extLst>
            </p:cNvPr>
            <p:cNvSpPr txBox="1"/>
            <p:nvPr/>
          </p:nvSpPr>
          <p:spPr>
            <a:xfrm>
              <a:off x="1447800" y="1556352"/>
              <a:ext cx="1284326" cy="338554"/>
            </a:xfrm>
            <a:prstGeom prst="rect">
              <a:avLst/>
            </a:prstGeom>
            <a:solidFill>
              <a:schemeClr val="bg1"/>
            </a:solidFill>
          </p:spPr>
          <p:txBody>
            <a:bodyPr wrap="none" rtlCol="0">
              <a:spAutoFit/>
            </a:bodyPr>
            <a:lstStyle/>
            <a:p>
              <a:r>
                <a:rPr kumimoji="1" lang="ja-JP" altLang="en-US" sz="1600" dirty="0">
                  <a:solidFill>
                    <a:srgbClr val="C00000"/>
                  </a:solidFill>
                  <a:effectLst>
                    <a:outerShdw blurRad="38100" dist="38100" dir="2700000" algn="tl">
                      <a:srgbClr val="000000">
                        <a:alpha val="43137"/>
                      </a:srgbClr>
                    </a:outerShdw>
                  </a:effectLst>
                </a:rPr>
                <a:t>血圧のしくみ</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68070" y="1302762"/>
            <a:ext cx="6943725" cy="1231106"/>
          </a:xfrm>
          <a:prstGeom prst="rect">
            <a:avLst/>
          </a:prstGeom>
        </p:spPr>
        <p:txBody>
          <a:bodyPr vert="horz" wrap="square" lIns="0" tIns="0" rIns="0" bIns="0" rtlCol="0">
            <a:spAutoFit/>
          </a:bodyPr>
          <a:lstStyle/>
          <a:p>
            <a:pPr marL="355600" indent="-342900">
              <a:buFont typeface="Wingdings" panose="05000000000000000000" pitchFamily="2" charset="2"/>
              <a:buChar char="Ø"/>
            </a:pPr>
            <a:r>
              <a:rPr sz="2000" dirty="0">
                <a:latin typeface="+mj-ea"/>
                <a:ea typeface="+mj-ea"/>
                <a:cs typeface="MS UI Gothic"/>
              </a:rPr>
              <a:t>虚血性心疾患・脳血管疾患</a:t>
            </a:r>
            <a:r>
              <a:rPr lang="ja-JP" altLang="en-US" sz="2000" dirty="0">
                <a:latin typeface="+mj-ea"/>
                <a:ea typeface="+mj-ea"/>
                <a:cs typeface="MS UI Gothic"/>
              </a:rPr>
              <a:t>は過労による死亡の原因です</a:t>
            </a:r>
            <a:endParaRPr lang="en-US" sz="2000" dirty="0">
              <a:latin typeface="+mj-ea"/>
              <a:ea typeface="+mj-ea"/>
              <a:cs typeface="MS UI Gothic"/>
            </a:endParaRPr>
          </a:p>
          <a:p>
            <a:pPr marL="355600" indent="-342900">
              <a:buFont typeface="Wingdings" panose="05000000000000000000" pitchFamily="2" charset="2"/>
              <a:buChar char="Ø"/>
            </a:pPr>
            <a:r>
              <a:rPr lang="ja-JP" altLang="en-US" sz="2000" spc="120" dirty="0">
                <a:latin typeface="+mj-ea"/>
                <a:ea typeface="+mj-ea"/>
                <a:cs typeface="MS UI Gothic"/>
              </a:rPr>
              <a:t>虚血性心疾患・脳血管疾患は日本人の死因の第</a:t>
            </a:r>
            <a:r>
              <a:rPr lang="en-US" altLang="ja-JP" sz="2000" spc="120" dirty="0">
                <a:latin typeface="+mj-ea"/>
                <a:ea typeface="+mj-ea"/>
                <a:cs typeface="MS UI Gothic"/>
              </a:rPr>
              <a:t>2</a:t>
            </a:r>
            <a:r>
              <a:rPr lang="ja-JP" altLang="en-US" sz="2000" spc="120" dirty="0">
                <a:latin typeface="+mj-ea"/>
                <a:ea typeface="+mj-ea"/>
                <a:cs typeface="MS UI Gothic"/>
              </a:rPr>
              <a:t>位と</a:t>
            </a:r>
            <a:r>
              <a:rPr lang="en-US" altLang="ja-JP" sz="2000" spc="120" dirty="0">
                <a:latin typeface="+mj-ea"/>
                <a:ea typeface="+mj-ea"/>
                <a:cs typeface="MS UI Gothic"/>
              </a:rPr>
              <a:t>3</a:t>
            </a:r>
            <a:r>
              <a:rPr lang="ja-JP" altLang="en-US" sz="2000" spc="120" dirty="0">
                <a:latin typeface="+mj-ea"/>
                <a:ea typeface="+mj-ea"/>
                <a:cs typeface="MS UI Gothic"/>
              </a:rPr>
              <a:t>位となっていて、血圧に深く関連しています。</a:t>
            </a:r>
          </a:p>
          <a:p>
            <a:pPr marL="12700"/>
            <a:endParaRPr sz="2000" dirty="0">
              <a:latin typeface="+mj-ea"/>
              <a:ea typeface="+mj-ea"/>
              <a:cs typeface="MS UI Gothic"/>
            </a:endParaRPr>
          </a:p>
        </p:txBody>
      </p:sp>
      <p:sp>
        <p:nvSpPr>
          <p:cNvPr id="13" name="object 13"/>
          <p:cNvSpPr/>
          <p:nvPr/>
        </p:nvSpPr>
        <p:spPr>
          <a:xfrm>
            <a:off x="254000" y="2590800"/>
            <a:ext cx="4369435" cy="3048000"/>
          </a:xfrm>
          <a:custGeom>
            <a:avLst/>
            <a:gdLst/>
            <a:ahLst/>
            <a:cxnLst/>
            <a:rect l="l" t="t" r="r" b="b"/>
            <a:pathLst>
              <a:path w="4369435" h="2472054">
                <a:moveTo>
                  <a:pt x="0" y="411988"/>
                </a:moveTo>
                <a:lnTo>
                  <a:pt x="5392" y="345149"/>
                </a:lnTo>
                <a:lnTo>
                  <a:pt x="21003" y="281748"/>
                </a:lnTo>
                <a:lnTo>
                  <a:pt x="45985" y="222634"/>
                </a:lnTo>
                <a:lnTo>
                  <a:pt x="79491" y="168651"/>
                </a:lnTo>
                <a:lnTo>
                  <a:pt x="120670" y="120650"/>
                </a:lnTo>
                <a:lnTo>
                  <a:pt x="168676" y="79475"/>
                </a:lnTo>
                <a:lnTo>
                  <a:pt x="222660" y="45976"/>
                </a:lnTo>
                <a:lnTo>
                  <a:pt x="281775" y="20998"/>
                </a:lnTo>
                <a:lnTo>
                  <a:pt x="345171" y="5390"/>
                </a:lnTo>
                <a:lnTo>
                  <a:pt x="412000" y="0"/>
                </a:lnTo>
                <a:lnTo>
                  <a:pt x="3957319" y="0"/>
                </a:lnTo>
                <a:lnTo>
                  <a:pt x="4024158" y="5390"/>
                </a:lnTo>
                <a:lnTo>
                  <a:pt x="4087559" y="20998"/>
                </a:lnTo>
                <a:lnTo>
                  <a:pt x="4146673" y="45976"/>
                </a:lnTo>
                <a:lnTo>
                  <a:pt x="4200656" y="79475"/>
                </a:lnTo>
                <a:lnTo>
                  <a:pt x="4248657" y="120650"/>
                </a:lnTo>
                <a:lnTo>
                  <a:pt x="4289832" y="168651"/>
                </a:lnTo>
                <a:lnTo>
                  <a:pt x="4323331" y="222634"/>
                </a:lnTo>
                <a:lnTo>
                  <a:pt x="4348309" y="281748"/>
                </a:lnTo>
                <a:lnTo>
                  <a:pt x="4363917" y="345149"/>
                </a:lnTo>
                <a:lnTo>
                  <a:pt x="4369308" y="411988"/>
                </a:lnTo>
                <a:lnTo>
                  <a:pt x="4369308" y="2059940"/>
                </a:lnTo>
                <a:lnTo>
                  <a:pt x="4363917" y="2126778"/>
                </a:lnTo>
                <a:lnTo>
                  <a:pt x="4348309" y="2190179"/>
                </a:lnTo>
                <a:lnTo>
                  <a:pt x="4323331" y="2249293"/>
                </a:lnTo>
                <a:lnTo>
                  <a:pt x="4289832" y="2303276"/>
                </a:lnTo>
                <a:lnTo>
                  <a:pt x="4248658" y="2351278"/>
                </a:lnTo>
                <a:lnTo>
                  <a:pt x="4200656" y="2392452"/>
                </a:lnTo>
                <a:lnTo>
                  <a:pt x="4146673" y="2425951"/>
                </a:lnTo>
                <a:lnTo>
                  <a:pt x="4087559" y="2450929"/>
                </a:lnTo>
                <a:lnTo>
                  <a:pt x="4024158" y="2466537"/>
                </a:lnTo>
                <a:lnTo>
                  <a:pt x="3957319" y="2471928"/>
                </a:lnTo>
                <a:lnTo>
                  <a:pt x="412000" y="2471928"/>
                </a:lnTo>
                <a:lnTo>
                  <a:pt x="345171" y="2466537"/>
                </a:lnTo>
                <a:lnTo>
                  <a:pt x="281775" y="2450929"/>
                </a:lnTo>
                <a:lnTo>
                  <a:pt x="222660" y="2425951"/>
                </a:lnTo>
                <a:lnTo>
                  <a:pt x="168676" y="2392452"/>
                </a:lnTo>
                <a:lnTo>
                  <a:pt x="120670" y="2351278"/>
                </a:lnTo>
                <a:lnTo>
                  <a:pt x="79491" y="2303276"/>
                </a:lnTo>
                <a:lnTo>
                  <a:pt x="45985" y="2249293"/>
                </a:lnTo>
                <a:lnTo>
                  <a:pt x="21003" y="2190179"/>
                </a:lnTo>
                <a:lnTo>
                  <a:pt x="5392" y="2126778"/>
                </a:lnTo>
                <a:lnTo>
                  <a:pt x="0" y="2059940"/>
                </a:lnTo>
                <a:lnTo>
                  <a:pt x="0" y="411988"/>
                </a:lnTo>
                <a:close/>
              </a:path>
            </a:pathLst>
          </a:custGeom>
          <a:ln w="25907">
            <a:solidFill>
              <a:srgbClr val="339933"/>
            </a:solidFill>
          </a:ln>
        </p:spPr>
        <p:txBody>
          <a:bodyPr wrap="square" lIns="0" tIns="0" rIns="0" bIns="0" rtlCol="0"/>
          <a:lstStyle/>
          <a:p>
            <a:endParaRPr/>
          </a:p>
        </p:txBody>
      </p:sp>
      <p:sp>
        <p:nvSpPr>
          <p:cNvPr id="16" name="object 16"/>
          <p:cNvSpPr/>
          <p:nvPr/>
        </p:nvSpPr>
        <p:spPr>
          <a:xfrm>
            <a:off x="3477896" y="2778252"/>
            <a:ext cx="4007485" cy="1719580"/>
          </a:xfrm>
          <a:custGeom>
            <a:avLst/>
            <a:gdLst/>
            <a:ahLst/>
            <a:cxnLst/>
            <a:rect l="l" t="t" r="r" b="b"/>
            <a:pathLst>
              <a:path w="4007484" h="1719579">
                <a:moveTo>
                  <a:pt x="0" y="959484"/>
                </a:moveTo>
                <a:lnTo>
                  <a:pt x="939673" y="1432559"/>
                </a:lnTo>
                <a:lnTo>
                  <a:pt x="940622" y="1456059"/>
                </a:lnTo>
                <a:lnTo>
                  <a:pt x="943422" y="1479035"/>
                </a:lnTo>
                <a:lnTo>
                  <a:pt x="954279" y="1523122"/>
                </a:lnTo>
                <a:lnTo>
                  <a:pt x="971651" y="1564231"/>
                </a:lnTo>
                <a:lnTo>
                  <a:pt x="994951" y="1601772"/>
                </a:lnTo>
                <a:lnTo>
                  <a:pt x="1023588" y="1635156"/>
                </a:lnTo>
                <a:lnTo>
                  <a:pt x="1056972" y="1663793"/>
                </a:lnTo>
                <a:lnTo>
                  <a:pt x="1094513" y="1687093"/>
                </a:lnTo>
                <a:lnTo>
                  <a:pt x="1135622" y="1704465"/>
                </a:lnTo>
                <a:lnTo>
                  <a:pt x="1179709" y="1715322"/>
                </a:lnTo>
                <a:lnTo>
                  <a:pt x="1226185" y="1719071"/>
                </a:lnTo>
                <a:lnTo>
                  <a:pt x="3720973" y="1719071"/>
                </a:lnTo>
                <a:lnTo>
                  <a:pt x="3767448" y="1715322"/>
                </a:lnTo>
                <a:lnTo>
                  <a:pt x="3811535" y="1704465"/>
                </a:lnTo>
                <a:lnTo>
                  <a:pt x="3852644" y="1687093"/>
                </a:lnTo>
                <a:lnTo>
                  <a:pt x="3890185" y="1663793"/>
                </a:lnTo>
                <a:lnTo>
                  <a:pt x="3923569" y="1635156"/>
                </a:lnTo>
                <a:lnTo>
                  <a:pt x="3952206" y="1601772"/>
                </a:lnTo>
                <a:lnTo>
                  <a:pt x="3975506" y="1564231"/>
                </a:lnTo>
                <a:lnTo>
                  <a:pt x="3992878" y="1523122"/>
                </a:lnTo>
                <a:lnTo>
                  <a:pt x="4003735" y="1479035"/>
                </a:lnTo>
                <a:lnTo>
                  <a:pt x="4007484" y="1432559"/>
                </a:lnTo>
                <a:lnTo>
                  <a:pt x="4007484" y="1002791"/>
                </a:lnTo>
                <a:lnTo>
                  <a:pt x="939673" y="1002791"/>
                </a:lnTo>
                <a:lnTo>
                  <a:pt x="0" y="959484"/>
                </a:lnTo>
                <a:close/>
              </a:path>
              <a:path w="4007484" h="1719579">
                <a:moveTo>
                  <a:pt x="3720973" y="0"/>
                </a:moveTo>
                <a:lnTo>
                  <a:pt x="1226185" y="0"/>
                </a:lnTo>
                <a:lnTo>
                  <a:pt x="1202685" y="949"/>
                </a:lnTo>
                <a:lnTo>
                  <a:pt x="1157330" y="8326"/>
                </a:lnTo>
                <a:lnTo>
                  <a:pt x="1114659" y="22514"/>
                </a:lnTo>
                <a:lnTo>
                  <a:pt x="1075260" y="42924"/>
                </a:lnTo>
                <a:lnTo>
                  <a:pt x="1039723" y="68966"/>
                </a:lnTo>
                <a:lnTo>
                  <a:pt x="1008639" y="100050"/>
                </a:lnTo>
                <a:lnTo>
                  <a:pt x="982597" y="135587"/>
                </a:lnTo>
                <a:lnTo>
                  <a:pt x="962187" y="174986"/>
                </a:lnTo>
                <a:lnTo>
                  <a:pt x="947999" y="217657"/>
                </a:lnTo>
                <a:lnTo>
                  <a:pt x="940622" y="263012"/>
                </a:lnTo>
                <a:lnTo>
                  <a:pt x="939673" y="286512"/>
                </a:lnTo>
                <a:lnTo>
                  <a:pt x="939673" y="1002791"/>
                </a:lnTo>
                <a:lnTo>
                  <a:pt x="4007484" y="1002791"/>
                </a:lnTo>
                <a:lnTo>
                  <a:pt x="4007484" y="286512"/>
                </a:lnTo>
                <a:lnTo>
                  <a:pt x="4003735" y="240036"/>
                </a:lnTo>
                <a:lnTo>
                  <a:pt x="3992878" y="195949"/>
                </a:lnTo>
                <a:lnTo>
                  <a:pt x="3975506" y="154840"/>
                </a:lnTo>
                <a:lnTo>
                  <a:pt x="3952206" y="117299"/>
                </a:lnTo>
                <a:lnTo>
                  <a:pt x="3923569" y="83915"/>
                </a:lnTo>
                <a:lnTo>
                  <a:pt x="3890185" y="55278"/>
                </a:lnTo>
                <a:lnTo>
                  <a:pt x="3852644" y="31978"/>
                </a:lnTo>
                <a:lnTo>
                  <a:pt x="3811535" y="14606"/>
                </a:lnTo>
                <a:lnTo>
                  <a:pt x="3767448" y="3749"/>
                </a:lnTo>
                <a:lnTo>
                  <a:pt x="3720973" y="0"/>
                </a:lnTo>
                <a:close/>
              </a:path>
            </a:pathLst>
          </a:custGeom>
          <a:solidFill>
            <a:srgbClr val="FFFFFF"/>
          </a:solidFill>
        </p:spPr>
        <p:txBody>
          <a:bodyPr wrap="square" lIns="0" tIns="0" rIns="0" bIns="0" rtlCol="0"/>
          <a:lstStyle/>
          <a:p>
            <a:endParaRPr/>
          </a:p>
        </p:txBody>
      </p:sp>
      <p:sp>
        <p:nvSpPr>
          <p:cNvPr id="17" name="object 17"/>
          <p:cNvSpPr/>
          <p:nvPr/>
        </p:nvSpPr>
        <p:spPr>
          <a:xfrm>
            <a:off x="3477896" y="2778252"/>
            <a:ext cx="4007485" cy="1719580"/>
          </a:xfrm>
          <a:custGeom>
            <a:avLst/>
            <a:gdLst/>
            <a:ahLst/>
            <a:cxnLst/>
            <a:rect l="l" t="t" r="r" b="b"/>
            <a:pathLst>
              <a:path w="4007484" h="1719579">
                <a:moveTo>
                  <a:pt x="939673" y="286512"/>
                </a:moveTo>
                <a:lnTo>
                  <a:pt x="943422" y="240036"/>
                </a:lnTo>
                <a:lnTo>
                  <a:pt x="954279" y="195949"/>
                </a:lnTo>
                <a:lnTo>
                  <a:pt x="971651" y="154840"/>
                </a:lnTo>
                <a:lnTo>
                  <a:pt x="994951" y="117299"/>
                </a:lnTo>
                <a:lnTo>
                  <a:pt x="1023588" y="83915"/>
                </a:lnTo>
                <a:lnTo>
                  <a:pt x="1056972" y="55278"/>
                </a:lnTo>
                <a:lnTo>
                  <a:pt x="1094513" y="31978"/>
                </a:lnTo>
                <a:lnTo>
                  <a:pt x="1135622" y="14606"/>
                </a:lnTo>
                <a:lnTo>
                  <a:pt x="1179709" y="3749"/>
                </a:lnTo>
                <a:lnTo>
                  <a:pt x="1226185" y="0"/>
                </a:lnTo>
                <a:lnTo>
                  <a:pt x="1450975" y="0"/>
                </a:lnTo>
                <a:lnTo>
                  <a:pt x="2217928" y="0"/>
                </a:lnTo>
                <a:lnTo>
                  <a:pt x="3720973" y="0"/>
                </a:lnTo>
                <a:lnTo>
                  <a:pt x="3744472" y="949"/>
                </a:lnTo>
                <a:lnTo>
                  <a:pt x="3789827" y="8326"/>
                </a:lnTo>
                <a:lnTo>
                  <a:pt x="3832498" y="22514"/>
                </a:lnTo>
                <a:lnTo>
                  <a:pt x="3871897" y="42924"/>
                </a:lnTo>
                <a:lnTo>
                  <a:pt x="3907434" y="68966"/>
                </a:lnTo>
                <a:lnTo>
                  <a:pt x="3938518" y="100050"/>
                </a:lnTo>
                <a:lnTo>
                  <a:pt x="3964560" y="135587"/>
                </a:lnTo>
                <a:lnTo>
                  <a:pt x="3984970" y="174986"/>
                </a:lnTo>
                <a:lnTo>
                  <a:pt x="3999158" y="217657"/>
                </a:lnTo>
                <a:lnTo>
                  <a:pt x="4006535" y="263012"/>
                </a:lnTo>
                <a:lnTo>
                  <a:pt x="4007484" y="286512"/>
                </a:lnTo>
                <a:lnTo>
                  <a:pt x="4007484" y="1002791"/>
                </a:lnTo>
                <a:lnTo>
                  <a:pt x="4007484" y="1432559"/>
                </a:lnTo>
                <a:lnTo>
                  <a:pt x="4006535" y="1456059"/>
                </a:lnTo>
                <a:lnTo>
                  <a:pt x="4003735" y="1479035"/>
                </a:lnTo>
                <a:lnTo>
                  <a:pt x="3992878" y="1523122"/>
                </a:lnTo>
                <a:lnTo>
                  <a:pt x="3975506" y="1564231"/>
                </a:lnTo>
                <a:lnTo>
                  <a:pt x="3952206" y="1601772"/>
                </a:lnTo>
                <a:lnTo>
                  <a:pt x="3923569" y="1635156"/>
                </a:lnTo>
                <a:lnTo>
                  <a:pt x="3890185" y="1663793"/>
                </a:lnTo>
                <a:lnTo>
                  <a:pt x="3852644" y="1687093"/>
                </a:lnTo>
                <a:lnTo>
                  <a:pt x="3811535" y="1704465"/>
                </a:lnTo>
                <a:lnTo>
                  <a:pt x="3767448" y="1715322"/>
                </a:lnTo>
                <a:lnTo>
                  <a:pt x="3720973" y="1719071"/>
                </a:lnTo>
                <a:lnTo>
                  <a:pt x="2217928" y="1719071"/>
                </a:lnTo>
                <a:lnTo>
                  <a:pt x="1450975" y="1719071"/>
                </a:lnTo>
                <a:lnTo>
                  <a:pt x="1226185" y="1719071"/>
                </a:lnTo>
                <a:lnTo>
                  <a:pt x="1202685" y="1718122"/>
                </a:lnTo>
                <a:lnTo>
                  <a:pt x="1157330" y="1710745"/>
                </a:lnTo>
                <a:lnTo>
                  <a:pt x="1114659" y="1696557"/>
                </a:lnTo>
                <a:lnTo>
                  <a:pt x="1075260" y="1676147"/>
                </a:lnTo>
                <a:lnTo>
                  <a:pt x="1039723" y="1650105"/>
                </a:lnTo>
                <a:lnTo>
                  <a:pt x="1008639" y="1619021"/>
                </a:lnTo>
                <a:lnTo>
                  <a:pt x="982597" y="1583484"/>
                </a:lnTo>
                <a:lnTo>
                  <a:pt x="962187" y="1544085"/>
                </a:lnTo>
                <a:lnTo>
                  <a:pt x="947999" y="1501414"/>
                </a:lnTo>
                <a:lnTo>
                  <a:pt x="940622" y="1456059"/>
                </a:lnTo>
                <a:lnTo>
                  <a:pt x="939673" y="1432559"/>
                </a:lnTo>
                <a:lnTo>
                  <a:pt x="0" y="959484"/>
                </a:lnTo>
                <a:lnTo>
                  <a:pt x="939673" y="1002791"/>
                </a:lnTo>
                <a:lnTo>
                  <a:pt x="939673" y="286512"/>
                </a:lnTo>
                <a:close/>
              </a:path>
            </a:pathLst>
          </a:custGeom>
          <a:ln w="25908">
            <a:solidFill>
              <a:srgbClr val="339933"/>
            </a:solidFill>
          </a:ln>
        </p:spPr>
        <p:txBody>
          <a:bodyPr wrap="square" lIns="0" tIns="0" rIns="0" bIns="0" rtlCol="0"/>
          <a:lstStyle/>
          <a:p>
            <a:endParaRPr/>
          </a:p>
        </p:txBody>
      </p:sp>
      <p:sp>
        <p:nvSpPr>
          <p:cNvPr id="18" name="object 18"/>
          <p:cNvSpPr/>
          <p:nvPr/>
        </p:nvSpPr>
        <p:spPr>
          <a:xfrm>
            <a:off x="5814086" y="4538432"/>
            <a:ext cx="480644" cy="548237"/>
          </a:xfrm>
          <a:custGeom>
            <a:avLst/>
            <a:gdLst/>
            <a:ahLst/>
            <a:cxnLst/>
            <a:rect l="l" t="t" r="r" b="b"/>
            <a:pathLst>
              <a:path w="372109" h="379729">
                <a:moveTo>
                  <a:pt x="278891" y="185927"/>
                </a:moveTo>
                <a:lnTo>
                  <a:pt x="92963" y="185927"/>
                </a:lnTo>
                <a:lnTo>
                  <a:pt x="92963" y="379475"/>
                </a:lnTo>
                <a:lnTo>
                  <a:pt x="278891" y="379475"/>
                </a:lnTo>
                <a:lnTo>
                  <a:pt x="278891" y="185927"/>
                </a:lnTo>
                <a:close/>
              </a:path>
              <a:path w="372109" h="379729">
                <a:moveTo>
                  <a:pt x="185927" y="0"/>
                </a:moveTo>
                <a:lnTo>
                  <a:pt x="0" y="185927"/>
                </a:lnTo>
                <a:lnTo>
                  <a:pt x="371855" y="185927"/>
                </a:lnTo>
                <a:lnTo>
                  <a:pt x="185927" y="0"/>
                </a:lnTo>
                <a:close/>
              </a:path>
            </a:pathLst>
          </a:custGeom>
          <a:solidFill>
            <a:srgbClr val="339933"/>
          </a:solidFill>
        </p:spPr>
        <p:txBody>
          <a:bodyPr wrap="square" lIns="0" tIns="0" rIns="0" bIns="0" rtlCol="0"/>
          <a:lstStyle/>
          <a:p>
            <a:endParaRPr/>
          </a:p>
        </p:txBody>
      </p:sp>
      <p:sp>
        <p:nvSpPr>
          <p:cNvPr id="20" name="object 20"/>
          <p:cNvSpPr/>
          <p:nvPr/>
        </p:nvSpPr>
        <p:spPr>
          <a:xfrm>
            <a:off x="7037450" y="2886826"/>
            <a:ext cx="1505711" cy="1522476"/>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452679" y="2782967"/>
            <a:ext cx="2574290" cy="1815882"/>
          </a:xfrm>
          <a:prstGeom prst="rect">
            <a:avLst/>
          </a:prstGeom>
        </p:spPr>
        <p:txBody>
          <a:bodyPr vert="horz" wrap="square" lIns="0" tIns="0" rIns="0" bIns="0" rtlCol="0">
            <a:spAutoFit/>
          </a:bodyPr>
          <a:lstStyle/>
          <a:p>
            <a:pPr marL="1410335">
              <a:lnSpc>
                <a:spcPct val="100000"/>
              </a:lnSpc>
            </a:pPr>
            <a:r>
              <a:rPr sz="1800" b="1" spc="10" dirty="0">
                <a:latin typeface="Microsoft JhengHei"/>
                <a:cs typeface="Microsoft JhengHei"/>
              </a:rPr>
              <a:t>日本の死因</a:t>
            </a:r>
            <a:endParaRPr sz="1800" dirty="0">
              <a:latin typeface="Microsoft JhengHei"/>
              <a:cs typeface="Microsoft JhengHei"/>
            </a:endParaRPr>
          </a:p>
          <a:p>
            <a:pPr marL="12700">
              <a:lnSpc>
                <a:spcPct val="100000"/>
              </a:lnSpc>
              <a:spcBef>
                <a:spcPts val="1195"/>
              </a:spcBef>
              <a:tabLst>
                <a:tab pos="452755" algn="l"/>
              </a:tabLst>
            </a:pPr>
            <a:r>
              <a:rPr spc="-5" dirty="0">
                <a:latin typeface="+mj-ea"/>
                <a:ea typeface="+mj-ea"/>
                <a:cs typeface="MS UI Gothic"/>
              </a:rPr>
              <a:t>1</a:t>
            </a:r>
            <a:r>
              <a:rPr spc="-20" dirty="0">
                <a:latin typeface="+mj-ea"/>
                <a:ea typeface="+mj-ea"/>
                <a:cs typeface="MS UI Gothic"/>
              </a:rPr>
              <a:t>位</a:t>
            </a:r>
            <a:r>
              <a:rPr dirty="0">
                <a:latin typeface="+mj-ea"/>
                <a:ea typeface="+mj-ea"/>
                <a:cs typeface="MS UI Gothic"/>
              </a:rPr>
              <a:t>	</a:t>
            </a:r>
            <a:r>
              <a:rPr spc="-20" dirty="0" err="1">
                <a:latin typeface="+mj-ea"/>
                <a:ea typeface="+mj-ea"/>
                <a:cs typeface="MS UI Gothic"/>
              </a:rPr>
              <a:t>悪性新生物</a:t>
            </a:r>
            <a:r>
              <a:rPr lang="en-US" spc="-20" dirty="0">
                <a:latin typeface="+mj-ea"/>
                <a:ea typeface="+mj-ea"/>
                <a:cs typeface="MS UI Gothic"/>
              </a:rPr>
              <a:t>	</a:t>
            </a:r>
            <a:r>
              <a:rPr lang="en-US" altLang="ja-JP" spc="-20" dirty="0">
                <a:latin typeface="+mj-ea"/>
                <a:ea typeface="+mj-ea"/>
                <a:cs typeface="MS UI Gothic"/>
              </a:rPr>
              <a:t>30.1</a:t>
            </a:r>
            <a:r>
              <a:rPr lang="ja-JP" altLang="en-US" spc="-20" dirty="0">
                <a:latin typeface="+mj-ea"/>
                <a:ea typeface="+mj-ea"/>
                <a:cs typeface="MS UI Gothic"/>
              </a:rPr>
              <a:t>％</a:t>
            </a:r>
            <a:endParaRPr dirty="0">
              <a:latin typeface="+mj-ea"/>
              <a:ea typeface="+mj-ea"/>
              <a:cs typeface="MS UI Gothic"/>
            </a:endParaRPr>
          </a:p>
          <a:p>
            <a:pPr marL="12700">
              <a:lnSpc>
                <a:spcPct val="100000"/>
              </a:lnSpc>
              <a:tabLst>
                <a:tab pos="452755" algn="l"/>
              </a:tabLst>
            </a:pPr>
            <a:r>
              <a:rPr spc="-5" dirty="0">
                <a:latin typeface="+mj-ea"/>
                <a:ea typeface="+mj-ea"/>
                <a:cs typeface="MS UI Gothic"/>
              </a:rPr>
              <a:t>2</a:t>
            </a:r>
            <a:r>
              <a:rPr spc="-20" dirty="0">
                <a:latin typeface="+mj-ea"/>
                <a:ea typeface="+mj-ea"/>
                <a:cs typeface="MS UI Gothic"/>
              </a:rPr>
              <a:t>位</a:t>
            </a:r>
            <a:r>
              <a:rPr dirty="0">
                <a:latin typeface="+mj-ea"/>
                <a:ea typeface="+mj-ea"/>
                <a:cs typeface="MS UI Gothic"/>
              </a:rPr>
              <a:t>	</a:t>
            </a:r>
            <a:r>
              <a:rPr lang="ja-JP" altLang="en-US" dirty="0">
                <a:solidFill>
                  <a:srgbClr val="FF0000"/>
                </a:solidFill>
                <a:latin typeface="+mj-ea"/>
                <a:ea typeface="+mj-ea"/>
                <a:cs typeface="MS UI Gothic"/>
              </a:rPr>
              <a:t>虚血性心疾患</a:t>
            </a:r>
            <a:r>
              <a:rPr lang="en-US" spc="-10" dirty="0">
                <a:solidFill>
                  <a:srgbClr val="FF0000"/>
                </a:solidFill>
                <a:latin typeface="+mj-ea"/>
                <a:ea typeface="+mj-ea"/>
                <a:cs typeface="Microsoft JhengHei"/>
              </a:rPr>
              <a:t>	</a:t>
            </a:r>
            <a:r>
              <a:rPr lang="en-US" altLang="ja-JP" spc="-10" dirty="0">
                <a:solidFill>
                  <a:srgbClr val="FF0000"/>
                </a:solidFill>
                <a:latin typeface="+mj-ea"/>
                <a:ea typeface="+mj-ea"/>
                <a:cs typeface="Microsoft JhengHei"/>
              </a:rPr>
              <a:t>15.8</a:t>
            </a:r>
            <a:r>
              <a:rPr lang="ja-JP" altLang="en-US" spc="-10" dirty="0">
                <a:solidFill>
                  <a:srgbClr val="FF0000"/>
                </a:solidFill>
                <a:latin typeface="+mj-ea"/>
                <a:ea typeface="+mj-ea"/>
                <a:cs typeface="Microsoft JhengHei"/>
              </a:rPr>
              <a:t>％</a:t>
            </a:r>
            <a:endParaRPr dirty="0">
              <a:latin typeface="+mj-ea"/>
              <a:ea typeface="+mj-ea"/>
              <a:cs typeface="Microsoft JhengHei"/>
            </a:endParaRPr>
          </a:p>
          <a:p>
            <a:pPr marL="12700">
              <a:lnSpc>
                <a:spcPct val="100000"/>
              </a:lnSpc>
              <a:tabLst>
                <a:tab pos="452755" algn="l"/>
              </a:tabLst>
            </a:pPr>
            <a:r>
              <a:rPr spc="-5" dirty="0">
                <a:latin typeface="+mj-ea"/>
                <a:ea typeface="+mj-ea"/>
                <a:cs typeface="MS UI Gothic"/>
              </a:rPr>
              <a:t>3</a:t>
            </a:r>
            <a:r>
              <a:rPr spc="-20" dirty="0">
                <a:latin typeface="+mj-ea"/>
                <a:ea typeface="+mj-ea"/>
                <a:cs typeface="MS UI Gothic"/>
              </a:rPr>
              <a:t>位</a:t>
            </a:r>
            <a:r>
              <a:rPr dirty="0">
                <a:latin typeface="+mj-ea"/>
                <a:ea typeface="+mj-ea"/>
                <a:cs typeface="MS UI Gothic"/>
              </a:rPr>
              <a:t>	</a:t>
            </a:r>
            <a:r>
              <a:rPr lang="ja-JP" altLang="en-US" dirty="0">
                <a:solidFill>
                  <a:srgbClr val="FF0000"/>
                </a:solidFill>
                <a:latin typeface="+mj-ea"/>
                <a:ea typeface="+mj-ea"/>
                <a:cs typeface="MS UI Gothic"/>
              </a:rPr>
              <a:t>脳血管疾患	</a:t>
            </a:r>
            <a:r>
              <a:rPr lang="en-US" altLang="ja-JP" dirty="0">
                <a:solidFill>
                  <a:srgbClr val="FF0000"/>
                </a:solidFill>
                <a:latin typeface="+mj-ea"/>
                <a:ea typeface="+mj-ea"/>
                <a:cs typeface="MS UI Gothic"/>
              </a:rPr>
              <a:t>10.7</a:t>
            </a:r>
            <a:r>
              <a:rPr lang="ja-JP" altLang="en-US" dirty="0">
                <a:solidFill>
                  <a:srgbClr val="FF0000"/>
                </a:solidFill>
                <a:latin typeface="+mj-ea"/>
                <a:ea typeface="+mj-ea"/>
                <a:cs typeface="MS UI Gothic"/>
              </a:rPr>
              <a:t>％</a:t>
            </a:r>
          </a:p>
          <a:p>
            <a:pPr marL="12700">
              <a:lnSpc>
                <a:spcPct val="100000"/>
              </a:lnSpc>
              <a:tabLst>
                <a:tab pos="452755" algn="l"/>
              </a:tabLst>
            </a:pPr>
            <a:r>
              <a:rPr spc="-5" dirty="0">
                <a:latin typeface="+mj-ea"/>
                <a:ea typeface="+mj-ea"/>
                <a:cs typeface="MS UI Gothic"/>
              </a:rPr>
              <a:t>4</a:t>
            </a:r>
            <a:r>
              <a:rPr spc="-20" dirty="0">
                <a:latin typeface="+mj-ea"/>
                <a:ea typeface="+mj-ea"/>
                <a:cs typeface="MS UI Gothic"/>
              </a:rPr>
              <a:t>位</a:t>
            </a:r>
            <a:r>
              <a:rPr dirty="0">
                <a:latin typeface="+mj-ea"/>
                <a:ea typeface="+mj-ea"/>
                <a:cs typeface="MS UI Gothic"/>
              </a:rPr>
              <a:t>	</a:t>
            </a:r>
            <a:r>
              <a:rPr lang="ja-JP" altLang="en-US" dirty="0">
                <a:latin typeface="+mj-ea"/>
                <a:ea typeface="+mj-ea"/>
                <a:cs typeface="MS UI Gothic"/>
              </a:rPr>
              <a:t>肺炎		　</a:t>
            </a:r>
            <a:r>
              <a:rPr lang="en-US" altLang="ja-JP" dirty="0">
                <a:latin typeface="+mj-ea"/>
                <a:ea typeface="+mj-ea"/>
                <a:cs typeface="MS UI Gothic"/>
              </a:rPr>
              <a:t>9.8</a:t>
            </a:r>
            <a:r>
              <a:rPr lang="ja-JP" altLang="en-US" dirty="0">
                <a:latin typeface="+mj-ea"/>
                <a:ea typeface="+mj-ea"/>
                <a:cs typeface="MS UI Gothic"/>
              </a:rPr>
              <a:t>％</a:t>
            </a:r>
          </a:p>
          <a:p>
            <a:pPr marL="12700">
              <a:lnSpc>
                <a:spcPct val="100000"/>
              </a:lnSpc>
              <a:tabLst>
                <a:tab pos="452755" algn="l"/>
              </a:tabLst>
            </a:pPr>
            <a:r>
              <a:rPr spc="-10" dirty="0">
                <a:latin typeface="+mj-ea"/>
                <a:ea typeface="+mj-ea"/>
                <a:cs typeface="MS UI Gothic"/>
              </a:rPr>
              <a:t>5</a:t>
            </a:r>
            <a:r>
              <a:rPr spc="-20" dirty="0">
                <a:latin typeface="+mj-ea"/>
                <a:ea typeface="+mj-ea"/>
                <a:cs typeface="MS UI Gothic"/>
              </a:rPr>
              <a:t>位	</a:t>
            </a:r>
            <a:r>
              <a:rPr spc="-25" dirty="0" err="1">
                <a:latin typeface="+mj-ea"/>
                <a:ea typeface="+mj-ea"/>
                <a:cs typeface="MS UI Gothic"/>
              </a:rPr>
              <a:t>老衰</a:t>
            </a:r>
            <a:r>
              <a:rPr lang="en-US" spc="-25" dirty="0">
                <a:latin typeface="+mj-ea"/>
                <a:ea typeface="+mj-ea"/>
                <a:cs typeface="MS UI Gothic"/>
              </a:rPr>
              <a:t>		</a:t>
            </a:r>
            <a:r>
              <a:rPr lang="ja-JP" altLang="en-US" spc="-25" dirty="0">
                <a:latin typeface="+mj-ea"/>
                <a:ea typeface="+mj-ea"/>
                <a:cs typeface="MS UI Gothic"/>
              </a:rPr>
              <a:t>　</a:t>
            </a:r>
            <a:r>
              <a:rPr lang="en-US" altLang="ja-JP" spc="-25" dirty="0">
                <a:latin typeface="+mj-ea"/>
                <a:ea typeface="+mj-ea"/>
                <a:cs typeface="MS UI Gothic"/>
              </a:rPr>
              <a:t>3.4</a:t>
            </a:r>
            <a:r>
              <a:rPr lang="ja-JP" altLang="en-US" spc="-25" dirty="0">
                <a:latin typeface="+mj-ea"/>
                <a:ea typeface="+mj-ea"/>
                <a:cs typeface="MS UI Gothic"/>
              </a:rPr>
              <a:t>％</a:t>
            </a:r>
            <a:endParaRPr dirty="0">
              <a:latin typeface="+mj-ea"/>
              <a:ea typeface="+mj-ea"/>
              <a:cs typeface="MS UI Gothic"/>
            </a:endParaRPr>
          </a:p>
        </p:txBody>
      </p:sp>
      <p:sp>
        <p:nvSpPr>
          <p:cNvPr id="23" name="object 23"/>
          <p:cNvSpPr txBox="1"/>
          <p:nvPr/>
        </p:nvSpPr>
        <p:spPr>
          <a:xfrm>
            <a:off x="486092" y="4948327"/>
            <a:ext cx="3905250" cy="340995"/>
          </a:xfrm>
          <a:prstGeom prst="rect">
            <a:avLst/>
          </a:prstGeom>
        </p:spPr>
        <p:txBody>
          <a:bodyPr vert="horz" wrap="square" lIns="0" tIns="0" rIns="0" bIns="0" rtlCol="0">
            <a:spAutoFit/>
          </a:bodyPr>
          <a:lstStyle/>
          <a:p>
            <a:pPr marL="12700" marR="5080">
              <a:lnSpc>
                <a:spcPct val="100000"/>
              </a:lnSpc>
            </a:pPr>
            <a:r>
              <a:rPr sz="1100" dirty="0">
                <a:latin typeface="MS UI Gothic"/>
                <a:cs typeface="MS UI Gothic"/>
              </a:rPr>
              <a:t>参考：厚生労働省「平成</a:t>
            </a:r>
            <a:r>
              <a:rPr sz="1100" spc="-15" dirty="0">
                <a:latin typeface="Times New Roman"/>
                <a:cs typeface="Times New Roman"/>
              </a:rPr>
              <a:t>2</a:t>
            </a:r>
            <a:r>
              <a:rPr sz="1100" dirty="0">
                <a:latin typeface="Times New Roman"/>
                <a:cs typeface="Times New Roman"/>
              </a:rPr>
              <a:t>7</a:t>
            </a:r>
            <a:r>
              <a:rPr sz="1100" dirty="0">
                <a:latin typeface="MS UI Gothic"/>
                <a:cs typeface="MS UI Gothic"/>
              </a:rPr>
              <a:t>年人</a:t>
            </a:r>
            <a:r>
              <a:rPr sz="1100" spc="-15" dirty="0">
                <a:latin typeface="MS UI Gothic"/>
                <a:cs typeface="MS UI Gothic"/>
              </a:rPr>
              <a:t>口</a:t>
            </a:r>
            <a:r>
              <a:rPr sz="1100" dirty="0">
                <a:latin typeface="MS UI Gothic"/>
                <a:cs typeface="MS UI Gothic"/>
              </a:rPr>
              <a:t>動態</a:t>
            </a:r>
            <a:r>
              <a:rPr sz="1100" spc="-15" dirty="0">
                <a:latin typeface="MS UI Gothic"/>
                <a:cs typeface="MS UI Gothic"/>
              </a:rPr>
              <a:t>統</a:t>
            </a:r>
            <a:r>
              <a:rPr sz="1100" dirty="0">
                <a:latin typeface="MS UI Gothic"/>
                <a:cs typeface="MS UI Gothic"/>
              </a:rPr>
              <a:t>計月</a:t>
            </a:r>
            <a:r>
              <a:rPr sz="1100" spc="-15" dirty="0">
                <a:latin typeface="MS UI Gothic"/>
                <a:cs typeface="MS UI Gothic"/>
              </a:rPr>
              <a:t>報</a:t>
            </a:r>
            <a:r>
              <a:rPr sz="1100" dirty="0">
                <a:latin typeface="MS UI Gothic"/>
                <a:cs typeface="MS UI Gothic"/>
              </a:rPr>
              <a:t>年計（</a:t>
            </a:r>
            <a:r>
              <a:rPr sz="1100" spc="-15" dirty="0">
                <a:latin typeface="MS UI Gothic"/>
                <a:cs typeface="MS UI Gothic"/>
              </a:rPr>
              <a:t>概</a:t>
            </a:r>
            <a:r>
              <a:rPr sz="1100" spc="65" dirty="0">
                <a:latin typeface="MS UI Gothic"/>
                <a:cs typeface="MS UI Gothic"/>
              </a:rPr>
              <a:t>数）</a:t>
            </a:r>
            <a:r>
              <a:rPr sz="1100" spc="55" dirty="0">
                <a:latin typeface="MS UI Gothic"/>
                <a:cs typeface="MS UI Gothic"/>
              </a:rPr>
              <a:t>の</a:t>
            </a:r>
            <a:r>
              <a:rPr sz="1100" dirty="0">
                <a:latin typeface="MS UI Gothic"/>
                <a:cs typeface="MS UI Gothic"/>
              </a:rPr>
              <a:t>概 況」</a:t>
            </a:r>
            <a:r>
              <a:rPr sz="1100" spc="-75" dirty="0">
                <a:latin typeface="MS UI Gothic"/>
                <a:cs typeface="MS UI Gothic"/>
              </a:rPr>
              <a:t> </a:t>
            </a:r>
            <a:r>
              <a:rPr sz="1100" u="sng" dirty="0">
                <a:solidFill>
                  <a:srgbClr val="0033CC"/>
                </a:solidFill>
                <a:latin typeface="Times New Roman"/>
                <a:cs typeface="Times New Roman"/>
                <a:hlinkClick r:id="rId4"/>
              </a:rPr>
              <a:t>http:</a:t>
            </a:r>
            <a:r>
              <a:rPr sz="1100" u="sng" spc="-10" dirty="0">
                <a:solidFill>
                  <a:srgbClr val="0033CC"/>
                </a:solidFill>
                <a:latin typeface="Times New Roman"/>
                <a:cs typeface="Times New Roman"/>
                <a:hlinkClick r:id="rId4"/>
              </a:rPr>
              <a:t>//www</a:t>
            </a:r>
            <a:r>
              <a:rPr sz="1100" u="sng" dirty="0">
                <a:solidFill>
                  <a:srgbClr val="0033CC"/>
                </a:solidFill>
                <a:latin typeface="Times New Roman"/>
                <a:cs typeface="Times New Roman"/>
                <a:hlinkClick r:id="rId4"/>
              </a:rPr>
              <a:t>.</a:t>
            </a:r>
            <a:r>
              <a:rPr sz="1100" u="sng" spc="-20" dirty="0">
                <a:solidFill>
                  <a:srgbClr val="0033CC"/>
                </a:solidFill>
                <a:latin typeface="Times New Roman"/>
                <a:cs typeface="Times New Roman"/>
                <a:hlinkClick r:id="rId4"/>
              </a:rPr>
              <a:t>m</a:t>
            </a:r>
            <a:r>
              <a:rPr sz="1100" u="sng" dirty="0">
                <a:solidFill>
                  <a:srgbClr val="0033CC"/>
                </a:solidFill>
                <a:latin typeface="Times New Roman"/>
                <a:cs typeface="Times New Roman"/>
                <a:hlinkClick r:id="rId4"/>
              </a:rPr>
              <a:t>hl</a:t>
            </a:r>
            <a:r>
              <a:rPr sz="1100" u="sng" spc="-10" dirty="0">
                <a:solidFill>
                  <a:srgbClr val="0033CC"/>
                </a:solidFill>
                <a:latin typeface="Times New Roman"/>
                <a:cs typeface="Times New Roman"/>
                <a:hlinkClick r:id="rId4"/>
              </a:rPr>
              <a:t>w</a:t>
            </a:r>
            <a:r>
              <a:rPr sz="1100" u="sng" dirty="0">
                <a:solidFill>
                  <a:srgbClr val="0033CC"/>
                </a:solidFill>
                <a:latin typeface="Times New Roman"/>
                <a:cs typeface="Times New Roman"/>
                <a:hlinkClick r:id="rId4"/>
              </a:rPr>
              <a:t>.</a:t>
            </a:r>
            <a:r>
              <a:rPr sz="1100" u="sng" spc="-15" dirty="0">
                <a:solidFill>
                  <a:srgbClr val="0033CC"/>
                </a:solidFill>
                <a:latin typeface="Times New Roman"/>
                <a:cs typeface="Times New Roman"/>
                <a:hlinkClick r:id="rId4"/>
              </a:rPr>
              <a:t>g</a:t>
            </a:r>
            <a:r>
              <a:rPr sz="1100" u="sng" dirty="0">
                <a:solidFill>
                  <a:srgbClr val="0033CC"/>
                </a:solidFill>
                <a:latin typeface="Times New Roman"/>
                <a:cs typeface="Times New Roman"/>
                <a:hlinkClick r:id="rId4"/>
              </a:rPr>
              <a:t>o.</a:t>
            </a:r>
            <a:r>
              <a:rPr sz="1100" u="sng" spc="15" dirty="0">
                <a:solidFill>
                  <a:srgbClr val="0033CC"/>
                </a:solidFill>
                <a:latin typeface="Times New Roman"/>
                <a:cs typeface="Times New Roman"/>
                <a:hlinkClick r:id="rId4"/>
              </a:rPr>
              <a:t>j</a:t>
            </a:r>
            <a:r>
              <a:rPr sz="1100" u="sng" dirty="0">
                <a:solidFill>
                  <a:srgbClr val="0033CC"/>
                </a:solidFill>
                <a:latin typeface="Times New Roman"/>
                <a:cs typeface="Times New Roman"/>
                <a:hlinkClick r:id="rId4"/>
              </a:rPr>
              <a:t>p/</a:t>
            </a:r>
            <a:r>
              <a:rPr sz="1100" u="sng" spc="-10" dirty="0">
                <a:solidFill>
                  <a:srgbClr val="0033CC"/>
                </a:solidFill>
                <a:latin typeface="Times New Roman"/>
                <a:cs typeface="Times New Roman"/>
                <a:hlinkClick r:id="rId4"/>
              </a:rPr>
              <a:t>t</a:t>
            </a:r>
            <a:r>
              <a:rPr sz="1100" u="sng" dirty="0">
                <a:solidFill>
                  <a:srgbClr val="0033CC"/>
                </a:solidFill>
                <a:latin typeface="Times New Roman"/>
                <a:cs typeface="Times New Roman"/>
                <a:hlinkClick r:id="rId4"/>
              </a:rPr>
              <a:t>o</a:t>
            </a:r>
            <a:r>
              <a:rPr sz="1100" u="sng" spc="-15" dirty="0">
                <a:solidFill>
                  <a:srgbClr val="0033CC"/>
                </a:solidFill>
                <a:latin typeface="Times New Roman"/>
                <a:cs typeface="Times New Roman"/>
                <a:hlinkClick r:id="rId4"/>
              </a:rPr>
              <a:t>uk</a:t>
            </a:r>
            <a:r>
              <a:rPr sz="1100" u="sng" dirty="0">
                <a:solidFill>
                  <a:srgbClr val="0033CC"/>
                </a:solidFill>
                <a:latin typeface="Times New Roman"/>
                <a:cs typeface="Times New Roman"/>
                <a:hlinkClick r:id="rId4"/>
              </a:rPr>
              <a:t>e</a:t>
            </a:r>
            <a:r>
              <a:rPr sz="1100" u="sng" spc="5" dirty="0">
                <a:solidFill>
                  <a:srgbClr val="0033CC"/>
                </a:solidFill>
                <a:latin typeface="Times New Roman"/>
                <a:cs typeface="Times New Roman"/>
                <a:hlinkClick r:id="rId4"/>
              </a:rPr>
              <a:t>i</a:t>
            </a:r>
            <a:r>
              <a:rPr sz="1100" u="sng" spc="-10" dirty="0">
                <a:solidFill>
                  <a:srgbClr val="0033CC"/>
                </a:solidFill>
                <a:latin typeface="Times New Roman"/>
                <a:cs typeface="Times New Roman"/>
                <a:hlinkClick r:id="rId4"/>
              </a:rPr>
              <a:t>/s</a:t>
            </a:r>
            <a:r>
              <a:rPr sz="1100" u="sng" dirty="0">
                <a:solidFill>
                  <a:srgbClr val="0033CC"/>
                </a:solidFill>
                <a:latin typeface="Times New Roman"/>
                <a:cs typeface="Times New Roman"/>
                <a:hlinkClick r:id="rId4"/>
              </a:rPr>
              <a:t>a</a:t>
            </a:r>
            <a:r>
              <a:rPr sz="1100" u="sng" spc="-10" dirty="0">
                <a:solidFill>
                  <a:srgbClr val="0033CC"/>
                </a:solidFill>
                <a:latin typeface="Times New Roman"/>
                <a:cs typeface="Times New Roman"/>
                <a:hlinkClick r:id="rId4"/>
              </a:rPr>
              <a:t>i</a:t>
            </a:r>
            <a:r>
              <a:rPr sz="1100" u="sng" spc="-15" dirty="0">
                <a:solidFill>
                  <a:srgbClr val="0033CC"/>
                </a:solidFill>
                <a:latin typeface="Times New Roman"/>
                <a:cs typeface="Times New Roman"/>
                <a:hlinkClick r:id="rId4"/>
              </a:rPr>
              <a:t>k</a:t>
            </a:r>
            <a:r>
              <a:rPr sz="1100" u="sng" dirty="0">
                <a:solidFill>
                  <a:srgbClr val="0033CC"/>
                </a:solidFill>
                <a:latin typeface="Times New Roman"/>
                <a:cs typeface="Times New Roman"/>
                <a:hlinkClick r:id="rId4"/>
              </a:rPr>
              <a:t>in</a:t>
            </a:r>
            <a:r>
              <a:rPr sz="1100" u="sng" spc="-10" dirty="0">
                <a:solidFill>
                  <a:srgbClr val="0033CC"/>
                </a:solidFill>
                <a:latin typeface="Times New Roman"/>
                <a:cs typeface="Times New Roman"/>
                <a:hlinkClick r:id="rId4"/>
              </a:rPr>
              <a:t>/</a:t>
            </a:r>
            <a:r>
              <a:rPr sz="1100" u="sng" spc="-15" dirty="0">
                <a:solidFill>
                  <a:srgbClr val="0033CC"/>
                </a:solidFill>
                <a:latin typeface="Times New Roman"/>
                <a:cs typeface="Times New Roman"/>
                <a:hlinkClick r:id="rId4"/>
              </a:rPr>
              <a:t>h</a:t>
            </a:r>
            <a:r>
              <a:rPr sz="1100" u="sng" spc="-10" dirty="0">
                <a:solidFill>
                  <a:srgbClr val="0033CC"/>
                </a:solidFill>
                <a:latin typeface="Times New Roman"/>
                <a:cs typeface="Times New Roman"/>
                <a:hlinkClick r:id="rId4"/>
              </a:rPr>
              <a:t>w/</a:t>
            </a:r>
            <a:r>
              <a:rPr sz="1100" u="sng" dirty="0">
                <a:solidFill>
                  <a:srgbClr val="0033CC"/>
                </a:solidFill>
                <a:latin typeface="Times New Roman"/>
                <a:cs typeface="Times New Roman"/>
                <a:hlinkClick r:id="rId4"/>
              </a:rPr>
              <a:t>j</a:t>
            </a:r>
            <a:r>
              <a:rPr sz="1100" u="sng" spc="-10" dirty="0">
                <a:solidFill>
                  <a:srgbClr val="0033CC"/>
                </a:solidFill>
                <a:latin typeface="Times New Roman"/>
                <a:cs typeface="Times New Roman"/>
                <a:hlinkClick r:id="rId4"/>
              </a:rPr>
              <a:t>i</a:t>
            </a:r>
            <a:r>
              <a:rPr sz="1100" u="sng" dirty="0">
                <a:solidFill>
                  <a:srgbClr val="0033CC"/>
                </a:solidFill>
                <a:latin typeface="Times New Roman"/>
                <a:cs typeface="Times New Roman"/>
                <a:hlinkClick r:id="rId4"/>
              </a:rPr>
              <a:t>n</a:t>
            </a:r>
            <a:r>
              <a:rPr sz="1100" u="sng" spc="-15" dirty="0">
                <a:solidFill>
                  <a:srgbClr val="0033CC"/>
                </a:solidFill>
                <a:latin typeface="Times New Roman"/>
                <a:cs typeface="Times New Roman"/>
                <a:hlinkClick r:id="rId4"/>
              </a:rPr>
              <a:t>k</a:t>
            </a:r>
            <a:r>
              <a:rPr sz="1100" u="sng" dirty="0">
                <a:solidFill>
                  <a:srgbClr val="0033CC"/>
                </a:solidFill>
                <a:latin typeface="Times New Roman"/>
                <a:cs typeface="Times New Roman"/>
                <a:hlinkClick r:id="rId4"/>
              </a:rPr>
              <a:t>ou</a:t>
            </a:r>
            <a:r>
              <a:rPr sz="1100" u="sng" spc="-10" dirty="0">
                <a:solidFill>
                  <a:srgbClr val="0033CC"/>
                </a:solidFill>
                <a:latin typeface="Times New Roman"/>
                <a:cs typeface="Times New Roman"/>
                <a:hlinkClick r:id="rId4"/>
              </a:rPr>
              <a:t>/</a:t>
            </a:r>
            <a:r>
              <a:rPr sz="1100" u="sng" spc="-15" dirty="0">
                <a:solidFill>
                  <a:srgbClr val="0033CC"/>
                </a:solidFill>
                <a:latin typeface="Times New Roman"/>
                <a:cs typeface="Times New Roman"/>
                <a:hlinkClick r:id="rId4"/>
              </a:rPr>
              <a:t>g</a:t>
            </a:r>
            <a:r>
              <a:rPr sz="1100" u="sng" dirty="0">
                <a:solidFill>
                  <a:srgbClr val="0033CC"/>
                </a:solidFill>
                <a:latin typeface="Times New Roman"/>
                <a:cs typeface="Times New Roman"/>
                <a:hlinkClick r:id="rId4"/>
              </a:rPr>
              <a:t>eppo</a:t>
            </a:r>
            <a:r>
              <a:rPr sz="1100" u="sng" spc="-10" dirty="0">
                <a:solidFill>
                  <a:srgbClr val="0033CC"/>
                </a:solidFill>
                <a:latin typeface="Times New Roman"/>
                <a:cs typeface="Times New Roman"/>
                <a:hlinkClick r:id="rId4"/>
              </a:rPr>
              <a:t>/</a:t>
            </a:r>
            <a:r>
              <a:rPr sz="1100" u="sng" dirty="0">
                <a:solidFill>
                  <a:srgbClr val="0033CC"/>
                </a:solidFill>
                <a:latin typeface="Times New Roman"/>
                <a:cs typeface="Times New Roman"/>
                <a:hlinkClick r:id="rId4"/>
              </a:rPr>
              <a:t>nen</a:t>
            </a:r>
            <a:r>
              <a:rPr sz="1100" u="sng" spc="-10" dirty="0">
                <a:solidFill>
                  <a:srgbClr val="0033CC"/>
                </a:solidFill>
                <a:latin typeface="Times New Roman"/>
                <a:cs typeface="Times New Roman"/>
                <a:hlinkClick r:id="rId4"/>
              </a:rPr>
              <a:t>g</a:t>
            </a:r>
            <a:r>
              <a:rPr sz="1100" u="sng" dirty="0">
                <a:solidFill>
                  <a:srgbClr val="0033CC"/>
                </a:solidFill>
                <a:latin typeface="Times New Roman"/>
                <a:cs typeface="Times New Roman"/>
                <a:hlinkClick r:id="rId4"/>
              </a:rPr>
              <a:t>a</a:t>
            </a:r>
            <a:r>
              <a:rPr sz="1100" u="sng" spc="-10" dirty="0">
                <a:solidFill>
                  <a:srgbClr val="0033CC"/>
                </a:solidFill>
                <a:latin typeface="Times New Roman"/>
                <a:cs typeface="Times New Roman"/>
                <a:hlinkClick r:id="rId4"/>
              </a:rPr>
              <a:t>i</a:t>
            </a:r>
            <a:r>
              <a:rPr sz="1100" u="sng" dirty="0">
                <a:solidFill>
                  <a:srgbClr val="0033CC"/>
                </a:solidFill>
                <a:latin typeface="Times New Roman"/>
                <a:cs typeface="Times New Roman"/>
                <a:hlinkClick r:id="rId4"/>
              </a:rPr>
              <a:t>15/</a:t>
            </a:r>
            <a:endParaRPr sz="1100" dirty="0">
              <a:latin typeface="Times New Roman"/>
              <a:cs typeface="Times New Roman"/>
            </a:endParaRPr>
          </a:p>
        </p:txBody>
      </p:sp>
      <p:sp>
        <p:nvSpPr>
          <p:cNvPr id="25" name="object 25"/>
          <p:cNvSpPr txBox="1"/>
          <p:nvPr/>
        </p:nvSpPr>
        <p:spPr>
          <a:xfrm>
            <a:off x="4580636" y="2859675"/>
            <a:ext cx="2106930" cy="1569085"/>
          </a:xfrm>
          <a:prstGeom prst="rect">
            <a:avLst/>
          </a:prstGeom>
        </p:spPr>
        <p:txBody>
          <a:bodyPr vert="horz" wrap="square" lIns="0" tIns="0" rIns="0" bIns="0" rtlCol="0">
            <a:spAutoFit/>
          </a:bodyPr>
          <a:lstStyle/>
          <a:p>
            <a:pPr marL="12700">
              <a:lnSpc>
                <a:spcPct val="100000"/>
              </a:lnSpc>
            </a:pPr>
            <a:r>
              <a:rPr sz="1800" b="1" spc="10" dirty="0">
                <a:latin typeface="Microsoft JhengHei"/>
                <a:cs typeface="Microsoft JhengHei"/>
              </a:rPr>
              <a:t>過労死</a:t>
            </a:r>
            <a:r>
              <a:rPr sz="1800" b="1" spc="-425" dirty="0">
                <a:latin typeface="Microsoft JhengHei"/>
                <a:cs typeface="Microsoft JhengHei"/>
              </a:rPr>
              <a:t>とし</a:t>
            </a:r>
            <a:r>
              <a:rPr sz="1800" b="1" spc="-180" dirty="0">
                <a:latin typeface="Microsoft JhengHei"/>
                <a:cs typeface="Microsoft JhengHei"/>
              </a:rPr>
              <a:t>て</a:t>
            </a:r>
            <a:endParaRPr sz="1800" dirty="0">
              <a:latin typeface="Microsoft JhengHei"/>
              <a:cs typeface="Microsoft JhengHei"/>
            </a:endParaRPr>
          </a:p>
          <a:p>
            <a:pPr marL="12700">
              <a:lnSpc>
                <a:spcPct val="100000"/>
              </a:lnSpc>
            </a:pPr>
            <a:r>
              <a:rPr sz="1800" b="1" spc="10" dirty="0">
                <a:latin typeface="Microsoft JhengHei"/>
                <a:cs typeface="Microsoft JhengHei"/>
              </a:rPr>
              <a:t>労災の認定対象疾患</a:t>
            </a:r>
            <a:endParaRPr sz="1800" dirty="0">
              <a:latin typeface="Microsoft JhengHei"/>
              <a:cs typeface="Microsoft JhengHei"/>
            </a:endParaRPr>
          </a:p>
          <a:p>
            <a:pPr marL="12700">
              <a:lnSpc>
                <a:spcPct val="100000"/>
              </a:lnSpc>
              <a:spcBef>
                <a:spcPts val="955"/>
              </a:spcBef>
              <a:tabLst>
                <a:tab pos="247650" algn="l"/>
              </a:tabLst>
            </a:pPr>
            <a:r>
              <a:rPr sz="1600" spc="-10" dirty="0">
                <a:latin typeface="MS UI Gothic"/>
                <a:cs typeface="MS UI Gothic"/>
              </a:rPr>
              <a:t>・	</a:t>
            </a:r>
            <a:r>
              <a:rPr sz="1600" b="1" u="sng" spc="-400" dirty="0">
                <a:solidFill>
                  <a:srgbClr val="FF0000"/>
                </a:solidFill>
                <a:latin typeface="Times New Roman"/>
                <a:cs typeface="Times New Roman"/>
              </a:rPr>
              <a:t> </a:t>
            </a:r>
            <a:r>
              <a:rPr sz="1600" b="1" u="sng" spc="-10" dirty="0">
                <a:solidFill>
                  <a:srgbClr val="FF0000"/>
                </a:solidFill>
                <a:latin typeface="Microsoft JhengHei"/>
                <a:cs typeface="Microsoft JhengHei"/>
              </a:rPr>
              <a:t>虚血性心疾患</a:t>
            </a:r>
            <a:r>
              <a:rPr sz="1600" b="1" u="sng" spc="-40" dirty="0">
                <a:solidFill>
                  <a:srgbClr val="FF0000"/>
                </a:solidFill>
                <a:latin typeface="Times New Roman"/>
                <a:cs typeface="Times New Roman"/>
              </a:rPr>
              <a:t> </a:t>
            </a:r>
            <a:endParaRPr sz="1600" dirty="0">
              <a:latin typeface="Times New Roman"/>
              <a:cs typeface="Times New Roman"/>
            </a:endParaRPr>
          </a:p>
          <a:p>
            <a:pPr marL="12700">
              <a:lnSpc>
                <a:spcPts val="1675"/>
              </a:lnSpc>
              <a:spcBef>
                <a:spcPts val="5"/>
              </a:spcBef>
            </a:pPr>
            <a:r>
              <a:rPr sz="1400" dirty="0">
                <a:latin typeface="MS UI Gothic"/>
                <a:cs typeface="MS UI Gothic"/>
              </a:rPr>
              <a:t>（心筋梗塞・狭心</a:t>
            </a:r>
            <a:r>
              <a:rPr sz="1400" spc="-15" dirty="0">
                <a:latin typeface="MS UI Gothic"/>
                <a:cs typeface="MS UI Gothic"/>
              </a:rPr>
              <a:t>症</a:t>
            </a:r>
            <a:r>
              <a:rPr sz="1400" spc="55" dirty="0">
                <a:latin typeface="MS UI Gothic"/>
                <a:cs typeface="MS UI Gothic"/>
              </a:rPr>
              <a:t>な</a:t>
            </a:r>
            <a:r>
              <a:rPr sz="1400" spc="100" dirty="0">
                <a:latin typeface="MS UI Gothic"/>
                <a:cs typeface="MS UI Gothic"/>
              </a:rPr>
              <a:t>ど）</a:t>
            </a:r>
            <a:endParaRPr sz="1400" dirty="0">
              <a:latin typeface="MS UI Gothic"/>
              <a:cs typeface="MS UI Gothic"/>
            </a:endParaRPr>
          </a:p>
          <a:p>
            <a:pPr marL="12700">
              <a:lnSpc>
                <a:spcPts val="1914"/>
              </a:lnSpc>
              <a:tabLst>
                <a:tab pos="248285" algn="l"/>
              </a:tabLst>
            </a:pPr>
            <a:r>
              <a:rPr sz="1600" spc="-10" dirty="0">
                <a:latin typeface="MS UI Gothic"/>
                <a:cs typeface="MS UI Gothic"/>
              </a:rPr>
              <a:t>・	</a:t>
            </a:r>
            <a:r>
              <a:rPr sz="1600" b="1" spc="-15" dirty="0">
                <a:solidFill>
                  <a:srgbClr val="FF0000"/>
                </a:solidFill>
                <a:latin typeface="Microsoft JhengHei"/>
                <a:cs typeface="Microsoft JhengHei"/>
              </a:rPr>
              <a:t>脳血管疾患</a:t>
            </a:r>
            <a:endParaRPr sz="1600" dirty="0">
              <a:latin typeface="Microsoft JhengHei"/>
              <a:cs typeface="Microsoft JhengHei"/>
            </a:endParaRPr>
          </a:p>
          <a:p>
            <a:pPr marL="12700">
              <a:lnSpc>
                <a:spcPct val="100000"/>
              </a:lnSpc>
              <a:spcBef>
                <a:spcPts val="10"/>
              </a:spcBef>
            </a:pPr>
            <a:r>
              <a:rPr sz="1400" dirty="0">
                <a:latin typeface="MS UI Gothic"/>
                <a:cs typeface="MS UI Gothic"/>
              </a:rPr>
              <a:t>（</a:t>
            </a:r>
            <a:r>
              <a:rPr sz="1400" spc="20" dirty="0">
                <a:latin typeface="MS UI Gothic"/>
                <a:cs typeface="MS UI Gothic"/>
              </a:rPr>
              <a:t>くも膜下出血・</a:t>
            </a:r>
            <a:r>
              <a:rPr sz="1400" spc="15" dirty="0">
                <a:latin typeface="MS UI Gothic"/>
                <a:cs typeface="MS UI Gothic"/>
              </a:rPr>
              <a:t>脳</a:t>
            </a:r>
            <a:r>
              <a:rPr sz="1400" spc="10" dirty="0">
                <a:latin typeface="MS UI Gothic"/>
                <a:cs typeface="MS UI Gothic"/>
              </a:rPr>
              <a:t>梗塞</a:t>
            </a:r>
            <a:r>
              <a:rPr sz="1400" dirty="0">
                <a:latin typeface="MS UI Gothic"/>
                <a:cs typeface="MS UI Gothic"/>
              </a:rPr>
              <a:t>な</a:t>
            </a:r>
            <a:r>
              <a:rPr sz="1400" spc="100" dirty="0">
                <a:latin typeface="MS UI Gothic"/>
                <a:cs typeface="MS UI Gothic"/>
              </a:rPr>
              <a:t>ど）</a:t>
            </a:r>
            <a:endParaRPr sz="1400" dirty="0">
              <a:latin typeface="MS UI Gothic"/>
              <a:cs typeface="MS UI Gothic"/>
            </a:endParaRPr>
          </a:p>
        </p:txBody>
      </p:sp>
      <p:sp>
        <p:nvSpPr>
          <p:cNvPr id="2" name="テキスト ボックス 1">
            <a:extLst>
              <a:ext uri="{FF2B5EF4-FFF2-40B4-BE49-F238E27FC236}">
                <a16:creationId xmlns:a16="http://schemas.microsoft.com/office/drawing/2014/main" id="{A3619ED1-466F-4685-C78A-76EA466053D5}"/>
              </a:ext>
            </a:extLst>
          </p:cNvPr>
          <p:cNvSpPr txBox="1"/>
          <p:nvPr/>
        </p:nvSpPr>
        <p:spPr>
          <a:xfrm>
            <a:off x="3134747" y="396228"/>
            <a:ext cx="2874505" cy="769441"/>
          </a:xfrm>
          <a:prstGeom prst="rect">
            <a:avLst/>
          </a:prstGeom>
          <a:noFill/>
        </p:spPr>
        <p:txBody>
          <a:bodyPr wrap="none" rtlCol="0">
            <a:spAutoFit/>
          </a:bodyPr>
          <a:lstStyle/>
          <a:p>
            <a:r>
              <a:rPr kumimoji="1" lang="ja-JP" altLang="en-US" sz="4400" dirty="0"/>
              <a:t>血圧と死因</a:t>
            </a:r>
          </a:p>
        </p:txBody>
      </p:sp>
      <p:sp>
        <p:nvSpPr>
          <p:cNvPr id="3" name="テキスト ボックス 2">
            <a:extLst>
              <a:ext uri="{FF2B5EF4-FFF2-40B4-BE49-F238E27FC236}">
                <a16:creationId xmlns:a16="http://schemas.microsoft.com/office/drawing/2014/main" id="{8473C756-F1A4-6213-6AB4-0329596A06D0}"/>
              </a:ext>
            </a:extLst>
          </p:cNvPr>
          <p:cNvSpPr txBox="1"/>
          <p:nvPr/>
        </p:nvSpPr>
        <p:spPr>
          <a:xfrm>
            <a:off x="4888852" y="5185906"/>
            <a:ext cx="3230372" cy="369332"/>
          </a:xfrm>
          <a:prstGeom prst="rect">
            <a:avLst/>
          </a:prstGeom>
          <a:noFill/>
        </p:spPr>
        <p:txBody>
          <a:bodyPr wrap="none" rtlCol="0">
            <a:spAutoFit/>
          </a:bodyPr>
          <a:lstStyle/>
          <a:p>
            <a:r>
              <a:rPr kumimoji="1" lang="ja-JP" altLang="en-US" dirty="0"/>
              <a:t>高血圧を放っておくと起こります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1146954" y="450260"/>
            <a:ext cx="7235046" cy="615553"/>
          </a:xfrm>
          <a:prstGeom prst="rect">
            <a:avLst/>
          </a:prstGeom>
          <a:noFill/>
        </p:spPr>
        <p:txBody>
          <a:bodyPr vert="horz" wrap="square" lIns="0" tIns="0" rIns="0" bIns="0" rtlCol="0">
            <a:spAutoFit/>
          </a:bodyPr>
          <a:lstStyle/>
          <a:p>
            <a:r>
              <a:rPr lang="ja-JP" altLang="en-US" sz="4000" spc="10" dirty="0">
                <a:latin typeface="+mn-ea"/>
                <a:cs typeface="Microsoft JhengHei"/>
              </a:rPr>
              <a:t>血圧は一日の中で変動します</a:t>
            </a:r>
            <a:endParaRPr sz="4000" dirty="0">
              <a:latin typeface="+mj-ea"/>
              <a:ea typeface="+mj-ea"/>
              <a:cs typeface="Microsoft JhengHei"/>
            </a:endParaRPr>
          </a:p>
        </p:txBody>
      </p:sp>
      <p:sp>
        <p:nvSpPr>
          <p:cNvPr id="9" name="object 9"/>
          <p:cNvSpPr txBox="1"/>
          <p:nvPr/>
        </p:nvSpPr>
        <p:spPr>
          <a:xfrm>
            <a:off x="1066798" y="1514805"/>
            <a:ext cx="6523533" cy="523220"/>
          </a:xfrm>
          <a:prstGeom prst="rect">
            <a:avLst/>
          </a:prstGeom>
        </p:spPr>
        <p:txBody>
          <a:bodyPr vert="horz" wrap="square" lIns="0" tIns="0" rIns="0" bIns="0" rtlCol="0">
            <a:spAutoFit/>
          </a:bodyPr>
          <a:lstStyle/>
          <a:p>
            <a:pPr marL="203200" marR="5080" indent="-190500">
              <a:lnSpc>
                <a:spcPct val="100000"/>
              </a:lnSpc>
            </a:pPr>
            <a:r>
              <a:rPr sz="1800" dirty="0">
                <a:latin typeface="MS UI Gothic"/>
                <a:cs typeface="MS UI Gothic"/>
              </a:rPr>
              <a:t>→</a:t>
            </a:r>
            <a:r>
              <a:rPr sz="1600" spc="40" dirty="0">
                <a:latin typeface="MS UI Gothic"/>
                <a:cs typeface="MS UI Gothic"/>
              </a:rPr>
              <a:t>正常血圧者でも、血圧の値が約</a:t>
            </a:r>
            <a:r>
              <a:rPr sz="1600" spc="-5" dirty="0">
                <a:latin typeface="MS UI Gothic"/>
                <a:cs typeface="MS UI Gothic"/>
              </a:rPr>
              <a:t>10</a:t>
            </a:r>
            <a:r>
              <a:rPr sz="1600" spc="-20" dirty="0">
                <a:latin typeface="MS UI Gothic"/>
                <a:cs typeface="MS UI Gothic"/>
              </a:rPr>
              <a:t>～</a:t>
            </a:r>
            <a:r>
              <a:rPr sz="1600" spc="-5" dirty="0">
                <a:latin typeface="MS UI Gothic"/>
                <a:cs typeface="MS UI Gothic"/>
              </a:rPr>
              <a:t>20</a:t>
            </a:r>
            <a:r>
              <a:rPr sz="1600" spc="85" dirty="0">
                <a:latin typeface="MS UI Gothic"/>
                <a:cs typeface="MS UI Gothic"/>
              </a:rPr>
              <a:t>％の</a:t>
            </a:r>
            <a:r>
              <a:rPr sz="1600" spc="100" dirty="0">
                <a:latin typeface="MS UI Gothic"/>
                <a:cs typeface="MS UI Gothic"/>
              </a:rPr>
              <a:t>差</a:t>
            </a:r>
            <a:r>
              <a:rPr sz="1600" spc="260" dirty="0">
                <a:latin typeface="MS UI Gothic"/>
                <a:cs typeface="MS UI Gothic"/>
              </a:rPr>
              <a:t>が</a:t>
            </a:r>
            <a:r>
              <a:rPr sz="1600" spc="200" dirty="0">
                <a:latin typeface="MS UI Gothic"/>
                <a:cs typeface="MS UI Gothic"/>
              </a:rPr>
              <a:t>あ</a:t>
            </a:r>
            <a:r>
              <a:rPr sz="1600" spc="80" dirty="0">
                <a:latin typeface="MS UI Gothic"/>
                <a:cs typeface="MS UI Gothic"/>
              </a:rPr>
              <a:t>り、</a:t>
            </a:r>
            <a:r>
              <a:rPr sz="1600" spc="95" dirty="0">
                <a:latin typeface="MS UI Gothic"/>
                <a:cs typeface="MS UI Gothic"/>
              </a:rPr>
              <a:t>早朝</a:t>
            </a:r>
            <a:r>
              <a:rPr sz="1600" spc="80" dirty="0">
                <a:latin typeface="MS UI Gothic"/>
                <a:cs typeface="MS UI Gothic"/>
              </a:rPr>
              <a:t>の</a:t>
            </a:r>
            <a:r>
              <a:rPr sz="1600" b="1" spc="-5" dirty="0">
                <a:solidFill>
                  <a:srgbClr val="FF0000"/>
                </a:solidFill>
                <a:latin typeface="Calibri"/>
                <a:cs typeface="Calibri"/>
              </a:rPr>
              <a:t>6</a:t>
            </a:r>
            <a:r>
              <a:rPr sz="1600" b="1" dirty="0">
                <a:solidFill>
                  <a:srgbClr val="FF0000"/>
                </a:solidFill>
                <a:latin typeface="Microsoft JhengHei"/>
                <a:cs typeface="Microsoft JhengHei"/>
              </a:rPr>
              <a:t>時</a:t>
            </a:r>
            <a:r>
              <a:rPr sz="1600" b="1" spc="-10" dirty="0">
                <a:solidFill>
                  <a:srgbClr val="FF0000"/>
                </a:solidFill>
                <a:latin typeface="Microsoft JhengHei"/>
                <a:cs typeface="Microsoft JhengHei"/>
              </a:rPr>
              <a:t>～</a:t>
            </a:r>
            <a:r>
              <a:rPr sz="1600" b="1" spc="-5" dirty="0">
                <a:solidFill>
                  <a:srgbClr val="FF0000"/>
                </a:solidFill>
                <a:latin typeface="Calibri"/>
                <a:cs typeface="Calibri"/>
              </a:rPr>
              <a:t>9</a:t>
            </a:r>
            <a:r>
              <a:rPr sz="1600" b="1" spc="-10" dirty="0">
                <a:solidFill>
                  <a:srgbClr val="FF0000"/>
                </a:solidFill>
                <a:latin typeface="Microsoft JhengHei"/>
                <a:cs typeface="Microsoft JhengHei"/>
              </a:rPr>
              <a:t>時</a:t>
            </a:r>
            <a:r>
              <a:rPr sz="1600" spc="235" dirty="0">
                <a:latin typeface="MS UI Gothic"/>
                <a:cs typeface="MS UI Gothic"/>
              </a:rPr>
              <a:t>か</a:t>
            </a:r>
            <a:r>
              <a:rPr sz="1600" spc="245" dirty="0">
                <a:latin typeface="MS UI Gothic"/>
                <a:cs typeface="MS UI Gothic"/>
              </a:rPr>
              <a:t>け</a:t>
            </a:r>
            <a:r>
              <a:rPr sz="1600" spc="75" dirty="0">
                <a:latin typeface="MS UI Gothic"/>
                <a:cs typeface="MS UI Gothic"/>
              </a:rPr>
              <a:t>て</a:t>
            </a:r>
            <a:r>
              <a:rPr sz="1600" spc="100" dirty="0">
                <a:latin typeface="MS UI Gothic"/>
                <a:cs typeface="MS UI Gothic"/>
              </a:rPr>
              <a:t>急</a:t>
            </a:r>
            <a:r>
              <a:rPr sz="1600" spc="-10" dirty="0">
                <a:latin typeface="MS UI Gothic"/>
                <a:cs typeface="MS UI Gothic"/>
              </a:rPr>
              <a:t>激</a:t>
            </a:r>
            <a:r>
              <a:rPr sz="1600" spc="10" dirty="0">
                <a:latin typeface="MS UI Gothic"/>
                <a:cs typeface="MS UI Gothic"/>
              </a:rPr>
              <a:t>な上</a:t>
            </a:r>
            <a:r>
              <a:rPr sz="1600" spc="25" dirty="0">
                <a:latin typeface="MS UI Gothic"/>
                <a:cs typeface="MS UI Gothic"/>
              </a:rPr>
              <a:t>昇</a:t>
            </a:r>
            <a:r>
              <a:rPr sz="1600" spc="130" dirty="0">
                <a:latin typeface="MS UI Gothic"/>
                <a:cs typeface="MS UI Gothic"/>
              </a:rPr>
              <a:t>が見ら</a:t>
            </a:r>
            <a:r>
              <a:rPr sz="1600" spc="195" dirty="0">
                <a:latin typeface="MS UI Gothic"/>
                <a:cs typeface="MS UI Gothic"/>
              </a:rPr>
              <a:t>れ</a:t>
            </a:r>
            <a:r>
              <a:rPr sz="1600" spc="155" dirty="0">
                <a:latin typeface="MS UI Gothic"/>
                <a:cs typeface="MS UI Gothic"/>
              </a:rPr>
              <a:t>ま</a:t>
            </a:r>
            <a:r>
              <a:rPr sz="1600" spc="60" dirty="0">
                <a:latin typeface="MS UI Gothic"/>
                <a:cs typeface="MS UI Gothic"/>
              </a:rPr>
              <a:t>す</a:t>
            </a:r>
            <a:endParaRPr sz="1600" dirty="0">
              <a:latin typeface="MS UI Gothic"/>
              <a:cs typeface="MS UI Gothic"/>
            </a:endParaRPr>
          </a:p>
        </p:txBody>
      </p:sp>
      <p:pic>
        <p:nvPicPr>
          <p:cNvPr id="2" name="図 1">
            <a:extLst>
              <a:ext uri="{FF2B5EF4-FFF2-40B4-BE49-F238E27FC236}">
                <a16:creationId xmlns:a16="http://schemas.microsoft.com/office/drawing/2014/main" id="{DCB752BF-FD5E-C7E0-0ECA-320F62BFF637}"/>
              </a:ext>
            </a:extLst>
          </p:cNvPr>
          <p:cNvPicPr>
            <a:picLocks noChangeAspect="1"/>
          </p:cNvPicPr>
          <p:nvPr/>
        </p:nvPicPr>
        <p:blipFill>
          <a:blip r:embed="rId2"/>
          <a:stretch>
            <a:fillRect/>
          </a:stretch>
        </p:blipFill>
        <p:spPr>
          <a:xfrm>
            <a:off x="685799" y="3826164"/>
            <a:ext cx="3810001" cy="2635251"/>
          </a:xfrm>
          <a:prstGeom prst="rect">
            <a:avLst/>
          </a:prstGeom>
        </p:spPr>
      </p:pic>
      <p:pic>
        <p:nvPicPr>
          <p:cNvPr id="3" name="図 2">
            <a:extLst>
              <a:ext uri="{FF2B5EF4-FFF2-40B4-BE49-F238E27FC236}">
                <a16:creationId xmlns:a16="http://schemas.microsoft.com/office/drawing/2014/main" id="{B27D0A0F-750B-B0AF-A553-005481825E97}"/>
              </a:ext>
            </a:extLst>
          </p:cNvPr>
          <p:cNvPicPr>
            <a:picLocks noChangeAspect="1"/>
          </p:cNvPicPr>
          <p:nvPr/>
        </p:nvPicPr>
        <p:blipFill>
          <a:blip r:embed="rId3"/>
          <a:stretch>
            <a:fillRect/>
          </a:stretch>
        </p:blipFill>
        <p:spPr>
          <a:xfrm>
            <a:off x="4648200" y="3810000"/>
            <a:ext cx="3883978" cy="2724614"/>
          </a:xfrm>
          <a:prstGeom prst="rect">
            <a:avLst/>
          </a:prstGeom>
        </p:spPr>
      </p:pic>
      <p:sp>
        <p:nvSpPr>
          <p:cNvPr id="5" name="正方形/長方形 4">
            <a:extLst>
              <a:ext uri="{FF2B5EF4-FFF2-40B4-BE49-F238E27FC236}">
                <a16:creationId xmlns:a16="http://schemas.microsoft.com/office/drawing/2014/main" id="{B87F93E6-FA55-2A11-899F-562D4F23E749}"/>
              </a:ext>
            </a:extLst>
          </p:cNvPr>
          <p:cNvSpPr/>
          <p:nvPr/>
        </p:nvSpPr>
        <p:spPr>
          <a:xfrm>
            <a:off x="977996" y="2321959"/>
            <a:ext cx="6701139" cy="920172"/>
          </a:xfrm>
          <a:prstGeom prst="rect">
            <a:avLst/>
          </a:prstGeom>
        </p:spPr>
        <p:txBody>
          <a:bodyPr wrap="none">
            <a:noAutofit/>
          </a:bodyPr>
          <a:lstStyle/>
          <a:p>
            <a:pPr>
              <a:lnSpc>
                <a:spcPct val="120000"/>
              </a:lnSpc>
            </a:pPr>
            <a:r>
              <a:rPr lang="ja-JP" altLang="en-US" sz="2000" dirty="0">
                <a:latin typeface="+mj-ea"/>
                <a:ea typeface="+mj-ea"/>
              </a:rPr>
              <a:t>朝は血圧が上昇する➡心筋梗塞や脳梗塞の発症は朝が最も多い</a:t>
            </a:r>
            <a:endParaRPr lang="en-US" altLang="ja-JP" sz="2000" dirty="0">
              <a:latin typeface="+mj-ea"/>
              <a:ea typeface="+mj-ea"/>
            </a:endParaRPr>
          </a:p>
          <a:p>
            <a:pPr algn="ctr" defTabSz="180975">
              <a:lnSpc>
                <a:spcPct val="120000"/>
              </a:lnSpc>
            </a:pPr>
            <a:r>
              <a:rPr lang="ja-JP" altLang="en-US" dirty="0">
                <a:latin typeface="+mj-ea"/>
                <a:ea typeface="+mj-ea"/>
              </a:rPr>
              <a:t>（睡眠中の汗により血液が濃くなり、血液が固まりやすくなっていることもあります）</a:t>
            </a:r>
          </a:p>
        </p:txBody>
      </p:sp>
    </p:spTree>
    <p:extLst>
      <p:ext uri="{BB962C8B-B14F-4D97-AF65-F5344CB8AC3E}">
        <p14:creationId xmlns:p14="http://schemas.microsoft.com/office/powerpoint/2010/main" val="138312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721B5AB-7033-2845-4751-C553955EA9FC}"/>
              </a:ext>
            </a:extLst>
          </p:cNvPr>
          <p:cNvPicPr>
            <a:picLocks noChangeAspect="1"/>
          </p:cNvPicPr>
          <p:nvPr/>
        </p:nvPicPr>
        <p:blipFill>
          <a:blip r:embed="rId2"/>
          <a:stretch>
            <a:fillRect/>
          </a:stretch>
        </p:blipFill>
        <p:spPr>
          <a:xfrm>
            <a:off x="237338" y="2514600"/>
            <a:ext cx="3353091" cy="2322777"/>
          </a:xfrm>
          <a:prstGeom prst="rect">
            <a:avLst/>
          </a:prstGeom>
        </p:spPr>
      </p:pic>
      <p:pic>
        <p:nvPicPr>
          <p:cNvPr id="21" name="図 20">
            <a:extLst>
              <a:ext uri="{FF2B5EF4-FFF2-40B4-BE49-F238E27FC236}">
                <a16:creationId xmlns:a16="http://schemas.microsoft.com/office/drawing/2014/main" id="{FB1CB789-2901-F5EB-B879-BF7634F62424}"/>
              </a:ext>
            </a:extLst>
          </p:cNvPr>
          <p:cNvPicPr>
            <a:picLocks noChangeAspect="1"/>
          </p:cNvPicPr>
          <p:nvPr/>
        </p:nvPicPr>
        <p:blipFill>
          <a:blip r:embed="rId3"/>
          <a:srcRect t="65379" b="14489"/>
          <a:stretch/>
        </p:blipFill>
        <p:spPr>
          <a:xfrm rot="16200000">
            <a:off x="5630681" y="3942384"/>
            <a:ext cx="1926845" cy="651985"/>
          </a:xfrm>
          <a:prstGeom prst="rect">
            <a:avLst/>
          </a:prstGeom>
        </p:spPr>
      </p:pic>
      <p:sp>
        <p:nvSpPr>
          <p:cNvPr id="15" name="楕円 14">
            <a:extLst>
              <a:ext uri="{FF2B5EF4-FFF2-40B4-BE49-F238E27FC236}">
                <a16:creationId xmlns:a16="http://schemas.microsoft.com/office/drawing/2014/main" id="{918D25C0-1030-88C2-D992-9C14562BD819}"/>
              </a:ext>
            </a:extLst>
          </p:cNvPr>
          <p:cNvSpPr/>
          <p:nvPr/>
        </p:nvSpPr>
        <p:spPr>
          <a:xfrm>
            <a:off x="6392891" y="5209234"/>
            <a:ext cx="2077384" cy="69282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C58316D-EF1B-7BED-B4FC-FA1BF8D84985}"/>
              </a:ext>
            </a:extLst>
          </p:cNvPr>
          <p:cNvPicPr>
            <a:picLocks noChangeAspect="1"/>
          </p:cNvPicPr>
          <p:nvPr/>
        </p:nvPicPr>
        <p:blipFill>
          <a:blip r:embed="rId4"/>
          <a:stretch>
            <a:fillRect/>
          </a:stretch>
        </p:blipFill>
        <p:spPr>
          <a:xfrm>
            <a:off x="4324619" y="4374424"/>
            <a:ext cx="1357726" cy="1126224"/>
          </a:xfrm>
          <a:prstGeom prst="rect">
            <a:avLst/>
          </a:prstGeom>
        </p:spPr>
      </p:pic>
      <p:pic>
        <p:nvPicPr>
          <p:cNvPr id="7" name="図 6">
            <a:extLst>
              <a:ext uri="{FF2B5EF4-FFF2-40B4-BE49-F238E27FC236}">
                <a16:creationId xmlns:a16="http://schemas.microsoft.com/office/drawing/2014/main" id="{6CFE5537-1B6D-6D07-0005-902460319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72" y="3365828"/>
            <a:ext cx="1848784" cy="1926844"/>
          </a:xfrm>
          <a:prstGeom prst="rect">
            <a:avLst/>
          </a:prstGeom>
        </p:spPr>
      </p:pic>
      <p:sp>
        <p:nvSpPr>
          <p:cNvPr id="8" name="テキスト ボックス 7">
            <a:extLst>
              <a:ext uri="{FF2B5EF4-FFF2-40B4-BE49-F238E27FC236}">
                <a16:creationId xmlns:a16="http://schemas.microsoft.com/office/drawing/2014/main" id="{DBBCD6FC-19A1-60B2-D577-289023A0AEDF}"/>
              </a:ext>
            </a:extLst>
          </p:cNvPr>
          <p:cNvSpPr txBox="1"/>
          <p:nvPr/>
        </p:nvSpPr>
        <p:spPr>
          <a:xfrm>
            <a:off x="1313736" y="630369"/>
            <a:ext cx="6516528" cy="584775"/>
          </a:xfrm>
          <a:prstGeom prst="rect">
            <a:avLst/>
          </a:prstGeom>
          <a:noFill/>
        </p:spPr>
        <p:txBody>
          <a:bodyPr wrap="none" rtlCol="0">
            <a:spAutoFit/>
          </a:bodyPr>
          <a:lstStyle/>
          <a:p>
            <a:r>
              <a:rPr kumimoji="1" lang="ja-JP" altLang="en-US" sz="3200" dirty="0"/>
              <a:t>血圧の季節変動、室内温度との関係</a:t>
            </a:r>
          </a:p>
        </p:txBody>
      </p:sp>
      <p:sp>
        <p:nvSpPr>
          <p:cNvPr id="10" name="テキスト ボックス 9">
            <a:extLst>
              <a:ext uri="{FF2B5EF4-FFF2-40B4-BE49-F238E27FC236}">
                <a16:creationId xmlns:a16="http://schemas.microsoft.com/office/drawing/2014/main" id="{2A9906B7-BB5E-F32E-F827-A030DE7B8EAA}"/>
              </a:ext>
            </a:extLst>
          </p:cNvPr>
          <p:cNvSpPr txBox="1"/>
          <p:nvPr/>
        </p:nvSpPr>
        <p:spPr>
          <a:xfrm>
            <a:off x="6366845" y="1650484"/>
            <a:ext cx="2362200" cy="646331"/>
          </a:xfrm>
          <a:prstGeom prst="rect">
            <a:avLst/>
          </a:prstGeom>
          <a:noFill/>
        </p:spPr>
        <p:txBody>
          <a:bodyPr wrap="square">
            <a:spAutoFit/>
          </a:bodyPr>
          <a:lstStyle/>
          <a:p>
            <a:r>
              <a:rPr lang="zh-CN" altLang="en-US" dirty="0">
                <a:latin typeface="ＭＳ Ｐゴシック" panose="020B0600070205080204" pitchFamily="50" charset="-128"/>
                <a:ea typeface="ＭＳ Ｐゴシック" panose="020B0600070205080204" pitchFamily="50" charset="-128"/>
              </a:rPr>
              <a:t>室温</a:t>
            </a:r>
            <a:r>
              <a:rPr lang="en-US" altLang="zh-CN" dirty="0">
                <a:latin typeface="ＭＳ Ｐゴシック" panose="020B0600070205080204" pitchFamily="50" charset="-128"/>
                <a:ea typeface="ＭＳ Ｐゴシック" panose="020B0600070205080204" pitchFamily="50" charset="-128"/>
              </a:rPr>
              <a:t>22℃</a:t>
            </a:r>
            <a:r>
              <a:rPr lang="zh-CN" altLang="en-US" dirty="0">
                <a:latin typeface="ＭＳ Ｐゴシック" panose="020B0600070205080204" pitchFamily="50" charset="-128"/>
                <a:ea typeface="ＭＳ Ｐゴシック" panose="020B0600070205080204" pitchFamily="50" charset="-128"/>
              </a:rPr>
              <a:t>、湿度</a:t>
            </a:r>
            <a:r>
              <a:rPr lang="en-US" altLang="zh-CN" dirty="0">
                <a:latin typeface="ＭＳ Ｐゴシック" panose="020B0600070205080204" pitchFamily="50" charset="-128"/>
                <a:ea typeface="ＭＳ Ｐゴシック" panose="020B0600070205080204" pitchFamily="50" charset="-128"/>
              </a:rPr>
              <a:t>60</a:t>
            </a:r>
            <a:r>
              <a:rPr lang="zh-CN"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が最適ですが</a:t>
            </a:r>
          </a:p>
        </p:txBody>
      </p:sp>
      <p:pic>
        <p:nvPicPr>
          <p:cNvPr id="11" name="図 10">
            <a:extLst>
              <a:ext uri="{FF2B5EF4-FFF2-40B4-BE49-F238E27FC236}">
                <a16:creationId xmlns:a16="http://schemas.microsoft.com/office/drawing/2014/main" id="{84CA11B2-2DC5-52D4-EE7D-C7E9EF436126}"/>
              </a:ext>
            </a:extLst>
          </p:cNvPr>
          <p:cNvPicPr>
            <a:picLocks noChangeAspect="1"/>
          </p:cNvPicPr>
          <p:nvPr/>
        </p:nvPicPr>
        <p:blipFill>
          <a:blip r:embed="rId6"/>
          <a:srcRect l="24668" t="1683" r="24167" b="22179"/>
          <a:stretch/>
        </p:blipFill>
        <p:spPr>
          <a:xfrm>
            <a:off x="3531292" y="1613880"/>
            <a:ext cx="2715780" cy="2857773"/>
          </a:xfrm>
          <a:prstGeom prst="rect">
            <a:avLst/>
          </a:prstGeom>
        </p:spPr>
      </p:pic>
      <p:pic>
        <p:nvPicPr>
          <p:cNvPr id="4" name="図 3">
            <a:extLst>
              <a:ext uri="{FF2B5EF4-FFF2-40B4-BE49-F238E27FC236}">
                <a16:creationId xmlns:a16="http://schemas.microsoft.com/office/drawing/2014/main" id="{5520ADD4-1235-A000-5F07-C53FD4817966}"/>
              </a:ext>
            </a:extLst>
          </p:cNvPr>
          <p:cNvPicPr>
            <a:picLocks noChangeAspect="1"/>
          </p:cNvPicPr>
          <p:nvPr/>
        </p:nvPicPr>
        <p:blipFill>
          <a:blip r:embed="rId7"/>
          <a:stretch>
            <a:fillRect/>
          </a:stretch>
        </p:blipFill>
        <p:spPr>
          <a:xfrm>
            <a:off x="338632" y="1538045"/>
            <a:ext cx="838200" cy="838200"/>
          </a:xfrm>
          <a:prstGeom prst="rect">
            <a:avLst/>
          </a:prstGeom>
        </p:spPr>
      </p:pic>
      <p:sp>
        <p:nvSpPr>
          <p:cNvPr id="14" name="テキスト ボックス 13">
            <a:extLst>
              <a:ext uri="{FF2B5EF4-FFF2-40B4-BE49-F238E27FC236}">
                <a16:creationId xmlns:a16="http://schemas.microsoft.com/office/drawing/2014/main" id="{6D67FA6C-F02D-D00C-D01A-FB3C615943AE}"/>
              </a:ext>
            </a:extLst>
          </p:cNvPr>
          <p:cNvSpPr txBox="1"/>
          <p:nvPr/>
        </p:nvSpPr>
        <p:spPr>
          <a:xfrm>
            <a:off x="6204207" y="5294036"/>
            <a:ext cx="2467342" cy="523220"/>
          </a:xfrm>
          <a:prstGeom prst="rect">
            <a:avLst/>
          </a:prstGeom>
          <a:noFill/>
        </p:spPr>
        <p:txBody>
          <a:bodyPr wrap="none" rtlCol="0">
            <a:spAutoFit/>
          </a:bodyPr>
          <a:lstStyle/>
          <a:p>
            <a:pPr algn="ctr"/>
            <a:r>
              <a:rPr kumimoji="1" lang="ja-JP" altLang="en-US" sz="1400" b="1" dirty="0">
                <a:latin typeface="+mj-ea"/>
                <a:ea typeface="+mj-ea"/>
              </a:rPr>
              <a:t>足元との温度差が１０度あると</a:t>
            </a:r>
            <a:endParaRPr kumimoji="1" lang="en-US" altLang="ja-JP" sz="1400" b="1" dirty="0">
              <a:latin typeface="+mj-ea"/>
              <a:ea typeface="+mj-ea"/>
            </a:endParaRPr>
          </a:p>
          <a:p>
            <a:pPr algn="ctr"/>
            <a:r>
              <a:rPr lang="ja-JP" altLang="en-US" sz="1400" b="1" dirty="0">
                <a:latin typeface="+mj-ea"/>
                <a:ea typeface="+mj-ea"/>
              </a:rPr>
              <a:t>血圧が１０近く上がります</a:t>
            </a:r>
            <a:endParaRPr kumimoji="1" lang="ja-JP" altLang="en-US" sz="1400" b="1" dirty="0">
              <a:latin typeface="+mj-ea"/>
              <a:ea typeface="+mj-ea"/>
            </a:endParaRPr>
          </a:p>
        </p:txBody>
      </p:sp>
      <p:sp>
        <p:nvSpPr>
          <p:cNvPr id="6" name="テキスト ボックス 5">
            <a:extLst>
              <a:ext uri="{FF2B5EF4-FFF2-40B4-BE49-F238E27FC236}">
                <a16:creationId xmlns:a16="http://schemas.microsoft.com/office/drawing/2014/main" id="{7F9C41D9-ABAC-D7FE-AAC7-2DCB04D0E33B}"/>
              </a:ext>
            </a:extLst>
          </p:cNvPr>
          <p:cNvSpPr txBox="1"/>
          <p:nvPr/>
        </p:nvSpPr>
        <p:spPr>
          <a:xfrm>
            <a:off x="1119232" y="2032774"/>
            <a:ext cx="2050561" cy="246221"/>
          </a:xfrm>
          <a:prstGeom prst="rect">
            <a:avLst/>
          </a:prstGeom>
          <a:noFill/>
        </p:spPr>
        <p:txBody>
          <a:bodyPr wrap="none" rtlCol="0">
            <a:spAutoFit/>
          </a:bodyPr>
          <a:lstStyle/>
          <a:p>
            <a:r>
              <a:rPr lang="ja-JP" altLang="en-US" sz="1000" b="1" dirty="0"/>
              <a:t>冬の寒い時期は血圧が上がります</a:t>
            </a:r>
            <a:endParaRPr kumimoji="1" lang="en-US" altLang="ja-JP" sz="1000" b="1" dirty="0"/>
          </a:p>
        </p:txBody>
      </p:sp>
      <p:sp>
        <p:nvSpPr>
          <p:cNvPr id="9" name="矢印: 右 8">
            <a:extLst>
              <a:ext uri="{FF2B5EF4-FFF2-40B4-BE49-F238E27FC236}">
                <a16:creationId xmlns:a16="http://schemas.microsoft.com/office/drawing/2014/main" id="{1DAEA6CC-5978-5506-C34B-7B33B8E64571}"/>
              </a:ext>
            </a:extLst>
          </p:cNvPr>
          <p:cNvSpPr/>
          <p:nvPr/>
        </p:nvSpPr>
        <p:spPr>
          <a:xfrm rot="5400000">
            <a:off x="1992112" y="2240158"/>
            <a:ext cx="304800" cy="46125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57562D0-9983-3F51-2F7D-333D7200DA4C}"/>
              </a:ext>
            </a:extLst>
          </p:cNvPr>
          <p:cNvPicPr>
            <a:picLocks noChangeAspect="1"/>
          </p:cNvPicPr>
          <p:nvPr/>
        </p:nvPicPr>
        <p:blipFill>
          <a:blip r:embed="rId6"/>
          <a:srcRect l="42937" t="90384" r="42164" b="1187"/>
          <a:stretch/>
        </p:blipFill>
        <p:spPr>
          <a:xfrm>
            <a:off x="4545002" y="5661605"/>
            <a:ext cx="790797" cy="316382"/>
          </a:xfrm>
          <a:prstGeom prst="rect">
            <a:avLst/>
          </a:prstGeom>
        </p:spPr>
      </p:pic>
      <p:sp>
        <p:nvSpPr>
          <p:cNvPr id="20" name="テキスト ボックス 19">
            <a:extLst>
              <a:ext uri="{FF2B5EF4-FFF2-40B4-BE49-F238E27FC236}">
                <a16:creationId xmlns:a16="http://schemas.microsoft.com/office/drawing/2014/main" id="{5055ECAF-0A9A-627C-5A99-2B11CE382204}"/>
              </a:ext>
            </a:extLst>
          </p:cNvPr>
          <p:cNvSpPr txBox="1"/>
          <p:nvPr/>
        </p:nvSpPr>
        <p:spPr>
          <a:xfrm>
            <a:off x="6418336" y="2376245"/>
            <a:ext cx="2141764" cy="830997"/>
          </a:xfrm>
          <a:prstGeom prst="rect">
            <a:avLst/>
          </a:prstGeom>
          <a:noFill/>
          <a:ln>
            <a:noFill/>
          </a:ln>
        </p:spPr>
        <p:txBody>
          <a:bodyPr wrap="square">
            <a:spAutoFit/>
          </a:bodyPr>
          <a:lstStyle/>
          <a:p>
            <a:r>
              <a:rPr lang="ja-JP" altLang="en-US" sz="1200" b="1" dirty="0">
                <a:latin typeface="+mn-ea"/>
              </a:rPr>
              <a:t>日本の家の冬の平均室温は</a:t>
            </a:r>
          </a:p>
          <a:p>
            <a:r>
              <a:rPr lang="ja-JP" altLang="en-US" sz="1200" b="1" dirty="0">
                <a:latin typeface="+mn-ea"/>
              </a:rPr>
              <a:t>居間</a:t>
            </a:r>
            <a:r>
              <a:rPr lang="en-US" altLang="ja-JP" sz="1200" b="1" dirty="0">
                <a:latin typeface="+mn-ea"/>
              </a:rPr>
              <a:t>	16.8℃</a:t>
            </a:r>
            <a:r>
              <a:rPr lang="ja-JP" altLang="en-US" sz="1200" b="1" dirty="0">
                <a:latin typeface="+mn-ea"/>
              </a:rPr>
              <a:t>、</a:t>
            </a:r>
          </a:p>
          <a:p>
            <a:r>
              <a:rPr lang="ja-JP" altLang="en-US" sz="1200" b="1" dirty="0">
                <a:latin typeface="+mn-ea"/>
              </a:rPr>
              <a:t>脱衣所</a:t>
            </a:r>
            <a:r>
              <a:rPr lang="en-US" altLang="ja-JP" sz="1200" b="1" dirty="0">
                <a:latin typeface="+mn-ea"/>
              </a:rPr>
              <a:t>	13.0℃</a:t>
            </a:r>
            <a:r>
              <a:rPr lang="ja-JP" altLang="en-US" sz="1200" b="1" dirty="0">
                <a:latin typeface="+mn-ea"/>
              </a:rPr>
              <a:t>、</a:t>
            </a:r>
          </a:p>
          <a:p>
            <a:r>
              <a:rPr lang="ja-JP" altLang="en-US" sz="1200" b="1" dirty="0">
                <a:latin typeface="+mn-ea"/>
              </a:rPr>
              <a:t>寝室</a:t>
            </a:r>
            <a:r>
              <a:rPr lang="en-US" altLang="ja-JP" sz="1200" b="1" dirty="0">
                <a:latin typeface="+mn-ea"/>
              </a:rPr>
              <a:t>	12.8℃</a:t>
            </a:r>
          </a:p>
        </p:txBody>
      </p:sp>
      <p:sp>
        <p:nvSpPr>
          <p:cNvPr id="22" name="テキスト ボックス 21">
            <a:extLst>
              <a:ext uri="{FF2B5EF4-FFF2-40B4-BE49-F238E27FC236}">
                <a16:creationId xmlns:a16="http://schemas.microsoft.com/office/drawing/2014/main" id="{01EDF8D4-4C8F-DD17-0E61-7746CD354424}"/>
              </a:ext>
            </a:extLst>
          </p:cNvPr>
          <p:cNvSpPr txBox="1"/>
          <p:nvPr/>
        </p:nvSpPr>
        <p:spPr>
          <a:xfrm>
            <a:off x="5696200" y="6055271"/>
            <a:ext cx="3283271" cy="369332"/>
          </a:xfrm>
          <a:prstGeom prst="rect">
            <a:avLst/>
          </a:prstGeom>
          <a:noFill/>
        </p:spPr>
        <p:txBody>
          <a:bodyPr wrap="none" rtlCol="0">
            <a:spAutoFit/>
          </a:bodyPr>
          <a:lstStyle/>
          <a:p>
            <a:r>
              <a:rPr kumimoji="1" lang="ja-JP" altLang="en-US" dirty="0">
                <a:solidFill>
                  <a:srgbClr val="FF0000"/>
                </a:solidFill>
              </a:rPr>
              <a:t>部屋の温度はできるだけ均一に</a:t>
            </a:r>
          </a:p>
        </p:txBody>
      </p:sp>
    </p:spTree>
    <p:extLst>
      <p:ext uri="{BB962C8B-B14F-4D97-AF65-F5344CB8AC3E}">
        <p14:creationId xmlns:p14="http://schemas.microsoft.com/office/powerpoint/2010/main" val="230398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B88C5-A21C-B10B-B01C-62F30D113305}"/>
              </a:ext>
            </a:extLst>
          </p:cNvPr>
          <p:cNvSpPr>
            <a:spLocks noGrp="1"/>
          </p:cNvSpPr>
          <p:nvPr>
            <p:ph type="title"/>
          </p:nvPr>
        </p:nvSpPr>
        <p:spPr>
          <a:xfrm>
            <a:off x="1219199" y="687486"/>
            <a:ext cx="7109269" cy="553998"/>
          </a:xfrm>
        </p:spPr>
        <p:txBody>
          <a:bodyPr anchor="ctr"/>
          <a:lstStyle/>
          <a:p>
            <a:r>
              <a:rPr kumimoji="1" lang="ja-JP" altLang="en-US" sz="3600" b="0" dirty="0"/>
              <a:t>血圧の「休日効果」や「月曜上昇」</a:t>
            </a:r>
          </a:p>
        </p:txBody>
      </p:sp>
      <p:sp>
        <p:nvSpPr>
          <p:cNvPr id="3" name="テキスト プレースホルダー 2">
            <a:extLst>
              <a:ext uri="{FF2B5EF4-FFF2-40B4-BE49-F238E27FC236}">
                <a16:creationId xmlns:a16="http://schemas.microsoft.com/office/drawing/2014/main" id="{61B72040-6F26-9F9D-82F8-D075E22B444E}"/>
              </a:ext>
            </a:extLst>
          </p:cNvPr>
          <p:cNvSpPr>
            <a:spLocks noGrp="1"/>
          </p:cNvSpPr>
          <p:nvPr>
            <p:ph type="body" idx="1"/>
          </p:nvPr>
        </p:nvSpPr>
        <p:spPr>
          <a:xfrm>
            <a:off x="1417782" y="1260764"/>
            <a:ext cx="6795008" cy="553998"/>
          </a:xfrm>
        </p:spPr>
        <p:txBody>
          <a:bodyPr/>
          <a:lstStyle/>
          <a:p>
            <a:r>
              <a:rPr kumimoji="1" lang="ja-JP" altLang="en-US" dirty="0"/>
              <a:t>血圧は、土曜、日曜に低下した後月曜に急上昇して金曜の水準に戻るという「月曜上昇（</a:t>
            </a:r>
            <a:r>
              <a:rPr kumimoji="1" lang="en-US" altLang="ja-JP" dirty="0" err="1"/>
              <a:t>monday</a:t>
            </a:r>
            <a:r>
              <a:rPr kumimoji="1" lang="en-US" altLang="ja-JP" dirty="0"/>
              <a:t> surge</a:t>
            </a:r>
            <a:r>
              <a:rPr kumimoji="1" lang="ja-JP" altLang="en-US" dirty="0"/>
              <a:t>）」が認められる。</a:t>
            </a:r>
          </a:p>
        </p:txBody>
      </p:sp>
      <p:graphicFrame>
        <p:nvGraphicFramePr>
          <p:cNvPr id="6" name="グラフ 5">
            <a:extLst>
              <a:ext uri="{FF2B5EF4-FFF2-40B4-BE49-F238E27FC236}">
                <a16:creationId xmlns:a16="http://schemas.microsoft.com/office/drawing/2014/main" id="{117D9EAB-632D-17C6-D061-9DD6E8138423}"/>
              </a:ext>
            </a:extLst>
          </p:cNvPr>
          <p:cNvGraphicFramePr/>
          <p:nvPr>
            <p:extLst>
              <p:ext uri="{D42A27DB-BD31-4B8C-83A1-F6EECF244321}">
                <p14:modId xmlns:p14="http://schemas.microsoft.com/office/powerpoint/2010/main" val="4225043360"/>
              </p:ext>
            </p:extLst>
          </p:nvPr>
        </p:nvGraphicFramePr>
        <p:xfrm>
          <a:off x="1524000" y="2097083"/>
          <a:ext cx="60960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object 10"/>
          <p:cNvSpPr txBox="1"/>
          <p:nvPr/>
        </p:nvSpPr>
        <p:spPr>
          <a:xfrm>
            <a:off x="4038600" y="2362200"/>
            <a:ext cx="2530475" cy="228600"/>
          </a:xfrm>
          <a:prstGeom prst="rect">
            <a:avLst/>
          </a:prstGeom>
          <a:solidFill>
            <a:srgbClr val="CCFFFF"/>
          </a:solidFill>
        </p:spPr>
        <p:txBody>
          <a:bodyPr vert="horz" wrap="square" lIns="0" tIns="0" rIns="0" bIns="0" rtlCol="0">
            <a:spAutoFit/>
          </a:bodyPr>
          <a:lstStyle/>
          <a:p>
            <a:pPr>
              <a:lnSpc>
                <a:spcPts val="2090"/>
              </a:lnSpc>
            </a:pPr>
            <a:r>
              <a:rPr sz="1800" b="1" spc="-10" dirty="0">
                <a:latin typeface="Microsoft JhengHei"/>
                <a:cs typeface="Microsoft JhengHei"/>
              </a:rPr>
              <a:t>月曜日の午前中に注意！</a:t>
            </a:r>
            <a:endParaRPr sz="1800" dirty="0">
              <a:latin typeface="Microsoft JhengHei"/>
              <a:cs typeface="Microsoft JhengHei"/>
            </a:endParaRPr>
          </a:p>
        </p:txBody>
      </p:sp>
      <p:sp>
        <p:nvSpPr>
          <p:cNvPr id="21" name="object 21"/>
          <p:cNvSpPr txBox="1"/>
          <p:nvPr/>
        </p:nvSpPr>
        <p:spPr>
          <a:xfrm>
            <a:off x="914717" y="4942284"/>
            <a:ext cx="7010083" cy="474169"/>
          </a:xfrm>
          <a:prstGeom prst="rect">
            <a:avLst/>
          </a:prstGeom>
        </p:spPr>
        <p:txBody>
          <a:bodyPr vert="horz" wrap="square" lIns="0" tIns="0" rIns="0" bIns="0" rtlCol="0">
            <a:spAutoFit/>
          </a:bodyPr>
          <a:lstStyle/>
          <a:p>
            <a:pPr marL="355600" marR="5080" indent="-38100" algn="ctr">
              <a:lnSpc>
                <a:spcPct val="101899"/>
              </a:lnSpc>
            </a:pPr>
            <a:r>
              <a:rPr sz="1600" spc="-15" dirty="0" err="1">
                <a:latin typeface="+mj-ea"/>
                <a:ea typeface="+mj-ea"/>
                <a:cs typeface="MS UI Gothic"/>
              </a:rPr>
              <a:t>脳血管疾患・</a:t>
            </a:r>
            <a:r>
              <a:rPr sz="1600" spc="45" dirty="0" err="1">
                <a:latin typeface="+mj-ea"/>
                <a:ea typeface="+mj-ea"/>
                <a:cs typeface="MS UI Gothic"/>
              </a:rPr>
              <a:t>心筋梗塞な</a:t>
            </a:r>
            <a:r>
              <a:rPr sz="1600" spc="30" dirty="0" err="1">
                <a:latin typeface="+mj-ea"/>
                <a:ea typeface="+mj-ea"/>
                <a:cs typeface="MS UI Gothic"/>
              </a:rPr>
              <a:t>ど</a:t>
            </a:r>
            <a:r>
              <a:rPr lang="ja-JP" altLang="en-US" sz="1600" spc="30" dirty="0">
                <a:latin typeface="+mj-ea"/>
                <a:ea typeface="+mj-ea"/>
                <a:cs typeface="MS UI Gothic"/>
              </a:rPr>
              <a:t>血圧に関係する</a:t>
            </a:r>
            <a:r>
              <a:rPr sz="1600" spc="95" dirty="0" err="1">
                <a:latin typeface="+mj-ea"/>
                <a:ea typeface="+mj-ea"/>
                <a:cs typeface="MS UI Gothic"/>
              </a:rPr>
              <a:t>疾患</a:t>
            </a:r>
            <a:r>
              <a:rPr sz="1600" spc="85" dirty="0" err="1">
                <a:latin typeface="+mj-ea"/>
                <a:ea typeface="+mj-ea"/>
                <a:cs typeface="MS UI Gothic"/>
              </a:rPr>
              <a:t>の</a:t>
            </a:r>
            <a:r>
              <a:rPr sz="1600" spc="-20" dirty="0" err="1">
                <a:latin typeface="+mj-ea"/>
                <a:ea typeface="+mj-ea"/>
                <a:cs typeface="MS UI Gothic"/>
              </a:rPr>
              <a:t>発症</a:t>
            </a:r>
            <a:r>
              <a:rPr sz="1600" spc="-10" dirty="0" err="1">
                <a:latin typeface="+mj-ea"/>
                <a:ea typeface="+mj-ea"/>
                <a:cs typeface="MS UI Gothic"/>
              </a:rPr>
              <a:t>頻</a:t>
            </a:r>
            <a:r>
              <a:rPr sz="1600" spc="55" dirty="0" err="1">
                <a:latin typeface="+mj-ea"/>
                <a:ea typeface="+mj-ea"/>
                <a:cs typeface="MS UI Gothic"/>
              </a:rPr>
              <a:t>度は</a:t>
            </a:r>
            <a:endParaRPr lang="en-US" sz="1600" spc="55" dirty="0">
              <a:latin typeface="+mj-ea"/>
              <a:ea typeface="+mj-ea"/>
              <a:cs typeface="MS UI Gothic"/>
            </a:endParaRPr>
          </a:p>
          <a:p>
            <a:pPr marL="355600" marR="5080" indent="-38100" algn="ctr">
              <a:lnSpc>
                <a:spcPct val="101899"/>
              </a:lnSpc>
            </a:pPr>
            <a:r>
              <a:rPr sz="1600" spc="70" dirty="0" err="1">
                <a:latin typeface="+mj-ea"/>
                <a:ea typeface="+mj-ea"/>
                <a:cs typeface="MS UI Gothic"/>
              </a:rPr>
              <a:t>月</a:t>
            </a:r>
            <a:r>
              <a:rPr sz="1600" spc="95" dirty="0" err="1">
                <a:latin typeface="+mj-ea"/>
                <a:ea typeface="+mj-ea"/>
                <a:cs typeface="MS UI Gothic"/>
              </a:rPr>
              <a:t>曜日</a:t>
            </a:r>
            <a:r>
              <a:rPr sz="1600" spc="85" dirty="0" err="1">
                <a:latin typeface="+mj-ea"/>
                <a:ea typeface="+mj-ea"/>
                <a:cs typeface="MS UI Gothic"/>
              </a:rPr>
              <a:t>の</a:t>
            </a:r>
            <a:r>
              <a:rPr sz="1600" spc="70" dirty="0" err="1">
                <a:latin typeface="+mj-ea"/>
                <a:ea typeface="+mj-ea"/>
                <a:cs typeface="MS UI Gothic"/>
              </a:rPr>
              <a:t>朝が</a:t>
            </a:r>
            <a:r>
              <a:rPr lang="ja-JP" altLang="en-US" sz="1600" spc="70" dirty="0">
                <a:latin typeface="+mj-ea"/>
                <a:ea typeface="+mj-ea"/>
                <a:cs typeface="MS UI Gothic"/>
              </a:rPr>
              <a:t>特に高いとされています</a:t>
            </a:r>
            <a:r>
              <a:rPr sz="1600" spc="-15" dirty="0">
                <a:latin typeface="+mj-ea"/>
                <a:ea typeface="+mj-ea"/>
                <a:cs typeface="MS UI Gothic"/>
              </a:rPr>
              <a:t>。</a:t>
            </a:r>
            <a:endParaRPr sz="2100" baseline="-9920" dirty="0">
              <a:latin typeface="+mj-ea"/>
              <a:ea typeface="+mj-ea"/>
              <a:cs typeface="Times New Roman"/>
            </a:endParaRPr>
          </a:p>
        </p:txBody>
      </p:sp>
      <p:sp>
        <p:nvSpPr>
          <p:cNvPr id="5" name="テキスト ボックス 4">
            <a:extLst>
              <a:ext uri="{FF2B5EF4-FFF2-40B4-BE49-F238E27FC236}">
                <a16:creationId xmlns:a16="http://schemas.microsoft.com/office/drawing/2014/main" id="{3C0EE7EC-E2EB-5982-30B5-B041EE3D6895}"/>
              </a:ext>
            </a:extLst>
          </p:cNvPr>
          <p:cNvSpPr txBox="1"/>
          <p:nvPr/>
        </p:nvSpPr>
        <p:spPr>
          <a:xfrm>
            <a:off x="1600200" y="5594654"/>
            <a:ext cx="6324600" cy="875881"/>
          </a:xfrm>
          <a:prstGeom prst="rect">
            <a:avLst/>
          </a:prstGeom>
          <a:noFill/>
        </p:spPr>
        <p:txBody>
          <a:bodyPr wrap="square">
            <a:spAutoFit/>
          </a:bodyPr>
          <a:lstStyle/>
          <a:p>
            <a:pPr algn="ctr">
              <a:lnSpc>
                <a:spcPct val="150000"/>
              </a:lnSpc>
            </a:pPr>
            <a:r>
              <a:rPr lang="ja-JP" altLang="en-US" dirty="0"/>
              <a:t>→月曜日はスケジュールに余裕をもつようにし、午前中にハードな業務を入れない ようにしましょう</a:t>
            </a:r>
          </a:p>
        </p:txBody>
      </p:sp>
      <p:pic>
        <p:nvPicPr>
          <p:cNvPr id="4" name="図 3">
            <a:extLst>
              <a:ext uri="{FF2B5EF4-FFF2-40B4-BE49-F238E27FC236}">
                <a16:creationId xmlns:a16="http://schemas.microsoft.com/office/drawing/2014/main" id="{77F72D69-D4E3-F440-1E03-B660EA3C80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917" y1="27500" x2="72083" y2="35000"/>
                        <a14:foregroundMark x1="72083" y1="35000" x2="49896" y2="55625"/>
                        <a14:foregroundMark x1="51979" y1="22813" x2="60417" y2="28333"/>
                        <a14:foregroundMark x1="60417" y1="28333" x2="34063" y2="68646"/>
                        <a14:foregroundMark x1="34063" y1="68646" x2="28854" y2="73646"/>
                      </a14:backgroundRemoval>
                    </a14:imgEffect>
                  </a14:imgLayer>
                </a14:imgProps>
              </a:ext>
            </a:extLst>
          </a:blip>
          <a:stretch>
            <a:fillRect/>
          </a:stretch>
        </p:blipFill>
        <p:spPr>
          <a:xfrm>
            <a:off x="4953000" y="3168807"/>
            <a:ext cx="897196" cy="897196"/>
          </a:xfrm>
          <a:prstGeom prst="rect">
            <a:avLst/>
          </a:prstGeom>
        </p:spPr>
      </p:pic>
      <p:sp>
        <p:nvSpPr>
          <p:cNvPr id="7" name="テキスト ボックス 6">
            <a:extLst>
              <a:ext uri="{FF2B5EF4-FFF2-40B4-BE49-F238E27FC236}">
                <a16:creationId xmlns:a16="http://schemas.microsoft.com/office/drawing/2014/main" id="{E381FB97-464C-547C-EB18-47BEA26834E8}"/>
              </a:ext>
            </a:extLst>
          </p:cNvPr>
          <p:cNvSpPr txBox="1"/>
          <p:nvPr/>
        </p:nvSpPr>
        <p:spPr>
          <a:xfrm>
            <a:off x="4762500" y="3896726"/>
            <a:ext cx="2600392" cy="338554"/>
          </a:xfrm>
          <a:prstGeom prst="rect">
            <a:avLst/>
          </a:prstGeom>
          <a:noFill/>
        </p:spPr>
        <p:txBody>
          <a:bodyPr wrap="none" rtlCol="0">
            <a:spAutoFit/>
          </a:bodyPr>
          <a:lstStyle/>
          <a:p>
            <a:r>
              <a:rPr kumimoji="1" lang="ja-JP" altLang="en-US" sz="1600" dirty="0">
                <a:solidFill>
                  <a:srgbClr val="FF0000"/>
                </a:solidFill>
              </a:rPr>
              <a:t>血圧</a:t>
            </a:r>
            <a:r>
              <a:rPr lang="ja-JP" altLang="en-US" sz="1600" dirty="0">
                <a:solidFill>
                  <a:srgbClr val="FF0000"/>
                </a:solidFill>
              </a:rPr>
              <a:t>は月曜日に上昇する！</a:t>
            </a:r>
            <a:endParaRPr kumimoji="1" lang="ja-JP" altLang="en-US" sz="1600" dirty="0">
              <a:solidFill>
                <a:srgbClr val="FF0000"/>
              </a:solidFill>
            </a:endParaRPr>
          </a:p>
        </p:txBody>
      </p:sp>
    </p:spTree>
    <p:extLst>
      <p:ext uri="{BB962C8B-B14F-4D97-AF65-F5344CB8AC3E}">
        <p14:creationId xmlns:p14="http://schemas.microsoft.com/office/powerpoint/2010/main" val="307039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961388" y="1770888"/>
            <a:ext cx="1469136" cy="142951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653580" y="2353583"/>
            <a:ext cx="177800" cy="213995"/>
          </a:xfrm>
          <a:custGeom>
            <a:avLst/>
            <a:gdLst/>
            <a:ahLst/>
            <a:cxnLst/>
            <a:rect l="l" t="t" r="r" b="b"/>
            <a:pathLst>
              <a:path w="177800" h="213994">
                <a:moveTo>
                  <a:pt x="38507" y="0"/>
                </a:moveTo>
                <a:lnTo>
                  <a:pt x="7371" y="24237"/>
                </a:lnTo>
                <a:lnTo>
                  <a:pt x="0" y="65706"/>
                </a:lnTo>
                <a:lnTo>
                  <a:pt x="2310" y="83100"/>
                </a:lnTo>
                <a:lnTo>
                  <a:pt x="16022" y="122270"/>
                </a:lnTo>
                <a:lnTo>
                  <a:pt x="44009" y="166201"/>
                </a:lnTo>
                <a:lnTo>
                  <a:pt x="88857" y="213594"/>
                </a:lnTo>
                <a:lnTo>
                  <a:pt x="113550" y="189546"/>
                </a:lnTo>
                <a:lnTo>
                  <a:pt x="149644" y="143721"/>
                </a:lnTo>
                <a:lnTo>
                  <a:pt x="170171" y="102009"/>
                </a:lnTo>
                <a:lnTo>
                  <a:pt x="177714" y="65706"/>
                </a:lnTo>
                <a:lnTo>
                  <a:pt x="177450" y="51288"/>
                </a:lnTo>
                <a:lnTo>
                  <a:pt x="88857" y="51288"/>
                </a:lnTo>
                <a:lnTo>
                  <a:pt x="82585" y="34219"/>
                </a:lnTo>
                <a:lnTo>
                  <a:pt x="75035" y="20775"/>
                </a:lnTo>
                <a:lnTo>
                  <a:pt x="66528" y="10793"/>
                </a:lnTo>
                <a:lnTo>
                  <a:pt x="57389" y="4111"/>
                </a:lnTo>
                <a:lnTo>
                  <a:pt x="47941" y="568"/>
                </a:lnTo>
                <a:lnTo>
                  <a:pt x="38507" y="0"/>
                </a:lnTo>
                <a:close/>
              </a:path>
              <a:path w="177800" h="213994">
                <a:moveTo>
                  <a:pt x="139207" y="0"/>
                </a:moveTo>
                <a:lnTo>
                  <a:pt x="102679" y="20775"/>
                </a:lnTo>
                <a:lnTo>
                  <a:pt x="88857" y="51288"/>
                </a:lnTo>
                <a:lnTo>
                  <a:pt x="177450" y="51288"/>
                </a:lnTo>
                <a:lnTo>
                  <a:pt x="164196" y="14526"/>
                </a:lnTo>
                <a:lnTo>
                  <a:pt x="139207" y="0"/>
                </a:lnTo>
                <a:close/>
              </a:path>
            </a:pathLst>
          </a:custGeom>
          <a:solidFill>
            <a:srgbClr val="CC0000"/>
          </a:solidFill>
        </p:spPr>
        <p:txBody>
          <a:bodyPr wrap="square" lIns="0" tIns="0" rIns="0" bIns="0" rtlCol="0"/>
          <a:lstStyle/>
          <a:p>
            <a:endParaRPr/>
          </a:p>
        </p:txBody>
      </p:sp>
      <p:sp>
        <p:nvSpPr>
          <p:cNvPr id="11" name="object 11"/>
          <p:cNvSpPr/>
          <p:nvPr/>
        </p:nvSpPr>
        <p:spPr>
          <a:xfrm>
            <a:off x="2653580" y="2353583"/>
            <a:ext cx="177800" cy="213995"/>
          </a:xfrm>
          <a:custGeom>
            <a:avLst/>
            <a:gdLst/>
            <a:ahLst/>
            <a:cxnLst/>
            <a:rect l="l" t="t" r="r" b="b"/>
            <a:pathLst>
              <a:path w="177800" h="213994">
                <a:moveTo>
                  <a:pt x="88857" y="51288"/>
                </a:moveTo>
                <a:lnTo>
                  <a:pt x="111186" y="10793"/>
                </a:lnTo>
                <a:lnTo>
                  <a:pt x="139207" y="0"/>
                </a:lnTo>
                <a:lnTo>
                  <a:pt x="148305" y="2245"/>
                </a:lnTo>
                <a:lnTo>
                  <a:pt x="174861" y="36113"/>
                </a:lnTo>
                <a:lnTo>
                  <a:pt x="177714" y="65706"/>
                </a:lnTo>
                <a:lnTo>
                  <a:pt x="175404" y="83100"/>
                </a:lnTo>
                <a:lnTo>
                  <a:pt x="161692" y="122270"/>
                </a:lnTo>
                <a:lnTo>
                  <a:pt x="133705" y="166201"/>
                </a:lnTo>
                <a:lnTo>
                  <a:pt x="88857" y="213594"/>
                </a:lnTo>
                <a:lnTo>
                  <a:pt x="64164" y="189546"/>
                </a:lnTo>
                <a:lnTo>
                  <a:pt x="28069" y="143721"/>
                </a:lnTo>
                <a:lnTo>
                  <a:pt x="7543" y="102009"/>
                </a:lnTo>
                <a:lnTo>
                  <a:pt x="0" y="65706"/>
                </a:lnTo>
                <a:lnTo>
                  <a:pt x="288" y="49990"/>
                </a:lnTo>
                <a:lnTo>
                  <a:pt x="20972" y="7141"/>
                </a:lnTo>
                <a:lnTo>
                  <a:pt x="66528" y="10793"/>
                </a:lnTo>
                <a:lnTo>
                  <a:pt x="88857" y="51288"/>
                </a:lnTo>
                <a:close/>
              </a:path>
            </a:pathLst>
          </a:custGeom>
          <a:ln w="25908">
            <a:solidFill>
              <a:srgbClr val="940000"/>
            </a:solidFill>
          </a:ln>
        </p:spPr>
        <p:txBody>
          <a:bodyPr wrap="square" lIns="0" tIns="0" rIns="0" bIns="0" rtlCol="0"/>
          <a:lstStyle/>
          <a:p>
            <a:endParaRPr/>
          </a:p>
        </p:txBody>
      </p:sp>
      <p:sp>
        <p:nvSpPr>
          <p:cNvPr id="12" name="object 12"/>
          <p:cNvSpPr/>
          <p:nvPr/>
        </p:nvSpPr>
        <p:spPr>
          <a:xfrm>
            <a:off x="5117591" y="1770888"/>
            <a:ext cx="1368552" cy="142951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960655" y="2771159"/>
            <a:ext cx="179705" cy="213995"/>
          </a:xfrm>
          <a:custGeom>
            <a:avLst/>
            <a:gdLst/>
            <a:ahLst/>
            <a:cxnLst/>
            <a:rect l="l" t="t" r="r" b="b"/>
            <a:pathLst>
              <a:path w="179704" h="213994">
                <a:moveTo>
                  <a:pt x="38818" y="0"/>
                </a:moveTo>
                <a:lnTo>
                  <a:pt x="7423" y="24237"/>
                </a:lnTo>
                <a:lnTo>
                  <a:pt x="0" y="65706"/>
                </a:lnTo>
                <a:lnTo>
                  <a:pt x="2333" y="83100"/>
                </a:lnTo>
                <a:lnTo>
                  <a:pt x="16167" y="122270"/>
                </a:lnTo>
                <a:lnTo>
                  <a:pt x="44396" y="166201"/>
                </a:lnTo>
                <a:lnTo>
                  <a:pt x="89624" y="213594"/>
                </a:lnTo>
                <a:lnTo>
                  <a:pt x="114525" y="189546"/>
                </a:lnTo>
                <a:lnTo>
                  <a:pt x="150922" y="143721"/>
                </a:lnTo>
                <a:lnTo>
                  <a:pt x="171616" y="102009"/>
                </a:lnTo>
                <a:lnTo>
                  <a:pt x="179218" y="65706"/>
                </a:lnTo>
                <a:lnTo>
                  <a:pt x="178949" y="51288"/>
                </a:lnTo>
                <a:lnTo>
                  <a:pt x="89624" y="51288"/>
                </a:lnTo>
                <a:lnTo>
                  <a:pt x="83290" y="34219"/>
                </a:lnTo>
                <a:lnTo>
                  <a:pt x="75668" y="20775"/>
                </a:lnTo>
                <a:lnTo>
                  <a:pt x="67084" y="10793"/>
                </a:lnTo>
                <a:lnTo>
                  <a:pt x="57864" y="4111"/>
                </a:lnTo>
                <a:lnTo>
                  <a:pt x="48333" y="568"/>
                </a:lnTo>
                <a:lnTo>
                  <a:pt x="38818" y="0"/>
                </a:lnTo>
                <a:close/>
              </a:path>
              <a:path w="179704" h="213994">
                <a:moveTo>
                  <a:pt x="140374" y="0"/>
                </a:moveTo>
                <a:lnTo>
                  <a:pt x="103549" y="20775"/>
                </a:lnTo>
                <a:lnTo>
                  <a:pt x="89624" y="51288"/>
                </a:lnTo>
                <a:lnTo>
                  <a:pt x="178949" y="51288"/>
                </a:lnTo>
                <a:lnTo>
                  <a:pt x="165576" y="14526"/>
                </a:lnTo>
                <a:lnTo>
                  <a:pt x="140374" y="0"/>
                </a:lnTo>
                <a:close/>
              </a:path>
            </a:pathLst>
          </a:custGeom>
          <a:solidFill>
            <a:srgbClr val="CC0000"/>
          </a:solidFill>
        </p:spPr>
        <p:txBody>
          <a:bodyPr wrap="square" lIns="0" tIns="0" rIns="0" bIns="0" rtlCol="0"/>
          <a:lstStyle/>
          <a:p>
            <a:endParaRPr/>
          </a:p>
        </p:txBody>
      </p:sp>
      <p:sp>
        <p:nvSpPr>
          <p:cNvPr id="14" name="object 14"/>
          <p:cNvSpPr/>
          <p:nvPr/>
        </p:nvSpPr>
        <p:spPr>
          <a:xfrm>
            <a:off x="5960655" y="2771159"/>
            <a:ext cx="179705" cy="213995"/>
          </a:xfrm>
          <a:custGeom>
            <a:avLst/>
            <a:gdLst/>
            <a:ahLst/>
            <a:cxnLst/>
            <a:rect l="l" t="t" r="r" b="b"/>
            <a:pathLst>
              <a:path w="179704" h="213994">
                <a:moveTo>
                  <a:pt x="89624" y="51288"/>
                </a:moveTo>
                <a:lnTo>
                  <a:pt x="112123" y="10793"/>
                </a:lnTo>
                <a:lnTo>
                  <a:pt x="140374" y="0"/>
                </a:lnTo>
                <a:lnTo>
                  <a:pt x="149549" y="2245"/>
                </a:lnTo>
                <a:lnTo>
                  <a:pt x="176335" y="36113"/>
                </a:lnTo>
                <a:lnTo>
                  <a:pt x="179218" y="65706"/>
                </a:lnTo>
                <a:lnTo>
                  <a:pt x="176891" y="83100"/>
                </a:lnTo>
                <a:lnTo>
                  <a:pt x="163069" y="122270"/>
                </a:lnTo>
                <a:lnTo>
                  <a:pt x="134849" y="166201"/>
                </a:lnTo>
                <a:lnTo>
                  <a:pt x="89624" y="213594"/>
                </a:lnTo>
                <a:lnTo>
                  <a:pt x="64722" y="189546"/>
                </a:lnTo>
                <a:lnTo>
                  <a:pt x="28319" y="143721"/>
                </a:lnTo>
                <a:lnTo>
                  <a:pt x="7614" y="102009"/>
                </a:lnTo>
                <a:lnTo>
                  <a:pt x="0" y="65706"/>
                </a:lnTo>
                <a:lnTo>
                  <a:pt x="287" y="49990"/>
                </a:lnTo>
                <a:lnTo>
                  <a:pt x="21135" y="7141"/>
                </a:lnTo>
                <a:lnTo>
                  <a:pt x="38818" y="0"/>
                </a:lnTo>
                <a:lnTo>
                  <a:pt x="48333" y="568"/>
                </a:lnTo>
                <a:lnTo>
                  <a:pt x="83290" y="34219"/>
                </a:lnTo>
                <a:lnTo>
                  <a:pt x="89624" y="51288"/>
                </a:lnTo>
                <a:close/>
              </a:path>
            </a:pathLst>
          </a:custGeom>
          <a:ln w="25908">
            <a:solidFill>
              <a:srgbClr val="940000"/>
            </a:solidFill>
          </a:ln>
        </p:spPr>
        <p:txBody>
          <a:bodyPr wrap="square" lIns="0" tIns="0" rIns="0" bIns="0" rtlCol="0"/>
          <a:lstStyle/>
          <a:p>
            <a:endParaRPr/>
          </a:p>
        </p:txBody>
      </p:sp>
      <p:sp>
        <p:nvSpPr>
          <p:cNvPr id="15" name="object 15"/>
          <p:cNvSpPr/>
          <p:nvPr/>
        </p:nvSpPr>
        <p:spPr>
          <a:xfrm>
            <a:off x="486918" y="2036826"/>
            <a:ext cx="1667510" cy="1115695"/>
          </a:xfrm>
          <a:custGeom>
            <a:avLst/>
            <a:gdLst/>
            <a:ahLst/>
            <a:cxnLst/>
            <a:rect l="l" t="t" r="r" b="b"/>
            <a:pathLst>
              <a:path w="1667510" h="1115695">
                <a:moveTo>
                  <a:pt x="1193292" y="0"/>
                </a:moveTo>
                <a:lnTo>
                  <a:pt x="185927" y="0"/>
                </a:lnTo>
                <a:lnTo>
                  <a:pt x="170679" y="615"/>
                </a:lnTo>
                <a:lnTo>
                  <a:pt x="127162" y="9473"/>
                </a:lnTo>
                <a:lnTo>
                  <a:pt x="87991" y="27842"/>
                </a:lnTo>
                <a:lnTo>
                  <a:pt x="54459" y="54435"/>
                </a:lnTo>
                <a:lnTo>
                  <a:pt x="27857" y="87963"/>
                </a:lnTo>
                <a:lnTo>
                  <a:pt x="9479" y="127138"/>
                </a:lnTo>
                <a:lnTo>
                  <a:pt x="616" y="170671"/>
                </a:lnTo>
                <a:lnTo>
                  <a:pt x="0" y="185927"/>
                </a:lnTo>
                <a:lnTo>
                  <a:pt x="0" y="929639"/>
                </a:lnTo>
                <a:lnTo>
                  <a:pt x="5403" y="974339"/>
                </a:lnTo>
                <a:lnTo>
                  <a:pt x="20754" y="1015110"/>
                </a:lnTo>
                <a:lnTo>
                  <a:pt x="44758" y="1050663"/>
                </a:lnTo>
                <a:lnTo>
                  <a:pt x="76123" y="1079711"/>
                </a:lnTo>
                <a:lnTo>
                  <a:pt x="113558" y="1100964"/>
                </a:lnTo>
                <a:lnTo>
                  <a:pt x="155770" y="1113136"/>
                </a:lnTo>
                <a:lnTo>
                  <a:pt x="185927" y="1115568"/>
                </a:lnTo>
                <a:lnTo>
                  <a:pt x="1193292" y="1115568"/>
                </a:lnTo>
                <a:lnTo>
                  <a:pt x="1237991" y="1110167"/>
                </a:lnTo>
                <a:lnTo>
                  <a:pt x="1278762" y="1094825"/>
                </a:lnTo>
                <a:lnTo>
                  <a:pt x="1314315" y="1070831"/>
                </a:lnTo>
                <a:lnTo>
                  <a:pt x="1343363" y="1039471"/>
                </a:lnTo>
                <a:lnTo>
                  <a:pt x="1364616" y="1002035"/>
                </a:lnTo>
                <a:lnTo>
                  <a:pt x="1376788" y="959812"/>
                </a:lnTo>
                <a:lnTo>
                  <a:pt x="1379220" y="929639"/>
                </a:lnTo>
                <a:lnTo>
                  <a:pt x="1667256" y="788924"/>
                </a:lnTo>
                <a:lnTo>
                  <a:pt x="1379220" y="650748"/>
                </a:lnTo>
                <a:lnTo>
                  <a:pt x="1379220" y="185927"/>
                </a:lnTo>
                <a:lnTo>
                  <a:pt x="1378604" y="170671"/>
                </a:lnTo>
                <a:lnTo>
                  <a:pt x="1369746" y="127138"/>
                </a:lnTo>
                <a:lnTo>
                  <a:pt x="1351377" y="87963"/>
                </a:lnTo>
                <a:lnTo>
                  <a:pt x="1324784" y="54435"/>
                </a:lnTo>
                <a:lnTo>
                  <a:pt x="1291256" y="27842"/>
                </a:lnTo>
                <a:lnTo>
                  <a:pt x="1252081" y="9473"/>
                </a:lnTo>
                <a:lnTo>
                  <a:pt x="1208548" y="615"/>
                </a:lnTo>
                <a:lnTo>
                  <a:pt x="1193292" y="0"/>
                </a:lnTo>
                <a:close/>
              </a:path>
            </a:pathLst>
          </a:custGeom>
          <a:solidFill>
            <a:srgbClr val="FFFFCC"/>
          </a:solidFill>
        </p:spPr>
        <p:txBody>
          <a:bodyPr wrap="square" lIns="0" tIns="0" rIns="0" bIns="0" rtlCol="0"/>
          <a:lstStyle/>
          <a:p>
            <a:endParaRPr/>
          </a:p>
        </p:txBody>
      </p:sp>
      <p:sp>
        <p:nvSpPr>
          <p:cNvPr id="16" name="object 16"/>
          <p:cNvSpPr/>
          <p:nvPr/>
        </p:nvSpPr>
        <p:spPr>
          <a:xfrm>
            <a:off x="486918" y="2036826"/>
            <a:ext cx="1667510" cy="1115695"/>
          </a:xfrm>
          <a:custGeom>
            <a:avLst/>
            <a:gdLst/>
            <a:ahLst/>
            <a:cxnLst/>
            <a:rect l="l" t="t" r="r" b="b"/>
            <a:pathLst>
              <a:path w="1667510" h="1115695">
                <a:moveTo>
                  <a:pt x="0" y="185927"/>
                </a:moveTo>
                <a:lnTo>
                  <a:pt x="5403" y="141228"/>
                </a:lnTo>
                <a:lnTo>
                  <a:pt x="20754" y="100457"/>
                </a:lnTo>
                <a:lnTo>
                  <a:pt x="44758" y="64904"/>
                </a:lnTo>
                <a:lnTo>
                  <a:pt x="76123" y="35856"/>
                </a:lnTo>
                <a:lnTo>
                  <a:pt x="113558" y="14603"/>
                </a:lnTo>
                <a:lnTo>
                  <a:pt x="155770" y="2431"/>
                </a:lnTo>
                <a:lnTo>
                  <a:pt x="185927" y="0"/>
                </a:lnTo>
                <a:lnTo>
                  <a:pt x="804544" y="0"/>
                </a:lnTo>
                <a:lnTo>
                  <a:pt x="1149350" y="0"/>
                </a:lnTo>
                <a:lnTo>
                  <a:pt x="1193292" y="0"/>
                </a:lnTo>
                <a:lnTo>
                  <a:pt x="1208548" y="615"/>
                </a:lnTo>
                <a:lnTo>
                  <a:pt x="1252081" y="9473"/>
                </a:lnTo>
                <a:lnTo>
                  <a:pt x="1291256" y="27842"/>
                </a:lnTo>
                <a:lnTo>
                  <a:pt x="1324784" y="54435"/>
                </a:lnTo>
                <a:lnTo>
                  <a:pt x="1351377" y="87963"/>
                </a:lnTo>
                <a:lnTo>
                  <a:pt x="1369746" y="127138"/>
                </a:lnTo>
                <a:lnTo>
                  <a:pt x="1378604" y="170671"/>
                </a:lnTo>
                <a:lnTo>
                  <a:pt x="1379220" y="185927"/>
                </a:lnTo>
                <a:lnTo>
                  <a:pt x="1379220" y="650748"/>
                </a:lnTo>
                <a:lnTo>
                  <a:pt x="1667256" y="788924"/>
                </a:lnTo>
                <a:lnTo>
                  <a:pt x="1379220" y="929639"/>
                </a:lnTo>
                <a:lnTo>
                  <a:pt x="1378604" y="944896"/>
                </a:lnTo>
                <a:lnTo>
                  <a:pt x="1376788" y="959812"/>
                </a:lnTo>
                <a:lnTo>
                  <a:pt x="1364616" y="1002035"/>
                </a:lnTo>
                <a:lnTo>
                  <a:pt x="1343363" y="1039471"/>
                </a:lnTo>
                <a:lnTo>
                  <a:pt x="1314315" y="1070831"/>
                </a:lnTo>
                <a:lnTo>
                  <a:pt x="1278762" y="1094825"/>
                </a:lnTo>
                <a:lnTo>
                  <a:pt x="1237991" y="1110167"/>
                </a:lnTo>
                <a:lnTo>
                  <a:pt x="1193292" y="1115568"/>
                </a:lnTo>
                <a:lnTo>
                  <a:pt x="1149350" y="1115568"/>
                </a:lnTo>
                <a:lnTo>
                  <a:pt x="804544" y="1115568"/>
                </a:lnTo>
                <a:lnTo>
                  <a:pt x="185927" y="1115568"/>
                </a:lnTo>
                <a:lnTo>
                  <a:pt x="170679" y="1114952"/>
                </a:lnTo>
                <a:lnTo>
                  <a:pt x="127162" y="1106094"/>
                </a:lnTo>
                <a:lnTo>
                  <a:pt x="87991" y="1087725"/>
                </a:lnTo>
                <a:lnTo>
                  <a:pt x="54459" y="1061132"/>
                </a:lnTo>
                <a:lnTo>
                  <a:pt x="27857" y="1027604"/>
                </a:lnTo>
                <a:lnTo>
                  <a:pt x="9479" y="988429"/>
                </a:lnTo>
                <a:lnTo>
                  <a:pt x="616" y="944896"/>
                </a:lnTo>
                <a:lnTo>
                  <a:pt x="0" y="929639"/>
                </a:lnTo>
                <a:lnTo>
                  <a:pt x="0" y="650748"/>
                </a:lnTo>
                <a:lnTo>
                  <a:pt x="0" y="185927"/>
                </a:lnTo>
                <a:close/>
              </a:path>
            </a:pathLst>
          </a:custGeom>
          <a:ln w="25908">
            <a:solidFill>
              <a:srgbClr val="339933"/>
            </a:solidFill>
          </a:ln>
        </p:spPr>
        <p:txBody>
          <a:bodyPr wrap="square" lIns="0" tIns="0" rIns="0" bIns="0" rtlCol="0"/>
          <a:lstStyle/>
          <a:p>
            <a:endParaRPr/>
          </a:p>
        </p:txBody>
      </p:sp>
      <p:sp>
        <p:nvSpPr>
          <p:cNvPr id="17" name="object 17"/>
          <p:cNvSpPr txBox="1"/>
          <p:nvPr/>
        </p:nvSpPr>
        <p:spPr>
          <a:xfrm>
            <a:off x="525237" y="2155947"/>
            <a:ext cx="1649095" cy="400110"/>
          </a:xfrm>
          <a:prstGeom prst="rect">
            <a:avLst/>
          </a:prstGeom>
        </p:spPr>
        <p:txBody>
          <a:bodyPr vert="horz" wrap="square" lIns="0" tIns="0" rIns="0" bIns="0" rtlCol="0">
            <a:spAutoFit/>
          </a:bodyPr>
          <a:lstStyle/>
          <a:p>
            <a:pPr marR="360045" algn="ctr">
              <a:lnSpc>
                <a:spcPct val="100000"/>
              </a:lnSpc>
              <a:spcBef>
                <a:spcPts val="725"/>
              </a:spcBef>
            </a:pPr>
            <a:r>
              <a:rPr sz="1200" dirty="0">
                <a:latin typeface="MS UI Gothic"/>
                <a:cs typeface="MS UI Gothic"/>
              </a:rPr>
              <a:t>＜血圧＞</a:t>
            </a:r>
          </a:p>
          <a:p>
            <a:pPr marR="362585" algn="ctr">
              <a:lnSpc>
                <a:spcPct val="100000"/>
              </a:lnSpc>
              <a:spcBef>
                <a:spcPts val="5"/>
              </a:spcBef>
            </a:pPr>
            <a:r>
              <a:rPr sz="1400" b="1" dirty="0">
                <a:latin typeface="Calibri"/>
                <a:cs typeface="Calibri"/>
              </a:rPr>
              <a:t>1</a:t>
            </a:r>
            <a:r>
              <a:rPr sz="1400" b="1" spc="-15" dirty="0">
                <a:latin typeface="Calibri"/>
                <a:cs typeface="Calibri"/>
              </a:rPr>
              <a:t>10</a:t>
            </a:r>
            <a:r>
              <a:rPr sz="1400" b="1" spc="85" dirty="0">
                <a:latin typeface="Calibri"/>
                <a:cs typeface="Calibri"/>
              </a:rPr>
              <a:t>/</a:t>
            </a:r>
            <a:r>
              <a:rPr sz="1400" b="1" spc="-15" dirty="0">
                <a:latin typeface="Calibri"/>
                <a:cs typeface="Calibri"/>
              </a:rPr>
              <a:t>5</a:t>
            </a:r>
            <a:r>
              <a:rPr sz="1400" b="1" spc="-25" dirty="0">
                <a:latin typeface="Calibri"/>
                <a:cs typeface="Calibri"/>
              </a:rPr>
              <a:t>5</a:t>
            </a:r>
            <a:r>
              <a:rPr sz="1400" b="1" spc="-120" dirty="0">
                <a:latin typeface="Calibri"/>
                <a:cs typeface="Calibri"/>
              </a:rPr>
              <a:t>m</a:t>
            </a:r>
            <a:r>
              <a:rPr sz="1400" b="1" spc="-105" dirty="0">
                <a:latin typeface="Calibri"/>
                <a:cs typeface="Calibri"/>
              </a:rPr>
              <a:t>m</a:t>
            </a:r>
            <a:r>
              <a:rPr sz="1400" b="1" spc="-10" dirty="0">
                <a:latin typeface="Calibri"/>
                <a:cs typeface="Calibri"/>
              </a:rPr>
              <a:t>Hg</a:t>
            </a:r>
            <a:endParaRPr sz="1400" dirty="0">
              <a:latin typeface="Calibri"/>
              <a:cs typeface="Calibri"/>
            </a:endParaRPr>
          </a:p>
        </p:txBody>
      </p:sp>
      <p:sp>
        <p:nvSpPr>
          <p:cNvPr id="18" name="object 18"/>
          <p:cNvSpPr/>
          <p:nvPr/>
        </p:nvSpPr>
        <p:spPr>
          <a:xfrm>
            <a:off x="6369303" y="2036826"/>
            <a:ext cx="1731645" cy="1164590"/>
          </a:xfrm>
          <a:custGeom>
            <a:avLst/>
            <a:gdLst/>
            <a:ahLst/>
            <a:cxnLst/>
            <a:rect l="l" t="t" r="r" b="b"/>
            <a:pathLst>
              <a:path w="1731645" h="1164589">
                <a:moveTo>
                  <a:pt x="1537462" y="0"/>
                </a:moveTo>
                <a:lnTo>
                  <a:pt x="505205" y="0"/>
                </a:lnTo>
                <a:lnTo>
                  <a:pt x="489288" y="643"/>
                </a:lnTo>
                <a:lnTo>
                  <a:pt x="443863" y="9891"/>
                </a:lnTo>
                <a:lnTo>
                  <a:pt x="402979" y="29070"/>
                </a:lnTo>
                <a:lnTo>
                  <a:pt x="367982" y="56832"/>
                </a:lnTo>
                <a:lnTo>
                  <a:pt x="340220" y="91829"/>
                </a:lnTo>
                <a:lnTo>
                  <a:pt x="321041" y="132713"/>
                </a:lnTo>
                <a:lnTo>
                  <a:pt x="311793" y="178138"/>
                </a:lnTo>
                <a:lnTo>
                  <a:pt x="311150" y="194056"/>
                </a:lnTo>
                <a:lnTo>
                  <a:pt x="311150" y="679196"/>
                </a:lnTo>
                <a:lnTo>
                  <a:pt x="0" y="813688"/>
                </a:lnTo>
                <a:lnTo>
                  <a:pt x="311150" y="970279"/>
                </a:lnTo>
                <a:lnTo>
                  <a:pt x="311793" y="986197"/>
                </a:lnTo>
                <a:lnTo>
                  <a:pt x="313689" y="1001760"/>
                </a:lnTo>
                <a:lnTo>
                  <a:pt x="326397" y="1045821"/>
                </a:lnTo>
                <a:lnTo>
                  <a:pt x="348587" y="1084892"/>
                </a:lnTo>
                <a:lnTo>
                  <a:pt x="378910" y="1117627"/>
                </a:lnTo>
                <a:lnTo>
                  <a:pt x="416019" y="1142678"/>
                </a:lnTo>
                <a:lnTo>
                  <a:pt x="458567" y="1158697"/>
                </a:lnTo>
                <a:lnTo>
                  <a:pt x="505205" y="1164336"/>
                </a:lnTo>
                <a:lnTo>
                  <a:pt x="1537462" y="1164336"/>
                </a:lnTo>
                <a:lnTo>
                  <a:pt x="1584100" y="1158697"/>
                </a:lnTo>
                <a:lnTo>
                  <a:pt x="1626648" y="1142678"/>
                </a:lnTo>
                <a:lnTo>
                  <a:pt x="1663757" y="1117627"/>
                </a:lnTo>
                <a:lnTo>
                  <a:pt x="1694080" y="1084892"/>
                </a:lnTo>
                <a:lnTo>
                  <a:pt x="1716270" y="1045821"/>
                </a:lnTo>
                <a:lnTo>
                  <a:pt x="1728978" y="1001760"/>
                </a:lnTo>
                <a:lnTo>
                  <a:pt x="1731518" y="970279"/>
                </a:lnTo>
                <a:lnTo>
                  <a:pt x="1731518" y="194056"/>
                </a:lnTo>
                <a:lnTo>
                  <a:pt x="1725879" y="147417"/>
                </a:lnTo>
                <a:lnTo>
                  <a:pt x="1709860" y="104869"/>
                </a:lnTo>
                <a:lnTo>
                  <a:pt x="1684809" y="67760"/>
                </a:lnTo>
                <a:lnTo>
                  <a:pt x="1652074" y="37437"/>
                </a:lnTo>
                <a:lnTo>
                  <a:pt x="1613003" y="15247"/>
                </a:lnTo>
                <a:lnTo>
                  <a:pt x="1568942" y="2539"/>
                </a:lnTo>
                <a:lnTo>
                  <a:pt x="1553379" y="643"/>
                </a:lnTo>
                <a:lnTo>
                  <a:pt x="1537462" y="0"/>
                </a:lnTo>
                <a:close/>
              </a:path>
            </a:pathLst>
          </a:custGeom>
          <a:solidFill>
            <a:srgbClr val="FFFFCC"/>
          </a:solidFill>
        </p:spPr>
        <p:txBody>
          <a:bodyPr wrap="square" lIns="0" tIns="0" rIns="0" bIns="0" rtlCol="0"/>
          <a:lstStyle/>
          <a:p>
            <a:endParaRPr/>
          </a:p>
        </p:txBody>
      </p:sp>
      <p:sp>
        <p:nvSpPr>
          <p:cNvPr id="19" name="object 19"/>
          <p:cNvSpPr/>
          <p:nvPr/>
        </p:nvSpPr>
        <p:spPr>
          <a:xfrm>
            <a:off x="6369303" y="2036826"/>
            <a:ext cx="1731645" cy="1164590"/>
          </a:xfrm>
          <a:custGeom>
            <a:avLst/>
            <a:gdLst/>
            <a:ahLst/>
            <a:cxnLst/>
            <a:rect l="l" t="t" r="r" b="b"/>
            <a:pathLst>
              <a:path w="1731645" h="1164589">
                <a:moveTo>
                  <a:pt x="311150" y="194056"/>
                </a:moveTo>
                <a:lnTo>
                  <a:pt x="316788" y="147417"/>
                </a:lnTo>
                <a:lnTo>
                  <a:pt x="332807" y="104869"/>
                </a:lnTo>
                <a:lnTo>
                  <a:pt x="357858" y="67760"/>
                </a:lnTo>
                <a:lnTo>
                  <a:pt x="390593" y="37437"/>
                </a:lnTo>
                <a:lnTo>
                  <a:pt x="429664" y="15247"/>
                </a:lnTo>
                <a:lnTo>
                  <a:pt x="473725" y="2539"/>
                </a:lnTo>
                <a:lnTo>
                  <a:pt x="505205" y="0"/>
                </a:lnTo>
                <a:lnTo>
                  <a:pt x="547877" y="0"/>
                </a:lnTo>
                <a:lnTo>
                  <a:pt x="902970" y="0"/>
                </a:lnTo>
                <a:lnTo>
                  <a:pt x="1537462" y="0"/>
                </a:lnTo>
                <a:lnTo>
                  <a:pt x="1553379" y="643"/>
                </a:lnTo>
                <a:lnTo>
                  <a:pt x="1598804" y="9891"/>
                </a:lnTo>
                <a:lnTo>
                  <a:pt x="1639688" y="29070"/>
                </a:lnTo>
                <a:lnTo>
                  <a:pt x="1674685" y="56832"/>
                </a:lnTo>
                <a:lnTo>
                  <a:pt x="1702447" y="91829"/>
                </a:lnTo>
                <a:lnTo>
                  <a:pt x="1721626" y="132713"/>
                </a:lnTo>
                <a:lnTo>
                  <a:pt x="1730874" y="178138"/>
                </a:lnTo>
                <a:lnTo>
                  <a:pt x="1731518" y="194056"/>
                </a:lnTo>
                <a:lnTo>
                  <a:pt x="1731518" y="679196"/>
                </a:lnTo>
                <a:lnTo>
                  <a:pt x="1731518" y="970279"/>
                </a:lnTo>
                <a:lnTo>
                  <a:pt x="1730874" y="986197"/>
                </a:lnTo>
                <a:lnTo>
                  <a:pt x="1728978" y="1001760"/>
                </a:lnTo>
                <a:lnTo>
                  <a:pt x="1716270" y="1045821"/>
                </a:lnTo>
                <a:lnTo>
                  <a:pt x="1694080" y="1084892"/>
                </a:lnTo>
                <a:lnTo>
                  <a:pt x="1663757" y="1117627"/>
                </a:lnTo>
                <a:lnTo>
                  <a:pt x="1626648" y="1142678"/>
                </a:lnTo>
                <a:lnTo>
                  <a:pt x="1584100" y="1158697"/>
                </a:lnTo>
                <a:lnTo>
                  <a:pt x="1537462" y="1164336"/>
                </a:lnTo>
                <a:lnTo>
                  <a:pt x="902970" y="1164336"/>
                </a:lnTo>
                <a:lnTo>
                  <a:pt x="547877" y="1164336"/>
                </a:lnTo>
                <a:lnTo>
                  <a:pt x="505205" y="1164336"/>
                </a:lnTo>
                <a:lnTo>
                  <a:pt x="489288" y="1163692"/>
                </a:lnTo>
                <a:lnTo>
                  <a:pt x="443863" y="1154444"/>
                </a:lnTo>
                <a:lnTo>
                  <a:pt x="402979" y="1135265"/>
                </a:lnTo>
                <a:lnTo>
                  <a:pt x="367982" y="1107503"/>
                </a:lnTo>
                <a:lnTo>
                  <a:pt x="340220" y="1072506"/>
                </a:lnTo>
                <a:lnTo>
                  <a:pt x="321041" y="1031622"/>
                </a:lnTo>
                <a:lnTo>
                  <a:pt x="311793" y="986197"/>
                </a:lnTo>
                <a:lnTo>
                  <a:pt x="311150" y="970279"/>
                </a:lnTo>
                <a:lnTo>
                  <a:pt x="0" y="813688"/>
                </a:lnTo>
                <a:lnTo>
                  <a:pt x="311150" y="679196"/>
                </a:lnTo>
                <a:lnTo>
                  <a:pt x="311150" y="194056"/>
                </a:lnTo>
                <a:close/>
              </a:path>
            </a:pathLst>
          </a:custGeom>
          <a:ln w="25908">
            <a:solidFill>
              <a:srgbClr val="339933"/>
            </a:solidFill>
          </a:ln>
        </p:spPr>
        <p:txBody>
          <a:bodyPr wrap="square" lIns="0" tIns="0" rIns="0" bIns="0" rtlCol="0"/>
          <a:lstStyle/>
          <a:p>
            <a:endParaRPr/>
          </a:p>
        </p:txBody>
      </p:sp>
      <p:sp>
        <p:nvSpPr>
          <p:cNvPr id="20" name="object 20"/>
          <p:cNvSpPr txBox="1"/>
          <p:nvPr/>
        </p:nvSpPr>
        <p:spPr>
          <a:xfrm>
            <a:off x="6751074" y="2238627"/>
            <a:ext cx="1151890" cy="400110"/>
          </a:xfrm>
          <a:prstGeom prst="rect">
            <a:avLst/>
          </a:prstGeom>
        </p:spPr>
        <p:txBody>
          <a:bodyPr vert="horz" wrap="square" lIns="0" tIns="0" rIns="0" bIns="0" rtlCol="0">
            <a:spAutoFit/>
          </a:bodyPr>
          <a:lstStyle/>
          <a:p>
            <a:pPr marL="133985" algn="ctr">
              <a:lnSpc>
                <a:spcPct val="100000"/>
              </a:lnSpc>
              <a:spcBef>
                <a:spcPts val="915"/>
              </a:spcBef>
            </a:pPr>
            <a:r>
              <a:rPr sz="1200" dirty="0">
                <a:latin typeface="MS UI Gothic"/>
                <a:cs typeface="MS UI Gothic"/>
              </a:rPr>
              <a:t>＜血圧＞</a:t>
            </a:r>
          </a:p>
          <a:p>
            <a:pPr marL="130810" algn="ctr">
              <a:lnSpc>
                <a:spcPct val="100000"/>
              </a:lnSpc>
              <a:spcBef>
                <a:spcPts val="5"/>
              </a:spcBef>
            </a:pPr>
            <a:r>
              <a:rPr sz="1400" b="1" dirty="0">
                <a:solidFill>
                  <a:srgbClr val="FF4646"/>
                </a:solidFill>
                <a:latin typeface="Calibri"/>
                <a:cs typeface="Calibri"/>
              </a:rPr>
              <a:t>1</a:t>
            </a:r>
            <a:r>
              <a:rPr sz="1400" b="1" spc="-15" dirty="0">
                <a:solidFill>
                  <a:srgbClr val="FF4646"/>
                </a:solidFill>
                <a:latin typeface="Calibri"/>
                <a:cs typeface="Calibri"/>
              </a:rPr>
              <a:t>30</a:t>
            </a:r>
            <a:r>
              <a:rPr sz="1400" b="1" spc="85" dirty="0">
                <a:solidFill>
                  <a:srgbClr val="FF4646"/>
                </a:solidFill>
                <a:latin typeface="Calibri"/>
                <a:cs typeface="Calibri"/>
              </a:rPr>
              <a:t>/</a:t>
            </a:r>
            <a:r>
              <a:rPr sz="1400" b="1" spc="-15" dirty="0">
                <a:solidFill>
                  <a:srgbClr val="FF4646"/>
                </a:solidFill>
                <a:latin typeface="Calibri"/>
                <a:cs typeface="Calibri"/>
              </a:rPr>
              <a:t>65</a:t>
            </a:r>
            <a:r>
              <a:rPr sz="1400" spc="-15" dirty="0">
                <a:latin typeface="MS UI Gothic"/>
                <a:cs typeface="MS UI Gothic"/>
              </a:rPr>
              <a:t>m</a:t>
            </a:r>
            <a:r>
              <a:rPr sz="1400" spc="-5" dirty="0">
                <a:latin typeface="MS UI Gothic"/>
                <a:cs typeface="MS UI Gothic"/>
              </a:rPr>
              <a:t>mHg</a:t>
            </a:r>
            <a:endParaRPr sz="1400" dirty="0">
              <a:latin typeface="MS UI Gothic"/>
              <a:cs typeface="MS UI Gothic"/>
            </a:endParaRPr>
          </a:p>
        </p:txBody>
      </p:sp>
      <p:sp>
        <p:nvSpPr>
          <p:cNvPr id="21" name="object 21"/>
          <p:cNvSpPr txBox="1"/>
          <p:nvPr/>
        </p:nvSpPr>
        <p:spPr>
          <a:xfrm>
            <a:off x="1902559" y="4667704"/>
            <a:ext cx="6000405" cy="1097736"/>
          </a:xfrm>
          <a:prstGeom prst="rect">
            <a:avLst/>
          </a:prstGeom>
        </p:spPr>
        <p:txBody>
          <a:bodyPr vert="horz" wrap="square" lIns="0" tIns="0" rIns="0" bIns="0" rtlCol="0">
            <a:spAutoFit/>
          </a:bodyPr>
          <a:lstStyle/>
          <a:p>
            <a:pPr marL="12700" algn="ctr">
              <a:lnSpc>
                <a:spcPct val="100000"/>
              </a:lnSpc>
            </a:pPr>
            <a:r>
              <a:rPr sz="1800" b="1" u="heavy" spc="-450" dirty="0">
                <a:solidFill>
                  <a:srgbClr val="333333"/>
                </a:solidFill>
                <a:latin typeface="Times New Roman"/>
                <a:cs typeface="Times New Roman"/>
              </a:rPr>
              <a:t> </a:t>
            </a:r>
            <a:r>
              <a:rPr sz="1800" b="1" u="heavy" spc="710" dirty="0">
                <a:solidFill>
                  <a:srgbClr val="333333"/>
                </a:solidFill>
                <a:latin typeface="Microsoft JhengHei"/>
                <a:cs typeface="Microsoft JhengHei"/>
              </a:rPr>
              <a:t>◆</a:t>
            </a:r>
            <a:r>
              <a:rPr sz="1800" b="1" u="heavy" spc="-440" dirty="0">
                <a:solidFill>
                  <a:srgbClr val="333333"/>
                </a:solidFill>
                <a:latin typeface="Times New Roman"/>
                <a:cs typeface="Times New Roman"/>
              </a:rPr>
              <a:t> </a:t>
            </a:r>
            <a:r>
              <a:rPr sz="1800" b="1" u="heavy" spc="-434" dirty="0">
                <a:solidFill>
                  <a:srgbClr val="333333"/>
                </a:solidFill>
                <a:latin typeface="Microsoft JhengHei"/>
                <a:cs typeface="Microsoft JhengHei"/>
              </a:rPr>
              <a:t>タ</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バ</a:t>
            </a:r>
            <a:r>
              <a:rPr sz="1800" b="1" u="heavy" spc="-440" dirty="0">
                <a:solidFill>
                  <a:srgbClr val="333333"/>
                </a:solidFill>
                <a:latin typeface="Times New Roman"/>
                <a:cs typeface="Times New Roman"/>
              </a:rPr>
              <a:t> </a:t>
            </a:r>
            <a:r>
              <a:rPr sz="1800" b="1" u="heavy" spc="-380" dirty="0">
                <a:solidFill>
                  <a:srgbClr val="333333"/>
                </a:solidFill>
                <a:latin typeface="Microsoft JhengHei"/>
                <a:cs typeface="Microsoft JhengHei"/>
              </a:rPr>
              <a:t>コ</a:t>
            </a:r>
            <a:r>
              <a:rPr sz="1800" b="1" u="heavy" spc="-430" dirty="0">
                <a:solidFill>
                  <a:srgbClr val="333333"/>
                </a:solidFill>
                <a:latin typeface="Times New Roman"/>
                <a:cs typeface="Times New Roman"/>
              </a:rPr>
              <a:t> </a:t>
            </a:r>
            <a:r>
              <a:rPr lang="ja-JP" altLang="en-US" sz="1800" b="1" u="heavy" spc="-430" dirty="0">
                <a:solidFill>
                  <a:srgbClr val="333333"/>
                </a:solidFill>
                <a:latin typeface="Times New Roman"/>
                <a:cs typeface="Times New Roman"/>
              </a:rPr>
              <a:t>　</a:t>
            </a:r>
            <a:r>
              <a:rPr lang="ja-JP" altLang="en-US" b="1" u="heavy" spc="-15" dirty="0">
                <a:solidFill>
                  <a:srgbClr val="333333"/>
                </a:solidFill>
                <a:latin typeface="Calibri"/>
                <a:cs typeface="Calibri"/>
              </a:rPr>
              <a:t>１</a:t>
            </a:r>
            <a:r>
              <a:rPr sz="1800" b="1" u="heavy" dirty="0">
                <a:solidFill>
                  <a:srgbClr val="333333"/>
                </a:solidFill>
                <a:latin typeface="Microsoft JhengHei"/>
                <a:cs typeface="Microsoft JhengHei"/>
              </a:rPr>
              <a:t>本</a:t>
            </a:r>
            <a:r>
              <a:rPr sz="1800" b="1" u="heavy" spc="-440" dirty="0">
                <a:solidFill>
                  <a:srgbClr val="333333"/>
                </a:solidFill>
                <a:latin typeface="Times New Roman"/>
                <a:cs typeface="Times New Roman"/>
              </a:rPr>
              <a:t> </a:t>
            </a:r>
            <a:r>
              <a:rPr sz="1800" b="1" u="heavy" spc="-180" dirty="0">
                <a:solidFill>
                  <a:srgbClr val="333333"/>
                </a:solidFill>
                <a:latin typeface="Microsoft JhengHei"/>
                <a:cs typeface="Microsoft JhengHei"/>
              </a:rPr>
              <a:t>で</a:t>
            </a:r>
            <a:r>
              <a:rPr sz="1800" b="1" u="heavy" spc="-445" dirty="0">
                <a:solidFill>
                  <a:srgbClr val="333333"/>
                </a:solidFill>
                <a:latin typeface="Times New Roman"/>
                <a:cs typeface="Times New Roman"/>
              </a:rPr>
              <a:t> </a:t>
            </a:r>
            <a:r>
              <a:rPr sz="1800" b="1" u="heavy" dirty="0">
                <a:solidFill>
                  <a:srgbClr val="333333"/>
                </a:solidFill>
                <a:latin typeface="Microsoft JhengHei"/>
                <a:cs typeface="Microsoft JhengHei"/>
              </a:rPr>
              <a:t>高</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血</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圧</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状</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態</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が</a:t>
            </a:r>
            <a:r>
              <a:rPr sz="1800" b="1" u="heavy" spc="-440" dirty="0">
                <a:solidFill>
                  <a:srgbClr val="333333"/>
                </a:solidFill>
                <a:latin typeface="Times New Roman"/>
                <a:cs typeface="Times New Roman"/>
              </a:rPr>
              <a:t> </a:t>
            </a:r>
            <a:r>
              <a:rPr sz="1800" b="1" u="heavy" spc="-220" dirty="0">
                <a:solidFill>
                  <a:srgbClr val="333333"/>
                </a:solidFill>
                <a:latin typeface="Microsoft JhengHei"/>
                <a:cs typeface="Microsoft JhengHei"/>
              </a:rPr>
              <a:t>ど</a:t>
            </a:r>
            <a:r>
              <a:rPr sz="1800" b="1" u="heavy" spc="-445" dirty="0">
                <a:solidFill>
                  <a:srgbClr val="333333"/>
                </a:solidFill>
                <a:latin typeface="Times New Roman"/>
                <a:cs typeface="Times New Roman"/>
              </a:rPr>
              <a:t> </a:t>
            </a:r>
            <a:r>
              <a:rPr sz="1800" b="1" u="heavy" dirty="0">
                <a:solidFill>
                  <a:srgbClr val="333333"/>
                </a:solidFill>
                <a:latin typeface="Microsoft JhengHei"/>
                <a:cs typeface="Microsoft JhengHei"/>
              </a:rPr>
              <a:t>の</a:t>
            </a:r>
            <a:r>
              <a:rPr sz="1800" b="1" u="heavy" spc="-440" dirty="0">
                <a:solidFill>
                  <a:srgbClr val="333333"/>
                </a:solidFill>
                <a:latin typeface="Times New Roman"/>
                <a:cs typeface="Times New Roman"/>
              </a:rPr>
              <a:t> </a:t>
            </a:r>
            <a:r>
              <a:rPr sz="1800" b="1" u="heavy" spc="-740" dirty="0">
                <a:solidFill>
                  <a:srgbClr val="333333"/>
                </a:solidFill>
                <a:latin typeface="Microsoft JhengHei"/>
                <a:cs typeface="Microsoft JhengHei"/>
              </a:rPr>
              <a:t>く</a:t>
            </a:r>
            <a:r>
              <a:rPr sz="1800" b="1" u="heavy" spc="-450" dirty="0">
                <a:solidFill>
                  <a:srgbClr val="333333"/>
                </a:solidFill>
                <a:latin typeface="Times New Roman"/>
                <a:cs typeface="Times New Roman"/>
              </a:rPr>
              <a:t> </a:t>
            </a:r>
            <a:r>
              <a:rPr sz="1800" b="1" u="heavy" spc="-360" dirty="0">
                <a:solidFill>
                  <a:srgbClr val="333333"/>
                </a:solidFill>
                <a:latin typeface="Microsoft JhengHei"/>
                <a:cs typeface="Microsoft JhengHei"/>
              </a:rPr>
              <a:t>ら</a:t>
            </a:r>
            <a:r>
              <a:rPr sz="1800" b="1" u="heavy" spc="-440" dirty="0">
                <a:solidFill>
                  <a:srgbClr val="333333"/>
                </a:solidFill>
                <a:latin typeface="Times New Roman"/>
                <a:cs typeface="Times New Roman"/>
              </a:rPr>
              <a:t> </a:t>
            </a:r>
            <a:r>
              <a:rPr sz="1800" b="1" u="heavy" spc="-110" dirty="0">
                <a:solidFill>
                  <a:srgbClr val="333333"/>
                </a:solidFill>
                <a:latin typeface="Microsoft JhengHei"/>
                <a:cs typeface="Microsoft JhengHei"/>
              </a:rPr>
              <a:t>い</a:t>
            </a:r>
            <a:r>
              <a:rPr sz="1800" b="1" u="heavy" spc="-440" dirty="0">
                <a:solidFill>
                  <a:srgbClr val="333333"/>
                </a:solidFill>
                <a:latin typeface="Times New Roman"/>
                <a:cs typeface="Times New Roman"/>
              </a:rPr>
              <a:t> </a:t>
            </a:r>
            <a:r>
              <a:rPr sz="1800" b="1" u="heavy" dirty="0">
                <a:solidFill>
                  <a:srgbClr val="333333"/>
                </a:solidFill>
                <a:latin typeface="Microsoft JhengHei"/>
                <a:cs typeface="Microsoft JhengHei"/>
              </a:rPr>
              <a:t>続</a:t>
            </a:r>
            <a:r>
              <a:rPr sz="1800" b="1" u="heavy" spc="-440" dirty="0">
                <a:solidFill>
                  <a:srgbClr val="333333"/>
                </a:solidFill>
                <a:latin typeface="Times New Roman"/>
                <a:cs typeface="Times New Roman"/>
              </a:rPr>
              <a:t> </a:t>
            </a:r>
            <a:r>
              <a:rPr sz="1800" b="1" u="heavy" spc="-740" dirty="0">
                <a:solidFill>
                  <a:srgbClr val="333333"/>
                </a:solidFill>
                <a:latin typeface="Microsoft JhengHei"/>
                <a:cs typeface="Microsoft JhengHei"/>
              </a:rPr>
              <a:t>く</a:t>
            </a:r>
            <a:r>
              <a:rPr sz="1800" b="1" u="heavy" spc="-450" dirty="0">
                <a:solidFill>
                  <a:srgbClr val="333333"/>
                </a:solidFill>
                <a:latin typeface="Times New Roman"/>
                <a:cs typeface="Times New Roman"/>
              </a:rPr>
              <a:t> </a:t>
            </a:r>
            <a:r>
              <a:rPr sz="1800" b="1" u="heavy" dirty="0">
                <a:solidFill>
                  <a:srgbClr val="333333"/>
                </a:solidFill>
                <a:latin typeface="Microsoft JhengHei"/>
                <a:cs typeface="Microsoft JhengHei"/>
              </a:rPr>
              <a:t>？</a:t>
            </a:r>
            <a:r>
              <a:rPr sz="1800" b="1" u="heavy" spc="5" dirty="0">
                <a:solidFill>
                  <a:srgbClr val="333333"/>
                </a:solidFill>
                <a:latin typeface="Times New Roman"/>
                <a:cs typeface="Times New Roman"/>
              </a:rPr>
              <a:t> </a:t>
            </a:r>
            <a:endParaRPr sz="1800" dirty="0">
              <a:latin typeface="Times New Roman"/>
              <a:cs typeface="Times New Roman"/>
            </a:endParaRPr>
          </a:p>
          <a:p>
            <a:pPr>
              <a:lnSpc>
                <a:spcPct val="100000"/>
              </a:lnSpc>
              <a:spcBef>
                <a:spcPts val="38"/>
              </a:spcBef>
            </a:pPr>
            <a:endParaRPr sz="1800" dirty="0">
              <a:latin typeface="Times New Roman"/>
              <a:cs typeface="Times New Roman"/>
            </a:endParaRPr>
          </a:p>
          <a:p>
            <a:pPr marL="12700">
              <a:lnSpc>
                <a:spcPct val="100000"/>
              </a:lnSpc>
            </a:pPr>
            <a:r>
              <a:rPr sz="1600" spc="165" dirty="0">
                <a:solidFill>
                  <a:srgbClr val="333333"/>
                </a:solidFill>
                <a:latin typeface="MS UI Gothic"/>
                <a:cs typeface="MS UI Gothic"/>
              </a:rPr>
              <a:t>タバコ</a:t>
            </a:r>
            <a:r>
              <a:rPr sz="1600" spc="-5" dirty="0">
                <a:solidFill>
                  <a:srgbClr val="333333"/>
                </a:solidFill>
                <a:latin typeface="MS UI Gothic"/>
                <a:cs typeface="MS UI Gothic"/>
              </a:rPr>
              <a:t>1</a:t>
            </a:r>
            <a:r>
              <a:rPr sz="1600" spc="75" dirty="0">
                <a:solidFill>
                  <a:srgbClr val="333333"/>
                </a:solidFill>
                <a:latin typeface="MS UI Gothic"/>
                <a:cs typeface="MS UI Gothic"/>
              </a:rPr>
              <a:t>本で血圧の高い状態</a:t>
            </a:r>
            <a:r>
              <a:rPr sz="1600" spc="70" dirty="0">
                <a:solidFill>
                  <a:srgbClr val="333333"/>
                </a:solidFill>
                <a:latin typeface="MS UI Gothic"/>
                <a:cs typeface="MS UI Gothic"/>
              </a:rPr>
              <a:t>が</a:t>
            </a:r>
            <a:r>
              <a:rPr sz="1600" b="1" spc="-5" dirty="0">
                <a:solidFill>
                  <a:srgbClr val="FF4646"/>
                </a:solidFill>
                <a:latin typeface="Calibri"/>
                <a:cs typeface="Calibri"/>
              </a:rPr>
              <a:t>15</a:t>
            </a:r>
            <a:r>
              <a:rPr sz="1600" b="1" spc="-10" dirty="0">
                <a:solidFill>
                  <a:srgbClr val="FF4646"/>
                </a:solidFill>
                <a:latin typeface="Microsoft JhengHei"/>
                <a:cs typeface="Microsoft JhengHei"/>
              </a:rPr>
              <a:t>分</a:t>
            </a:r>
            <a:r>
              <a:rPr sz="1600" spc="229" dirty="0">
                <a:solidFill>
                  <a:srgbClr val="333333"/>
                </a:solidFill>
                <a:latin typeface="MS UI Gothic"/>
                <a:cs typeface="MS UI Gothic"/>
              </a:rPr>
              <a:t>ほ</a:t>
            </a:r>
            <a:r>
              <a:rPr sz="1600" spc="195" dirty="0">
                <a:solidFill>
                  <a:srgbClr val="333333"/>
                </a:solidFill>
                <a:latin typeface="MS UI Gothic"/>
                <a:cs typeface="MS UI Gothic"/>
              </a:rPr>
              <a:t>ど</a:t>
            </a:r>
            <a:r>
              <a:rPr sz="1600" spc="15" dirty="0">
                <a:solidFill>
                  <a:srgbClr val="333333"/>
                </a:solidFill>
                <a:latin typeface="MS UI Gothic"/>
                <a:cs typeface="MS UI Gothic"/>
              </a:rPr>
              <a:t>継続</a:t>
            </a:r>
            <a:r>
              <a:rPr sz="1600" spc="20" dirty="0">
                <a:solidFill>
                  <a:srgbClr val="333333"/>
                </a:solidFill>
                <a:latin typeface="MS UI Gothic"/>
                <a:cs typeface="MS UI Gothic"/>
              </a:rPr>
              <a:t>し</a:t>
            </a:r>
            <a:r>
              <a:rPr sz="1600" spc="195" dirty="0">
                <a:solidFill>
                  <a:srgbClr val="333333"/>
                </a:solidFill>
                <a:latin typeface="MS UI Gothic"/>
                <a:cs typeface="MS UI Gothic"/>
              </a:rPr>
              <a:t>ま</a:t>
            </a:r>
            <a:r>
              <a:rPr sz="1600" spc="185" dirty="0">
                <a:solidFill>
                  <a:srgbClr val="333333"/>
                </a:solidFill>
                <a:latin typeface="MS UI Gothic"/>
                <a:cs typeface="MS UI Gothic"/>
              </a:rPr>
              <a:t>す</a:t>
            </a:r>
            <a:r>
              <a:rPr sz="1600" spc="-15" dirty="0">
                <a:solidFill>
                  <a:srgbClr val="333333"/>
                </a:solidFill>
                <a:latin typeface="MS UI Gothic"/>
                <a:cs typeface="MS UI Gothic"/>
              </a:rPr>
              <a:t>。</a:t>
            </a:r>
            <a:endParaRPr sz="1600" dirty="0">
              <a:latin typeface="MS UI Gothic"/>
              <a:cs typeface="MS UI Gothic"/>
            </a:endParaRPr>
          </a:p>
          <a:p>
            <a:pPr marL="1218565" indent="-1206500">
              <a:lnSpc>
                <a:spcPct val="100000"/>
              </a:lnSpc>
              <a:spcBef>
                <a:spcPts val="380"/>
              </a:spcBef>
            </a:pPr>
            <a:r>
              <a:rPr sz="1600" spc="170" dirty="0">
                <a:solidFill>
                  <a:srgbClr val="333333"/>
                </a:solidFill>
                <a:latin typeface="MS UI Gothic"/>
                <a:cs typeface="MS UI Gothic"/>
              </a:rPr>
              <a:t>タバ</a:t>
            </a:r>
            <a:r>
              <a:rPr sz="1600" spc="145" dirty="0">
                <a:solidFill>
                  <a:srgbClr val="333333"/>
                </a:solidFill>
                <a:latin typeface="MS UI Gothic"/>
                <a:cs typeface="MS UI Gothic"/>
              </a:rPr>
              <a:t>コ</a:t>
            </a:r>
            <a:r>
              <a:rPr sz="1600" spc="-10" dirty="0">
                <a:solidFill>
                  <a:srgbClr val="333333"/>
                </a:solidFill>
                <a:latin typeface="MS UI Gothic"/>
                <a:cs typeface="MS UI Gothic"/>
              </a:rPr>
              <a:t>1</a:t>
            </a:r>
            <a:r>
              <a:rPr sz="1600" spc="-25" dirty="0">
                <a:solidFill>
                  <a:srgbClr val="333333"/>
                </a:solidFill>
                <a:latin typeface="MS UI Gothic"/>
                <a:cs typeface="MS UI Gothic"/>
              </a:rPr>
              <a:t>箱</a:t>
            </a:r>
            <a:r>
              <a:rPr sz="1600" spc="-10" dirty="0">
                <a:solidFill>
                  <a:srgbClr val="333333"/>
                </a:solidFill>
                <a:latin typeface="MS UI Gothic"/>
                <a:cs typeface="MS UI Gothic"/>
              </a:rPr>
              <a:t>（20</a:t>
            </a:r>
            <a:r>
              <a:rPr sz="1600" spc="55" dirty="0">
                <a:solidFill>
                  <a:srgbClr val="333333"/>
                </a:solidFill>
                <a:latin typeface="MS UI Gothic"/>
                <a:cs typeface="MS UI Gothic"/>
              </a:rPr>
              <a:t>本）吸うと</a:t>
            </a:r>
            <a:r>
              <a:rPr sz="1600" spc="75" dirty="0">
                <a:solidFill>
                  <a:srgbClr val="333333"/>
                </a:solidFill>
                <a:latin typeface="MS UI Gothic"/>
                <a:cs typeface="MS UI Gothic"/>
              </a:rPr>
              <a:t>合</a:t>
            </a:r>
            <a:r>
              <a:rPr sz="1600" spc="80" dirty="0">
                <a:solidFill>
                  <a:srgbClr val="333333"/>
                </a:solidFill>
                <a:latin typeface="MS UI Gothic"/>
                <a:cs typeface="MS UI Gothic"/>
              </a:rPr>
              <a:t>計し</a:t>
            </a:r>
            <a:r>
              <a:rPr sz="1600" spc="70" dirty="0">
                <a:solidFill>
                  <a:srgbClr val="333333"/>
                </a:solidFill>
                <a:latin typeface="MS UI Gothic"/>
                <a:cs typeface="MS UI Gothic"/>
              </a:rPr>
              <a:t>て</a:t>
            </a:r>
            <a:r>
              <a:rPr sz="1600" spc="-10" dirty="0">
                <a:solidFill>
                  <a:srgbClr val="333333"/>
                </a:solidFill>
                <a:latin typeface="MS UI Gothic"/>
                <a:cs typeface="MS UI Gothic"/>
              </a:rPr>
              <a:t>5</a:t>
            </a:r>
            <a:r>
              <a:rPr sz="1600" spc="10" dirty="0">
                <a:solidFill>
                  <a:srgbClr val="333333"/>
                </a:solidFill>
                <a:latin typeface="MS UI Gothic"/>
                <a:cs typeface="MS UI Gothic"/>
              </a:rPr>
              <a:t>時間以上は高血圧状</a:t>
            </a:r>
            <a:r>
              <a:rPr sz="1600" spc="20" dirty="0">
                <a:solidFill>
                  <a:srgbClr val="333333"/>
                </a:solidFill>
                <a:latin typeface="MS UI Gothic"/>
                <a:cs typeface="MS UI Gothic"/>
              </a:rPr>
              <a:t>態</a:t>
            </a:r>
            <a:r>
              <a:rPr sz="1600" spc="240" dirty="0">
                <a:solidFill>
                  <a:srgbClr val="333333"/>
                </a:solidFill>
                <a:latin typeface="MS UI Gothic"/>
                <a:cs typeface="MS UI Gothic"/>
              </a:rPr>
              <a:t>に</a:t>
            </a:r>
            <a:r>
              <a:rPr sz="1600" spc="70" dirty="0">
                <a:solidFill>
                  <a:srgbClr val="333333"/>
                </a:solidFill>
                <a:latin typeface="MS UI Gothic"/>
                <a:cs typeface="MS UI Gothic"/>
              </a:rPr>
              <a:t>な</a:t>
            </a:r>
            <a:r>
              <a:rPr sz="1600" spc="185" dirty="0">
                <a:solidFill>
                  <a:srgbClr val="333333"/>
                </a:solidFill>
                <a:latin typeface="MS UI Gothic"/>
                <a:cs typeface="MS UI Gothic"/>
              </a:rPr>
              <a:t>り</a:t>
            </a:r>
            <a:r>
              <a:rPr sz="1600" spc="204" dirty="0">
                <a:solidFill>
                  <a:srgbClr val="333333"/>
                </a:solidFill>
                <a:latin typeface="MS UI Gothic"/>
                <a:cs typeface="MS UI Gothic"/>
              </a:rPr>
              <a:t>ま</a:t>
            </a:r>
            <a:r>
              <a:rPr sz="1600" spc="185" dirty="0">
                <a:solidFill>
                  <a:srgbClr val="333333"/>
                </a:solidFill>
                <a:latin typeface="MS UI Gothic"/>
                <a:cs typeface="MS UI Gothic"/>
              </a:rPr>
              <a:t>す</a:t>
            </a:r>
            <a:r>
              <a:rPr sz="1600" spc="-15" dirty="0">
                <a:solidFill>
                  <a:srgbClr val="333333"/>
                </a:solidFill>
                <a:latin typeface="MS UI Gothic"/>
                <a:cs typeface="MS UI Gothic"/>
              </a:rPr>
              <a:t>。</a:t>
            </a:r>
            <a:endParaRPr sz="1400" dirty="0">
              <a:latin typeface="Microsoft JhengHei"/>
              <a:cs typeface="Microsoft JhengHei"/>
            </a:endParaRPr>
          </a:p>
        </p:txBody>
      </p:sp>
      <p:sp>
        <p:nvSpPr>
          <p:cNvPr id="22" name="object 22"/>
          <p:cNvSpPr txBox="1"/>
          <p:nvPr/>
        </p:nvSpPr>
        <p:spPr>
          <a:xfrm>
            <a:off x="849579" y="2714466"/>
            <a:ext cx="654050" cy="390525"/>
          </a:xfrm>
          <a:prstGeom prst="rect">
            <a:avLst/>
          </a:prstGeom>
        </p:spPr>
        <p:txBody>
          <a:bodyPr vert="horz" wrap="square" lIns="0" tIns="0" rIns="0" bIns="0" rtlCol="0">
            <a:spAutoFit/>
          </a:bodyPr>
          <a:lstStyle/>
          <a:p>
            <a:pPr marL="21590">
              <a:lnSpc>
                <a:spcPct val="100000"/>
              </a:lnSpc>
            </a:pPr>
            <a:r>
              <a:rPr sz="1200" dirty="0">
                <a:latin typeface="MS UI Gothic"/>
                <a:cs typeface="MS UI Gothic"/>
              </a:rPr>
              <a:t>＜脈拍＞</a:t>
            </a:r>
          </a:p>
          <a:p>
            <a:pPr marL="12700">
              <a:lnSpc>
                <a:spcPct val="100000"/>
              </a:lnSpc>
              <a:spcBef>
                <a:spcPts val="5"/>
              </a:spcBef>
            </a:pPr>
            <a:r>
              <a:rPr sz="1400" b="1" dirty="0">
                <a:latin typeface="Calibri"/>
                <a:cs typeface="Calibri"/>
              </a:rPr>
              <a:t>6</a:t>
            </a:r>
            <a:r>
              <a:rPr sz="1400" b="1" spc="-10" dirty="0">
                <a:latin typeface="Calibri"/>
                <a:cs typeface="Calibri"/>
              </a:rPr>
              <a:t>0</a:t>
            </a:r>
            <a:r>
              <a:rPr sz="1400" b="1" dirty="0">
                <a:latin typeface="Microsoft JhengHei"/>
                <a:cs typeface="Microsoft JhengHei"/>
              </a:rPr>
              <a:t>回</a:t>
            </a:r>
            <a:r>
              <a:rPr sz="1400" b="1" spc="100" dirty="0">
                <a:latin typeface="Calibri"/>
                <a:cs typeface="Calibri"/>
              </a:rPr>
              <a:t>/</a:t>
            </a:r>
            <a:r>
              <a:rPr sz="1400" b="1" dirty="0">
                <a:latin typeface="Microsoft JhengHei"/>
                <a:cs typeface="Microsoft JhengHei"/>
              </a:rPr>
              <a:t>分</a:t>
            </a:r>
            <a:endParaRPr sz="1400" dirty="0">
              <a:latin typeface="Microsoft JhengHei"/>
              <a:cs typeface="Microsoft JhengHei"/>
            </a:endParaRPr>
          </a:p>
        </p:txBody>
      </p:sp>
      <p:sp>
        <p:nvSpPr>
          <p:cNvPr id="23" name="object 23"/>
          <p:cNvSpPr txBox="1"/>
          <p:nvPr/>
        </p:nvSpPr>
        <p:spPr>
          <a:xfrm>
            <a:off x="6886193" y="2738850"/>
            <a:ext cx="1009015" cy="390525"/>
          </a:xfrm>
          <a:prstGeom prst="rect">
            <a:avLst/>
          </a:prstGeom>
        </p:spPr>
        <p:txBody>
          <a:bodyPr vert="horz" wrap="square" lIns="0" tIns="0" rIns="0" bIns="0" rtlCol="0">
            <a:spAutoFit/>
          </a:bodyPr>
          <a:lstStyle/>
          <a:p>
            <a:pPr marL="2540" algn="ctr">
              <a:lnSpc>
                <a:spcPct val="100000"/>
              </a:lnSpc>
            </a:pPr>
            <a:r>
              <a:rPr sz="1200" dirty="0">
                <a:latin typeface="MS UI Gothic"/>
                <a:cs typeface="MS UI Gothic"/>
              </a:rPr>
              <a:t>＜脈拍＞</a:t>
            </a:r>
          </a:p>
          <a:p>
            <a:pPr algn="ctr">
              <a:lnSpc>
                <a:spcPct val="100000"/>
              </a:lnSpc>
              <a:spcBef>
                <a:spcPts val="5"/>
              </a:spcBef>
            </a:pPr>
            <a:r>
              <a:rPr sz="1400" b="1" dirty="0">
                <a:solidFill>
                  <a:srgbClr val="FF4646"/>
                </a:solidFill>
                <a:latin typeface="Calibri"/>
                <a:cs typeface="Calibri"/>
              </a:rPr>
              <a:t>8</a:t>
            </a:r>
            <a:r>
              <a:rPr sz="1400" b="1" spc="-10" dirty="0">
                <a:solidFill>
                  <a:srgbClr val="FF4646"/>
                </a:solidFill>
                <a:latin typeface="Calibri"/>
                <a:cs typeface="Calibri"/>
              </a:rPr>
              <a:t>0</a:t>
            </a:r>
            <a:r>
              <a:rPr sz="1400" b="1" dirty="0">
                <a:latin typeface="Microsoft JhengHei"/>
                <a:cs typeface="Microsoft JhengHei"/>
              </a:rPr>
              <a:t>回</a:t>
            </a:r>
            <a:r>
              <a:rPr sz="1400" b="1" spc="100" dirty="0">
                <a:latin typeface="Calibri"/>
                <a:cs typeface="Calibri"/>
              </a:rPr>
              <a:t>/</a:t>
            </a:r>
            <a:r>
              <a:rPr sz="1400" b="1" spc="-15" dirty="0">
                <a:latin typeface="Microsoft JhengHei"/>
                <a:cs typeface="Microsoft JhengHei"/>
              </a:rPr>
              <a:t>分</a:t>
            </a:r>
            <a:r>
              <a:rPr sz="1400" b="1" dirty="0">
                <a:latin typeface="Microsoft JhengHei"/>
                <a:cs typeface="Microsoft JhengHei"/>
              </a:rPr>
              <a:t>前後</a:t>
            </a:r>
            <a:endParaRPr sz="1400" dirty="0">
              <a:latin typeface="Microsoft JhengHei"/>
              <a:cs typeface="Microsoft JhengHei"/>
            </a:endParaRPr>
          </a:p>
        </p:txBody>
      </p:sp>
      <p:sp>
        <p:nvSpPr>
          <p:cNvPr id="24" name="object 24"/>
          <p:cNvSpPr/>
          <p:nvPr/>
        </p:nvSpPr>
        <p:spPr>
          <a:xfrm>
            <a:off x="1189711" y="4219442"/>
            <a:ext cx="7211695" cy="2194087"/>
          </a:xfrm>
          <a:custGeom>
            <a:avLst/>
            <a:gdLst/>
            <a:ahLst/>
            <a:cxnLst/>
            <a:rect l="l" t="t" r="r" b="b"/>
            <a:pathLst>
              <a:path w="7211695" h="933450">
                <a:moveTo>
                  <a:pt x="3790353" y="0"/>
                </a:moveTo>
                <a:lnTo>
                  <a:pt x="3421164" y="0"/>
                </a:lnTo>
                <a:lnTo>
                  <a:pt x="2882684" y="8890"/>
                </a:lnTo>
                <a:lnTo>
                  <a:pt x="2372144" y="26670"/>
                </a:lnTo>
                <a:lnTo>
                  <a:pt x="1895513" y="53340"/>
                </a:lnTo>
                <a:lnTo>
                  <a:pt x="1599476" y="76200"/>
                </a:lnTo>
                <a:lnTo>
                  <a:pt x="1322997" y="101600"/>
                </a:lnTo>
                <a:lnTo>
                  <a:pt x="1192822" y="115570"/>
                </a:lnTo>
                <a:lnTo>
                  <a:pt x="949109" y="146050"/>
                </a:lnTo>
                <a:lnTo>
                  <a:pt x="891959" y="154940"/>
                </a:lnTo>
                <a:lnTo>
                  <a:pt x="836079" y="162560"/>
                </a:lnTo>
                <a:lnTo>
                  <a:pt x="781977" y="171450"/>
                </a:lnTo>
                <a:lnTo>
                  <a:pt x="729399" y="179070"/>
                </a:lnTo>
                <a:lnTo>
                  <a:pt x="581418" y="205740"/>
                </a:lnTo>
                <a:lnTo>
                  <a:pt x="535355" y="215900"/>
                </a:lnTo>
                <a:lnTo>
                  <a:pt x="448576" y="233680"/>
                </a:lnTo>
                <a:lnTo>
                  <a:pt x="407835" y="243840"/>
                </a:lnTo>
                <a:lnTo>
                  <a:pt x="368884" y="254000"/>
                </a:lnTo>
                <a:lnTo>
                  <a:pt x="331711" y="262890"/>
                </a:lnTo>
                <a:lnTo>
                  <a:pt x="296354" y="273050"/>
                </a:lnTo>
                <a:lnTo>
                  <a:pt x="262915" y="283210"/>
                </a:lnTo>
                <a:lnTo>
                  <a:pt x="231317" y="294640"/>
                </a:lnTo>
                <a:lnTo>
                  <a:pt x="201625" y="304800"/>
                </a:lnTo>
                <a:lnTo>
                  <a:pt x="173799" y="314960"/>
                </a:lnTo>
                <a:lnTo>
                  <a:pt x="148082" y="326390"/>
                </a:lnTo>
                <a:lnTo>
                  <a:pt x="124117" y="336550"/>
                </a:lnTo>
                <a:lnTo>
                  <a:pt x="82270" y="359410"/>
                </a:lnTo>
                <a:lnTo>
                  <a:pt x="48298" y="383540"/>
                </a:lnTo>
                <a:lnTo>
                  <a:pt x="13741" y="421640"/>
                </a:lnTo>
                <a:lnTo>
                  <a:pt x="13207" y="422910"/>
                </a:lnTo>
                <a:lnTo>
                  <a:pt x="6934" y="434340"/>
                </a:lnTo>
                <a:lnTo>
                  <a:pt x="0" y="466090"/>
                </a:lnTo>
                <a:lnTo>
                  <a:pt x="0" y="467360"/>
                </a:lnTo>
                <a:lnTo>
                  <a:pt x="13207" y="511810"/>
                </a:lnTo>
                <a:lnTo>
                  <a:pt x="13741" y="513080"/>
                </a:lnTo>
                <a:lnTo>
                  <a:pt x="49568" y="551180"/>
                </a:lnTo>
                <a:lnTo>
                  <a:pt x="83248" y="575310"/>
                </a:lnTo>
                <a:lnTo>
                  <a:pt x="124866" y="596900"/>
                </a:lnTo>
                <a:lnTo>
                  <a:pt x="148717" y="608330"/>
                </a:lnTo>
                <a:lnTo>
                  <a:pt x="174383" y="618490"/>
                </a:lnTo>
                <a:lnTo>
                  <a:pt x="202171" y="629920"/>
                </a:lnTo>
                <a:lnTo>
                  <a:pt x="231762" y="640080"/>
                </a:lnTo>
                <a:lnTo>
                  <a:pt x="296697" y="660400"/>
                </a:lnTo>
                <a:lnTo>
                  <a:pt x="369163" y="680720"/>
                </a:lnTo>
                <a:lnTo>
                  <a:pt x="408139" y="690880"/>
                </a:lnTo>
                <a:lnTo>
                  <a:pt x="448856" y="699770"/>
                </a:lnTo>
                <a:lnTo>
                  <a:pt x="491401" y="709930"/>
                </a:lnTo>
                <a:lnTo>
                  <a:pt x="535597" y="718820"/>
                </a:lnTo>
                <a:lnTo>
                  <a:pt x="629234" y="736600"/>
                </a:lnTo>
                <a:lnTo>
                  <a:pt x="782104" y="763270"/>
                </a:lnTo>
                <a:lnTo>
                  <a:pt x="836333" y="770890"/>
                </a:lnTo>
                <a:lnTo>
                  <a:pt x="892086" y="779780"/>
                </a:lnTo>
                <a:lnTo>
                  <a:pt x="1193076" y="817880"/>
                </a:lnTo>
                <a:lnTo>
                  <a:pt x="1458887" y="845820"/>
                </a:lnTo>
                <a:lnTo>
                  <a:pt x="1745272" y="869950"/>
                </a:lnTo>
                <a:lnTo>
                  <a:pt x="2050326" y="890270"/>
                </a:lnTo>
                <a:lnTo>
                  <a:pt x="2539022" y="914400"/>
                </a:lnTo>
                <a:lnTo>
                  <a:pt x="3239046" y="932180"/>
                </a:lnTo>
                <a:lnTo>
                  <a:pt x="3421291" y="933450"/>
                </a:lnTo>
                <a:lnTo>
                  <a:pt x="3790480" y="933450"/>
                </a:lnTo>
                <a:lnTo>
                  <a:pt x="3972725" y="932180"/>
                </a:lnTo>
                <a:lnTo>
                  <a:pt x="4459166" y="920750"/>
                </a:lnTo>
                <a:lnTo>
                  <a:pt x="3605822" y="920750"/>
                </a:lnTo>
                <a:lnTo>
                  <a:pt x="3059722" y="915670"/>
                </a:lnTo>
                <a:lnTo>
                  <a:pt x="2709583" y="906780"/>
                </a:lnTo>
                <a:lnTo>
                  <a:pt x="2209965" y="885190"/>
                </a:lnTo>
                <a:lnTo>
                  <a:pt x="1746288" y="855980"/>
                </a:lnTo>
                <a:lnTo>
                  <a:pt x="1600746" y="844550"/>
                </a:lnTo>
                <a:lnTo>
                  <a:pt x="1460030" y="831850"/>
                </a:lnTo>
                <a:lnTo>
                  <a:pt x="1069886" y="789940"/>
                </a:lnTo>
                <a:lnTo>
                  <a:pt x="838238" y="758190"/>
                </a:lnTo>
                <a:lnTo>
                  <a:pt x="731812" y="740410"/>
                </a:lnTo>
                <a:lnTo>
                  <a:pt x="680885" y="732790"/>
                </a:lnTo>
                <a:lnTo>
                  <a:pt x="584174" y="715010"/>
                </a:lnTo>
                <a:lnTo>
                  <a:pt x="538289" y="704850"/>
                </a:lnTo>
                <a:lnTo>
                  <a:pt x="451840" y="687070"/>
                </a:lnTo>
                <a:lnTo>
                  <a:pt x="411276" y="676910"/>
                </a:lnTo>
                <a:lnTo>
                  <a:pt x="372503" y="666750"/>
                </a:lnTo>
                <a:lnTo>
                  <a:pt x="335559" y="657860"/>
                </a:lnTo>
                <a:lnTo>
                  <a:pt x="267309" y="637540"/>
                </a:lnTo>
                <a:lnTo>
                  <a:pt x="206730" y="617220"/>
                </a:lnTo>
                <a:lnTo>
                  <a:pt x="179311" y="605790"/>
                </a:lnTo>
                <a:lnTo>
                  <a:pt x="153987" y="595630"/>
                </a:lnTo>
                <a:lnTo>
                  <a:pt x="130606" y="584200"/>
                </a:lnTo>
                <a:lnTo>
                  <a:pt x="109308" y="574040"/>
                </a:lnTo>
                <a:lnTo>
                  <a:pt x="90068" y="562610"/>
                </a:lnTo>
                <a:lnTo>
                  <a:pt x="57823" y="541020"/>
                </a:lnTo>
                <a:lnTo>
                  <a:pt x="25501" y="505460"/>
                </a:lnTo>
                <a:lnTo>
                  <a:pt x="25133" y="504190"/>
                </a:lnTo>
                <a:lnTo>
                  <a:pt x="18986" y="492760"/>
                </a:lnTo>
                <a:lnTo>
                  <a:pt x="18846" y="492760"/>
                </a:lnTo>
                <a:lnTo>
                  <a:pt x="15062" y="480060"/>
                </a:lnTo>
                <a:lnTo>
                  <a:pt x="13919" y="468630"/>
                </a:lnTo>
                <a:lnTo>
                  <a:pt x="13919" y="464820"/>
                </a:lnTo>
                <a:lnTo>
                  <a:pt x="15062" y="453390"/>
                </a:lnTo>
                <a:lnTo>
                  <a:pt x="18719" y="441960"/>
                </a:lnTo>
                <a:lnTo>
                  <a:pt x="18986" y="440690"/>
                </a:lnTo>
                <a:lnTo>
                  <a:pt x="25133" y="429260"/>
                </a:lnTo>
                <a:lnTo>
                  <a:pt x="25311" y="429260"/>
                </a:lnTo>
                <a:lnTo>
                  <a:pt x="33502" y="417830"/>
                </a:lnTo>
                <a:lnTo>
                  <a:pt x="72491" y="382270"/>
                </a:lnTo>
                <a:lnTo>
                  <a:pt x="130365" y="349250"/>
                </a:lnTo>
                <a:lnTo>
                  <a:pt x="153784" y="339090"/>
                </a:lnTo>
                <a:lnTo>
                  <a:pt x="179120" y="327660"/>
                </a:lnTo>
                <a:lnTo>
                  <a:pt x="235877" y="307340"/>
                </a:lnTo>
                <a:lnTo>
                  <a:pt x="300355" y="287020"/>
                </a:lnTo>
                <a:lnTo>
                  <a:pt x="372414" y="266700"/>
                </a:lnTo>
                <a:lnTo>
                  <a:pt x="411175" y="256540"/>
                </a:lnTo>
                <a:lnTo>
                  <a:pt x="451751" y="247650"/>
                </a:lnTo>
                <a:lnTo>
                  <a:pt x="494144" y="237490"/>
                </a:lnTo>
                <a:lnTo>
                  <a:pt x="584098" y="219710"/>
                </a:lnTo>
                <a:lnTo>
                  <a:pt x="731685" y="193040"/>
                </a:lnTo>
                <a:lnTo>
                  <a:pt x="784136" y="184150"/>
                </a:lnTo>
                <a:lnTo>
                  <a:pt x="838238" y="176530"/>
                </a:lnTo>
                <a:lnTo>
                  <a:pt x="893864" y="167640"/>
                </a:lnTo>
                <a:lnTo>
                  <a:pt x="1194473" y="129540"/>
                </a:lnTo>
                <a:lnTo>
                  <a:pt x="1324521" y="115570"/>
                </a:lnTo>
                <a:lnTo>
                  <a:pt x="1600746" y="90170"/>
                </a:lnTo>
                <a:lnTo>
                  <a:pt x="1896402" y="67310"/>
                </a:lnTo>
                <a:lnTo>
                  <a:pt x="2209965" y="48260"/>
                </a:lnTo>
                <a:lnTo>
                  <a:pt x="2709583" y="27940"/>
                </a:lnTo>
                <a:lnTo>
                  <a:pt x="3239173" y="15240"/>
                </a:lnTo>
                <a:lnTo>
                  <a:pt x="4502442" y="13970"/>
                </a:lnTo>
                <a:lnTo>
                  <a:pt x="4152176" y="5080"/>
                </a:lnTo>
                <a:lnTo>
                  <a:pt x="3790353" y="0"/>
                </a:lnTo>
                <a:close/>
              </a:path>
              <a:path w="7211695" h="933450">
                <a:moveTo>
                  <a:pt x="4502442" y="13970"/>
                </a:moveTo>
                <a:lnTo>
                  <a:pt x="3790353" y="13970"/>
                </a:lnTo>
                <a:lnTo>
                  <a:pt x="3972471" y="15240"/>
                </a:lnTo>
                <a:lnTo>
                  <a:pt x="4502061" y="27940"/>
                </a:lnTo>
                <a:lnTo>
                  <a:pt x="5001679" y="48260"/>
                </a:lnTo>
                <a:lnTo>
                  <a:pt x="5315115" y="67310"/>
                </a:lnTo>
                <a:lnTo>
                  <a:pt x="5610898" y="90170"/>
                </a:lnTo>
                <a:lnTo>
                  <a:pt x="5887123" y="115570"/>
                </a:lnTo>
                <a:lnTo>
                  <a:pt x="6017171" y="129540"/>
                </a:lnTo>
                <a:lnTo>
                  <a:pt x="6317653" y="167640"/>
                </a:lnTo>
                <a:lnTo>
                  <a:pt x="6373406" y="176530"/>
                </a:lnTo>
                <a:lnTo>
                  <a:pt x="6427381" y="184150"/>
                </a:lnTo>
                <a:lnTo>
                  <a:pt x="6479832" y="193040"/>
                </a:lnTo>
                <a:lnTo>
                  <a:pt x="6627533" y="219710"/>
                </a:lnTo>
                <a:lnTo>
                  <a:pt x="6717449" y="237490"/>
                </a:lnTo>
                <a:lnTo>
                  <a:pt x="6759740" y="247650"/>
                </a:lnTo>
                <a:lnTo>
                  <a:pt x="6800380" y="256540"/>
                </a:lnTo>
                <a:lnTo>
                  <a:pt x="6839115" y="266700"/>
                </a:lnTo>
                <a:lnTo>
                  <a:pt x="6876072" y="276860"/>
                </a:lnTo>
                <a:lnTo>
                  <a:pt x="6944398" y="297180"/>
                </a:lnTo>
                <a:lnTo>
                  <a:pt x="7004850" y="317500"/>
                </a:lnTo>
                <a:lnTo>
                  <a:pt x="7057682" y="337820"/>
                </a:lnTo>
                <a:lnTo>
                  <a:pt x="7081050" y="349250"/>
                </a:lnTo>
                <a:lnTo>
                  <a:pt x="7102386" y="359410"/>
                </a:lnTo>
                <a:lnTo>
                  <a:pt x="7138708" y="382270"/>
                </a:lnTo>
                <a:lnTo>
                  <a:pt x="7177570" y="416560"/>
                </a:lnTo>
                <a:lnTo>
                  <a:pt x="7186333" y="429260"/>
                </a:lnTo>
                <a:lnTo>
                  <a:pt x="7186714" y="429260"/>
                </a:lnTo>
                <a:lnTo>
                  <a:pt x="7192429" y="440690"/>
                </a:lnTo>
                <a:lnTo>
                  <a:pt x="7192683" y="440690"/>
                </a:lnTo>
                <a:lnTo>
                  <a:pt x="7192937" y="441960"/>
                </a:lnTo>
                <a:lnTo>
                  <a:pt x="7196493" y="453390"/>
                </a:lnTo>
                <a:lnTo>
                  <a:pt x="7196747" y="454660"/>
                </a:lnTo>
                <a:lnTo>
                  <a:pt x="7197763" y="464820"/>
                </a:lnTo>
                <a:lnTo>
                  <a:pt x="7197763" y="468630"/>
                </a:lnTo>
                <a:lnTo>
                  <a:pt x="7196747" y="478790"/>
                </a:lnTo>
                <a:lnTo>
                  <a:pt x="7196493" y="480060"/>
                </a:lnTo>
                <a:lnTo>
                  <a:pt x="7192937" y="491490"/>
                </a:lnTo>
                <a:lnTo>
                  <a:pt x="7192683" y="492760"/>
                </a:lnTo>
                <a:lnTo>
                  <a:pt x="7192429" y="492760"/>
                </a:lnTo>
                <a:lnTo>
                  <a:pt x="7186714" y="504190"/>
                </a:lnTo>
                <a:lnTo>
                  <a:pt x="7186460" y="504190"/>
                </a:lnTo>
                <a:lnTo>
                  <a:pt x="7186333" y="505460"/>
                </a:lnTo>
                <a:lnTo>
                  <a:pt x="7186079" y="505460"/>
                </a:lnTo>
                <a:lnTo>
                  <a:pt x="7178078" y="516890"/>
                </a:lnTo>
                <a:lnTo>
                  <a:pt x="7139089" y="551180"/>
                </a:lnTo>
                <a:lnTo>
                  <a:pt x="7102640" y="574040"/>
                </a:lnTo>
                <a:lnTo>
                  <a:pt x="7081304" y="584200"/>
                </a:lnTo>
                <a:lnTo>
                  <a:pt x="7057936" y="595630"/>
                </a:lnTo>
                <a:lnTo>
                  <a:pt x="7032536" y="605790"/>
                </a:lnTo>
                <a:lnTo>
                  <a:pt x="7005104" y="617220"/>
                </a:lnTo>
                <a:lnTo>
                  <a:pt x="6975767" y="627380"/>
                </a:lnTo>
                <a:lnTo>
                  <a:pt x="6944525" y="637540"/>
                </a:lnTo>
                <a:lnTo>
                  <a:pt x="6911251" y="647700"/>
                </a:lnTo>
                <a:lnTo>
                  <a:pt x="6876199" y="657860"/>
                </a:lnTo>
                <a:lnTo>
                  <a:pt x="6839242" y="666750"/>
                </a:lnTo>
                <a:lnTo>
                  <a:pt x="6800507" y="676910"/>
                </a:lnTo>
                <a:lnTo>
                  <a:pt x="6759867" y="687070"/>
                </a:lnTo>
                <a:lnTo>
                  <a:pt x="6673380" y="704850"/>
                </a:lnTo>
                <a:lnTo>
                  <a:pt x="6627533" y="715010"/>
                </a:lnTo>
                <a:lnTo>
                  <a:pt x="6530886" y="732790"/>
                </a:lnTo>
                <a:lnTo>
                  <a:pt x="6479959" y="740410"/>
                </a:lnTo>
                <a:lnTo>
                  <a:pt x="6373406" y="758190"/>
                </a:lnTo>
                <a:lnTo>
                  <a:pt x="6141885" y="789940"/>
                </a:lnTo>
                <a:lnTo>
                  <a:pt x="5751614" y="831850"/>
                </a:lnTo>
                <a:lnTo>
                  <a:pt x="5611025" y="844550"/>
                </a:lnTo>
                <a:lnTo>
                  <a:pt x="5465483" y="855980"/>
                </a:lnTo>
                <a:lnTo>
                  <a:pt x="5001679" y="885190"/>
                </a:lnTo>
                <a:lnTo>
                  <a:pt x="4502061" y="906780"/>
                </a:lnTo>
                <a:lnTo>
                  <a:pt x="4151922" y="915670"/>
                </a:lnTo>
                <a:lnTo>
                  <a:pt x="3605822" y="920750"/>
                </a:lnTo>
                <a:lnTo>
                  <a:pt x="4459166" y="920750"/>
                </a:lnTo>
                <a:lnTo>
                  <a:pt x="4672749" y="914400"/>
                </a:lnTo>
                <a:lnTo>
                  <a:pt x="5161445" y="890270"/>
                </a:lnTo>
                <a:lnTo>
                  <a:pt x="5466499" y="869950"/>
                </a:lnTo>
                <a:lnTo>
                  <a:pt x="5753011" y="845820"/>
                </a:lnTo>
                <a:lnTo>
                  <a:pt x="6018822" y="817880"/>
                </a:lnTo>
                <a:lnTo>
                  <a:pt x="6319685" y="779780"/>
                </a:lnTo>
                <a:lnTo>
                  <a:pt x="6375438" y="770890"/>
                </a:lnTo>
                <a:lnTo>
                  <a:pt x="6429667" y="763270"/>
                </a:lnTo>
                <a:lnTo>
                  <a:pt x="6582575" y="736600"/>
                </a:lnTo>
                <a:lnTo>
                  <a:pt x="6676301" y="718820"/>
                </a:lnTo>
                <a:lnTo>
                  <a:pt x="6720497" y="709930"/>
                </a:lnTo>
                <a:lnTo>
                  <a:pt x="6763042" y="699770"/>
                </a:lnTo>
                <a:lnTo>
                  <a:pt x="6803809" y="690880"/>
                </a:lnTo>
                <a:lnTo>
                  <a:pt x="6842798" y="680720"/>
                </a:lnTo>
                <a:lnTo>
                  <a:pt x="6880009" y="670560"/>
                </a:lnTo>
                <a:lnTo>
                  <a:pt x="6948716" y="650240"/>
                </a:lnTo>
                <a:lnTo>
                  <a:pt x="7010057" y="629920"/>
                </a:lnTo>
                <a:lnTo>
                  <a:pt x="7037743" y="618490"/>
                </a:lnTo>
                <a:lnTo>
                  <a:pt x="7063651" y="608330"/>
                </a:lnTo>
                <a:lnTo>
                  <a:pt x="7109498" y="585470"/>
                </a:lnTo>
                <a:lnTo>
                  <a:pt x="7147344" y="562610"/>
                </a:lnTo>
                <a:lnTo>
                  <a:pt x="7177443" y="537210"/>
                </a:lnTo>
                <a:lnTo>
                  <a:pt x="7197255" y="513080"/>
                </a:lnTo>
                <a:lnTo>
                  <a:pt x="7197890" y="513080"/>
                </a:lnTo>
                <a:lnTo>
                  <a:pt x="7198906" y="510540"/>
                </a:lnTo>
                <a:lnTo>
                  <a:pt x="7204748" y="499110"/>
                </a:lnTo>
                <a:lnTo>
                  <a:pt x="7205256" y="497840"/>
                </a:lnTo>
                <a:lnTo>
                  <a:pt x="7206018" y="496570"/>
                </a:lnTo>
                <a:lnTo>
                  <a:pt x="7209955" y="483870"/>
                </a:lnTo>
                <a:lnTo>
                  <a:pt x="7211479" y="468630"/>
                </a:lnTo>
                <a:lnTo>
                  <a:pt x="7211479" y="464820"/>
                </a:lnTo>
                <a:lnTo>
                  <a:pt x="7210209" y="452120"/>
                </a:lnTo>
                <a:lnTo>
                  <a:pt x="7209955" y="450850"/>
                </a:lnTo>
                <a:lnTo>
                  <a:pt x="7206018" y="438150"/>
                </a:lnTo>
                <a:lnTo>
                  <a:pt x="7205256" y="435610"/>
                </a:lnTo>
                <a:lnTo>
                  <a:pt x="7204748" y="434340"/>
                </a:lnTo>
                <a:lnTo>
                  <a:pt x="7198906" y="422910"/>
                </a:lnTo>
                <a:lnTo>
                  <a:pt x="7197890" y="421640"/>
                </a:lnTo>
                <a:lnTo>
                  <a:pt x="7197255" y="420370"/>
                </a:lnTo>
                <a:lnTo>
                  <a:pt x="7162076" y="382270"/>
                </a:lnTo>
                <a:lnTo>
                  <a:pt x="7128421" y="359410"/>
                </a:lnTo>
                <a:lnTo>
                  <a:pt x="7086765" y="336550"/>
                </a:lnTo>
                <a:lnTo>
                  <a:pt x="7063016" y="326390"/>
                </a:lnTo>
                <a:lnTo>
                  <a:pt x="7037235" y="314960"/>
                </a:lnTo>
                <a:lnTo>
                  <a:pt x="7009422" y="304800"/>
                </a:lnTo>
                <a:lnTo>
                  <a:pt x="6979831" y="293370"/>
                </a:lnTo>
                <a:lnTo>
                  <a:pt x="6948335" y="283210"/>
                </a:lnTo>
                <a:lnTo>
                  <a:pt x="6914934" y="273050"/>
                </a:lnTo>
                <a:lnTo>
                  <a:pt x="6879628" y="262890"/>
                </a:lnTo>
                <a:lnTo>
                  <a:pt x="6842417" y="254000"/>
                </a:lnTo>
                <a:lnTo>
                  <a:pt x="6803555" y="243840"/>
                </a:lnTo>
                <a:lnTo>
                  <a:pt x="6762788" y="233680"/>
                </a:lnTo>
                <a:lnTo>
                  <a:pt x="6720243" y="224790"/>
                </a:lnTo>
                <a:lnTo>
                  <a:pt x="6676047" y="214630"/>
                </a:lnTo>
                <a:lnTo>
                  <a:pt x="6582448" y="196850"/>
                </a:lnTo>
                <a:lnTo>
                  <a:pt x="6481991" y="179070"/>
                </a:lnTo>
                <a:lnTo>
                  <a:pt x="6429540" y="171450"/>
                </a:lnTo>
                <a:lnTo>
                  <a:pt x="6375311" y="162560"/>
                </a:lnTo>
                <a:lnTo>
                  <a:pt x="6319558" y="154940"/>
                </a:lnTo>
                <a:lnTo>
                  <a:pt x="6262408" y="146050"/>
                </a:lnTo>
                <a:lnTo>
                  <a:pt x="6018568" y="115570"/>
                </a:lnTo>
                <a:lnTo>
                  <a:pt x="5888393" y="101600"/>
                </a:lnTo>
                <a:lnTo>
                  <a:pt x="5612041" y="76200"/>
                </a:lnTo>
                <a:lnTo>
                  <a:pt x="5316004" y="53340"/>
                </a:lnTo>
                <a:lnTo>
                  <a:pt x="4839373" y="26670"/>
                </a:lnTo>
                <a:lnTo>
                  <a:pt x="4502442" y="13970"/>
                </a:lnTo>
                <a:close/>
              </a:path>
              <a:path w="7211695" h="933450">
                <a:moveTo>
                  <a:pt x="3605822" y="26670"/>
                </a:moveTo>
                <a:lnTo>
                  <a:pt x="3239427" y="29210"/>
                </a:lnTo>
                <a:lnTo>
                  <a:pt x="2539911" y="46990"/>
                </a:lnTo>
                <a:lnTo>
                  <a:pt x="2051977" y="71120"/>
                </a:lnTo>
                <a:lnTo>
                  <a:pt x="1747304" y="91440"/>
                </a:lnTo>
                <a:lnTo>
                  <a:pt x="1461427" y="115570"/>
                </a:lnTo>
                <a:lnTo>
                  <a:pt x="1071664" y="157480"/>
                </a:lnTo>
                <a:lnTo>
                  <a:pt x="840397" y="189230"/>
                </a:lnTo>
                <a:lnTo>
                  <a:pt x="734098" y="207010"/>
                </a:lnTo>
                <a:lnTo>
                  <a:pt x="683298" y="214630"/>
                </a:lnTo>
                <a:lnTo>
                  <a:pt x="586790" y="232410"/>
                </a:lnTo>
                <a:lnTo>
                  <a:pt x="541058" y="242570"/>
                </a:lnTo>
                <a:lnTo>
                  <a:pt x="454914" y="260350"/>
                </a:lnTo>
                <a:lnTo>
                  <a:pt x="414527" y="270510"/>
                </a:lnTo>
                <a:lnTo>
                  <a:pt x="375945" y="280670"/>
                </a:lnTo>
                <a:lnTo>
                  <a:pt x="339191" y="289560"/>
                </a:lnTo>
                <a:lnTo>
                  <a:pt x="271437" y="309880"/>
                </a:lnTo>
                <a:lnTo>
                  <a:pt x="211480" y="330200"/>
                </a:lnTo>
                <a:lnTo>
                  <a:pt x="159473" y="350520"/>
                </a:lnTo>
                <a:lnTo>
                  <a:pt x="136601" y="361950"/>
                </a:lnTo>
                <a:lnTo>
                  <a:pt x="115836" y="372110"/>
                </a:lnTo>
                <a:lnTo>
                  <a:pt x="80746" y="393700"/>
                </a:lnTo>
                <a:lnTo>
                  <a:pt x="44678" y="425450"/>
                </a:lnTo>
                <a:lnTo>
                  <a:pt x="27759" y="464820"/>
                </a:lnTo>
                <a:lnTo>
                  <a:pt x="27633" y="468630"/>
                </a:lnTo>
                <a:lnTo>
                  <a:pt x="28511" y="477520"/>
                </a:lnTo>
                <a:lnTo>
                  <a:pt x="53924" y="518160"/>
                </a:lnTo>
                <a:lnTo>
                  <a:pt x="96888" y="551180"/>
                </a:lnTo>
                <a:lnTo>
                  <a:pt x="136359" y="572770"/>
                </a:lnTo>
                <a:lnTo>
                  <a:pt x="184238" y="593090"/>
                </a:lnTo>
                <a:lnTo>
                  <a:pt x="240296" y="613410"/>
                </a:lnTo>
                <a:lnTo>
                  <a:pt x="304253" y="633730"/>
                </a:lnTo>
                <a:lnTo>
                  <a:pt x="375856" y="654050"/>
                </a:lnTo>
                <a:lnTo>
                  <a:pt x="414426" y="664210"/>
                </a:lnTo>
                <a:lnTo>
                  <a:pt x="497027" y="681990"/>
                </a:lnTo>
                <a:lnTo>
                  <a:pt x="540969" y="692150"/>
                </a:lnTo>
                <a:lnTo>
                  <a:pt x="586714" y="701040"/>
                </a:lnTo>
                <a:lnTo>
                  <a:pt x="733971" y="727710"/>
                </a:lnTo>
                <a:lnTo>
                  <a:pt x="786295" y="735330"/>
                </a:lnTo>
                <a:lnTo>
                  <a:pt x="840270" y="744220"/>
                </a:lnTo>
                <a:lnTo>
                  <a:pt x="895896" y="751840"/>
                </a:lnTo>
                <a:lnTo>
                  <a:pt x="952792" y="760730"/>
                </a:lnTo>
                <a:lnTo>
                  <a:pt x="1195997" y="791210"/>
                </a:lnTo>
                <a:lnTo>
                  <a:pt x="1325918" y="805180"/>
                </a:lnTo>
                <a:lnTo>
                  <a:pt x="1601889" y="830580"/>
                </a:lnTo>
                <a:lnTo>
                  <a:pt x="1747177" y="842010"/>
                </a:lnTo>
                <a:lnTo>
                  <a:pt x="2051977" y="862330"/>
                </a:lnTo>
                <a:lnTo>
                  <a:pt x="2373414" y="880110"/>
                </a:lnTo>
                <a:lnTo>
                  <a:pt x="2709964" y="892810"/>
                </a:lnTo>
                <a:lnTo>
                  <a:pt x="3059976" y="901700"/>
                </a:lnTo>
                <a:lnTo>
                  <a:pt x="3605822" y="906780"/>
                </a:lnTo>
                <a:lnTo>
                  <a:pt x="4151668" y="901700"/>
                </a:lnTo>
                <a:lnTo>
                  <a:pt x="4501553" y="892810"/>
                </a:lnTo>
                <a:lnTo>
                  <a:pt x="3421418" y="892810"/>
                </a:lnTo>
                <a:lnTo>
                  <a:pt x="2883700" y="883920"/>
                </a:lnTo>
                <a:lnTo>
                  <a:pt x="2373922" y="866140"/>
                </a:lnTo>
                <a:lnTo>
                  <a:pt x="2211362" y="858520"/>
                </a:lnTo>
                <a:lnTo>
                  <a:pt x="1898307" y="839470"/>
                </a:lnTo>
                <a:lnTo>
                  <a:pt x="1602905" y="816610"/>
                </a:lnTo>
                <a:lnTo>
                  <a:pt x="1327315" y="791210"/>
                </a:lnTo>
                <a:lnTo>
                  <a:pt x="1197394" y="777240"/>
                </a:lnTo>
                <a:lnTo>
                  <a:pt x="897801" y="739140"/>
                </a:lnTo>
                <a:lnTo>
                  <a:pt x="842302" y="730250"/>
                </a:lnTo>
                <a:lnTo>
                  <a:pt x="788454" y="722630"/>
                </a:lnTo>
                <a:lnTo>
                  <a:pt x="636524" y="695960"/>
                </a:lnTo>
                <a:lnTo>
                  <a:pt x="543661" y="678180"/>
                </a:lnTo>
                <a:lnTo>
                  <a:pt x="457809" y="660400"/>
                </a:lnTo>
                <a:lnTo>
                  <a:pt x="417563" y="650240"/>
                </a:lnTo>
                <a:lnTo>
                  <a:pt x="379196" y="640080"/>
                </a:lnTo>
                <a:lnTo>
                  <a:pt x="342607" y="631190"/>
                </a:lnTo>
                <a:lnTo>
                  <a:pt x="275323" y="610870"/>
                </a:lnTo>
                <a:lnTo>
                  <a:pt x="215861" y="590550"/>
                </a:lnTo>
                <a:lnTo>
                  <a:pt x="164541" y="570230"/>
                </a:lnTo>
                <a:lnTo>
                  <a:pt x="121805" y="549910"/>
                </a:lnTo>
                <a:lnTo>
                  <a:pt x="87833" y="528320"/>
                </a:lnTo>
                <a:lnTo>
                  <a:pt x="54267" y="499110"/>
                </a:lnTo>
                <a:lnTo>
                  <a:pt x="41410" y="468630"/>
                </a:lnTo>
                <a:lnTo>
                  <a:pt x="41533" y="464820"/>
                </a:lnTo>
                <a:lnTo>
                  <a:pt x="64554" y="424180"/>
                </a:lnTo>
                <a:lnTo>
                  <a:pt x="104686" y="393700"/>
                </a:lnTo>
                <a:lnTo>
                  <a:pt x="142849" y="373380"/>
                </a:lnTo>
                <a:lnTo>
                  <a:pt x="189750" y="353060"/>
                </a:lnTo>
                <a:lnTo>
                  <a:pt x="245008" y="332740"/>
                </a:lnTo>
                <a:lnTo>
                  <a:pt x="308368" y="312420"/>
                </a:lnTo>
                <a:lnTo>
                  <a:pt x="342925" y="303530"/>
                </a:lnTo>
                <a:lnTo>
                  <a:pt x="379476" y="293370"/>
                </a:lnTo>
                <a:lnTo>
                  <a:pt x="417868" y="283210"/>
                </a:lnTo>
                <a:lnTo>
                  <a:pt x="500062" y="265430"/>
                </a:lnTo>
                <a:lnTo>
                  <a:pt x="543902" y="255270"/>
                </a:lnTo>
                <a:lnTo>
                  <a:pt x="636689" y="237490"/>
                </a:lnTo>
                <a:lnTo>
                  <a:pt x="736384" y="219710"/>
                </a:lnTo>
                <a:lnTo>
                  <a:pt x="788581" y="212090"/>
                </a:lnTo>
                <a:lnTo>
                  <a:pt x="842429" y="203200"/>
                </a:lnTo>
                <a:lnTo>
                  <a:pt x="897928" y="195580"/>
                </a:lnTo>
                <a:lnTo>
                  <a:pt x="954824" y="186690"/>
                </a:lnTo>
                <a:lnTo>
                  <a:pt x="1073442" y="171450"/>
                </a:lnTo>
                <a:lnTo>
                  <a:pt x="1462697" y="129540"/>
                </a:lnTo>
                <a:lnTo>
                  <a:pt x="1603032" y="116840"/>
                </a:lnTo>
                <a:lnTo>
                  <a:pt x="1748320" y="105410"/>
                </a:lnTo>
                <a:lnTo>
                  <a:pt x="2052866" y="85090"/>
                </a:lnTo>
                <a:lnTo>
                  <a:pt x="2540546" y="60960"/>
                </a:lnTo>
                <a:lnTo>
                  <a:pt x="2883827" y="49530"/>
                </a:lnTo>
                <a:lnTo>
                  <a:pt x="3239681" y="43180"/>
                </a:lnTo>
                <a:lnTo>
                  <a:pt x="4458309" y="40640"/>
                </a:lnTo>
                <a:lnTo>
                  <a:pt x="3972217" y="29210"/>
                </a:lnTo>
                <a:lnTo>
                  <a:pt x="3605822" y="26670"/>
                </a:lnTo>
                <a:close/>
              </a:path>
              <a:path w="7211695" h="933450">
                <a:moveTo>
                  <a:pt x="4458309" y="40640"/>
                </a:moveTo>
                <a:lnTo>
                  <a:pt x="3605822" y="40640"/>
                </a:lnTo>
                <a:lnTo>
                  <a:pt x="3972090" y="43180"/>
                </a:lnTo>
                <a:lnTo>
                  <a:pt x="4327944" y="49530"/>
                </a:lnTo>
                <a:lnTo>
                  <a:pt x="4671225" y="60960"/>
                </a:lnTo>
                <a:lnTo>
                  <a:pt x="5158905" y="85090"/>
                </a:lnTo>
                <a:lnTo>
                  <a:pt x="5463451" y="105410"/>
                </a:lnTo>
                <a:lnTo>
                  <a:pt x="5608739" y="116840"/>
                </a:lnTo>
                <a:lnTo>
                  <a:pt x="5749201" y="129540"/>
                </a:lnTo>
                <a:lnTo>
                  <a:pt x="6138583" y="171450"/>
                </a:lnTo>
                <a:lnTo>
                  <a:pt x="6256947" y="186690"/>
                </a:lnTo>
                <a:lnTo>
                  <a:pt x="6313843" y="195580"/>
                </a:lnTo>
                <a:lnTo>
                  <a:pt x="6369342" y="203200"/>
                </a:lnTo>
                <a:lnTo>
                  <a:pt x="6423190" y="212090"/>
                </a:lnTo>
                <a:lnTo>
                  <a:pt x="6475514" y="219710"/>
                </a:lnTo>
                <a:lnTo>
                  <a:pt x="6526187" y="228600"/>
                </a:lnTo>
                <a:lnTo>
                  <a:pt x="6668046" y="255270"/>
                </a:lnTo>
                <a:lnTo>
                  <a:pt x="6711734" y="265430"/>
                </a:lnTo>
                <a:lnTo>
                  <a:pt x="6753898" y="274320"/>
                </a:lnTo>
                <a:lnTo>
                  <a:pt x="6794030" y="283210"/>
                </a:lnTo>
                <a:lnTo>
                  <a:pt x="6832511" y="293370"/>
                </a:lnTo>
                <a:lnTo>
                  <a:pt x="6869087" y="303530"/>
                </a:lnTo>
                <a:lnTo>
                  <a:pt x="6903631" y="312420"/>
                </a:lnTo>
                <a:lnTo>
                  <a:pt x="6967131" y="332740"/>
                </a:lnTo>
                <a:lnTo>
                  <a:pt x="7022503" y="353060"/>
                </a:lnTo>
                <a:lnTo>
                  <a:pt x="7089813" y="384810"/>
                </a:lnTo>
                <a:lnTo>
                  <a:pt x="7123849" y="405130"/>
                </a:lnTo>
                <a:lnTo>
                  <a:pt x="7157377" y="435610"/>
                </a:lnTo>
                <a:lnTo>
                  <a:pt x="7170204" y="468630"/>
                </a:lnTo>
                <a:lnTo>
                  <a:pt x="7169569" y="474980"/>
                </a:lnTo>
                <a:lnTo>
                  <a:pt x="7147090" y="510540"/>
                </a:lnTo>
                <a:lnTo>
                  <a:pt x="7106958" y="539750"/>
                </a:lnTo>
                <a:lnTo>
                  <a:pt x="7068731" y="560070"/>
                </a:lnTo>
                <a:lnTo>
                  <a:pt x="7021995" y="580390"/>
                </a:lnTo>
                <a:lnTo>
                  <a:pt x="6966623" y="600710"/>
                </a:lnTo>
                <a:lnTo>
                  <a:pt x="6903250" y="621030"/>
                </a:lnTo>
                <a:lnTo>
                  <a:pt x="6832130" y="641350"/>
                </a:lnTo>
                <a:lnTo>
                  <a:pt x="6793776" y="650240"/>
                </a:lnTo>
                <a:lnTo>
                  <a:pt x="6753644" y="660400"/>
                </a:lnTo>
                <a:lnTo>
                  <a:pt x="6667792" y="678180"/>
                </a:lnTo>
                <a:lnTo>
                  <a:pt x="6574955" y="695960"/>
                </a:lnTo>
                <a:lnTo>
                  <a:pt x="6423063" y="722630"/>
                </a:lnTo>
                <a:lnTo>
                  <a:pt x="6369215" y="730250"/>
                </a:lnTo>
                <a:lnTo>
                  <a:pt x="6313716" y="739140"/>
                </a:lnTo>
                <a:lnTo>
                  <a:pt x="6013996" y="777240"/>
                </a:lnTo>
                <a:lnTo>
                  <a:pt x="5884202" y="791210"/>
                </a:lnTo>
                <a:lnTo>
                  <a:pt x="5608485" y="816610"/>
                </a:lnTo>
                <a:lnTo>
                  <a:pt x="5313210" y="839470"/>
                </a:lnTo>
                <a:lnTo>
                  <a:pt x="5000155" y="858520"/>
                </a:lnTo>
                <a:lnTo>
                  <a:pt x="4837595" y="866140"/>
                </a:lnTo>
                <a:lnTo>
                  <a:pt x="4327817" y="883920"/>
                </a:lnTo>
                <a:lnTo>
                  <a:pt x="3790099" y="892810"/>
                </a:lnTo>
                <a:lnTo>
                  <a:pt x="4501553" y="892810"/>
                </a:lnTo>
                <a:lnTo>
                  <a:pt x="4838230" y="880110"/>
                </a:lnTo>
                <a:lnTo>
                  <a:pt x="5159667" y="862330"/>
                </a:lnTo>
                <a:lnTo>
                  <a:pt x="5464340" y="842010"/>
                </a:lnTo>
                <a:lnTo>
                  <a:pt x="5609755" y="830580"/>
                </a:lnTo>
                <a:lnTo>
                  <a:pt x="5885599" y="805180"/>
                </a:lnTo>
                <a:lnTo>
                  <a:pt x="6015647" y="791210"/>
                </a:lnTo>
                <a:lnTo>
                  <a:pt x="6258725" y="760730"/>
                </a:lnTo>
                <a:lnTo>
                  <a:pt x="6315748" y="751840"/>
                </a:lnTo>
                <a:lnTo>
                  <a:pt x="6371374" y="744220"/>
                </a:lnTo>
                <a:lnTo>
                  <a:pt x="6425222" y="735330"/>
                </a:lnTo>
                <a:lnTo>
                  <a:pt x="6477546" y="727710"/>
                </a:lnTo>
                <a:lnTo>
                  <a:pt x="6624866" y="701040"/>
                </a:lnTo>
                <a:lnTo>
                  <a:pt x="6670586" y="692150"/>
                </a:lnTo>
                <a:lnTo>
                  <a:pt x="6714528" y="681990"/>
                </a:lnTo>
                <a:lnTo>
                  <a:pt x="6797078" y="664210"/>
                </a:lnTo>
                <a:lnTo>
                  <a:pt x="6835686" y="654050"/>
                </a:lnTo>
                <a:lnTo>
                  <a:pt x="6872389" y="643890"/>
                </a:lnTo>
                <a:lnTo>
                  <a:pt x="6907314" y="633730"/>
                </a:lnTo>
                <a:lnTo>
                  <a:pt x="6940207" y="623570"/>
                </a:lnTo>
                <a:lnTo>
                  <a:pt x="6971195" y="614680"/>
                </a:lnTo>
                <a:lnTo>
                  <a:pt x="7000151" y="603250"/>
                </a:lnTo>
                <a:lnTo>
                  <a:pt x="7027202" y="593090"/>
                </a:lnTo>
                <a:lnTo>
                  <a:pt x="7052094" y="582930"/>
                </a:lnTo>
                <a:lnTo>
                  <a:pt x="7114451" y="551180"/>
                </a:lnTo>
                <a:lnTo>
                  <a:pt x="7157250" y="519430"/>
                </a:lnTo>
                <a:lnTo>
                  <a:pt x="7179983" y="487680"/>
                </a:lnTo>
                <a:lnTo>
                  <a:pt x="7184047" y="468630"/>
                </a:lnTo>
                <a:lnTo>
                  <a:pt x="7183920" y="464820"/>
                </a:lnTo>
                <a:lnTo>
                  <a:pt x="7167537" y="425450"/>
                </a:lnTo>
                <a:lnTo>
                  <a:pt x="7131342" y="393700"/>
                </a:lnTo>
                <a:lnTo>
                  <a:pt x="7096036" y="372110"/>
                </a:lnTo>
                <a:lnTo>
                  <a:pt x="7052348" y="350520"/>
                </a:lnTo>
                <a:lnTo>
                  <a:pt x="7000405" y="330200"/>
                </a:lnTo>
                <a:lnTo>
                  <a:pt x="6940334" y="309880"/>
                </a:lnTo>
                <a:lnTo>
                  <a:pt x="6872516" y="289560"/>
                </a:lnTo>
                <a:lnTo>
                  <a:pt x="6835813" y="280670"/>
                </a:lnTo>
                <a:lnTo>
                  <a:pt x="6797205" y="270510"/>
                </a:lnTo>
                <a:lnTo>
                  <a:pt x="6756819" y="260350"/>
                </a:lnTo>
                <a:lnTo>
                  <a:pt x="6670713" y="242570"/>
                </a:lnTo>
                <a:lnTo>
                  <a:pt x="6624866" y="232410"/>
                </a:lnTo>
                <a:lnTo>
                  <a:pt x="6528473" y="214630"/>
                </a:lnTo>
                <a:lnTo>
                  <a:pt x="6477673" y="207010"/>
                </a:lnTo>
                <a:lnTo>
                  <a:pt x="6371374" y="189230"/>
                </a:lnTo>
                <a:lnTo>
                  <a:pt x="6140234" y="157480"/>
                </a:lnTo>
                <a:lnTo>
                  <a:pt x="5750344" y="115570"/>
                </a:lnTo>
                <a:lnTo>
                  <a:pt x="5464467" y="91440"/>
                </a:lnTo>
                <a:lnTo>
                  <a:pt x="5159667" y="71120"/>
                </a:lnTo>
                <a:lnTo>
                  <a:pt x="4671733" y="46990"/>
                </a:lnTo>
                <a:lnTo>
                  <a:pt x="4458309" y="40640"/>
                </a:lnTo>
                <a:close/>
              </a:path>
            </a:pathLst>
          </a:custGeom>
          <a:solidFill>
            <a:srgbClr val="FF4646"/>
          </a:solidFill>
        </p:spPr>
        <p:txBody>
          <a:bodyPr wrap="square" lIns="0" tIns="0" rIns="0" bIns="0" rtlCol="0"/>
          <a:lstStyle/>
          <a:p>
            <a:endParaRPr/>
          </a:p>
        </p:txBody>
      </p:sp>
      <p:sp>
        <p:nvSpPr>
          <p:cNvPr id="26" name="テキスト ボックス 25">
            <a:extLst>
              <a:ext uri="{FF2B5EF4-FFF2-40B4-BE49-F238E27FC236}">
                <a16:creationId xmlns:a16="http://schemas.microsoft.com/office/drawing/2014/main" id="{72CB3AD7-3024-5162-ED7E-037588E5E184}"/>
              </a:ext>
            </a:extLst>
          </p:cNvPr>
          <p:cNvSpPr txBox="1"/>
          <p:nvPr/>
        </p:nvSpPr>
        <p:spPr>
          <a:xfrm>
            <a:off x="1255232" y="1112847"/>
            <a:ext cx="6881748" cy="369332"/>
          </a:xfrm>
          <a:prstGeom prst="rect">
            <a:avLst/>
          </a:prstGeom>
          <a:noFill/>
        </p:spPr>
        <p:txBody>
          <a:bodyPr wrap="square">
            <a:spAutoFit/>
          </a:bodyPr>
          <a:lstStyle/>
          <a:p>
            <a:r>
              <a:rPr lang="ja-JP" altLang="en-US" dirty="0"/>
              <a:t>たばこに含まれる「ニコチン」と「一酸化炭素」により血圧が上昇します。</a:t>
            </a:r>
          </a:p>
        </p:txBody>
      </p:sp>
      <p:sp>
        <p:nvSpPr>
          <p:cNvPr id="28" name="object 17">
            <a:extLst>
              <a:ext uri="{FF2B5EF4-FFF2-40B4-BE49-F238E27FC236}">
                <a16:creationId xmlns:a16="http://schemas.microsoft.com/office/drawing/2014/main" id="{66C6F0E3-1630-213C-C440-654C4E2EC807}"/>
              </a:ext>
            </a:extLst>
          </p:cNvPr>
          <p:cNvSpPr txBox="1"/>
          <p:nvPr/>
        </p:nvSpPr>
        <p:spPr>
          <a:xfrm>
            <a:off x="646913" y="1701728"/>
            <a:ext cx="1085596" cy="246221"/>
          </a:xfrm>
          <a:prstGeom prst="rect">
            <a:avLst/>
          </a:prstGeom>
        </p:spPr>
        <p:txBody>
          <a:bodyPr vert="horz" wrap="square" lIns="0" tIns="0" rIns="0" bIns="0" rtlCol="0">
            <a:spAutoFit/>
          </a:bodyPr>
          <a:lstStyle/>
          <a:p>
            <a:pPr marL="12700">
              <a:lnSpc>
                <a:spcPct val="100000"/>
              </a:lnSpc>
              <a:spcBef>
                <a:spcPts val="385"/>
              </a:spcBef>
            </a:pPr>
            <a:r>
              <a:rPr sz="1600" b="1" spc="-10" dirty="0">
                <a:solidFill>
                  <a:srgbClr val="333333"/>
                </a:solidFill>
                <a:latin typeface="Microsoft JhengHei"/>
                <a:cs typeface="Microsoft JhengHei"/>
              </a:rPr>
              <a:t>＜</a:t>
            </a:r>
            <a:r>
              <a:rPr sz="1600" b="1" spc="-10" dirty="0" err="1">
                <a:solidFill>
                  <a:srgbClr val="333333"/>
                </a:solidFill>
                <a:latin typeface="Microsoft JhengHei"/>
                <a:cs typeface="Microsoft JhengHei"/>
              </a:rPr>
              <a:t>喫煙前</a:t>
            </a:r>
            <a:r>
              <a:rPr sz="1600" b="1" spc="-10" dirty="0">
                <a:solidFill>
                  <a:srgbClr val="333333"/>
                </a:solidFill>
                <a:latin typeface="Microsoft JhengHei"/>
                <a:cs typeface="Microsoft JhengHei"/>
              </a:rPr>
              <a:t>＞</a:t>
            </a:r>
            <a:endParaRPr sz="1400" dirty="0">
              <a:latin typeface="Calibri"/>
              <a:cs typeface="Calibri"/>
            </a:endParaRPr>
          </a:p>
        </p:txBody>
      </p:sp>
      <p:sp>
        <p:nvSpPr>
          <p:cNvPr id="29" name="object 20">
            <a:extLst>
              <a:ext uri="{FF2B5EF4-FFF2-40B4-BE49-F238E27FC236}">
                <a16:creationId xmlns:a16="http://schemas.microsoft.com/office/drawing/2014/main" id="{2660401E-3996-5CB5-09BB-FA6EC8E1812C}"/>
              </a:ext>
            </a:extLst>
          </p:cNvPr>
          <p:cNvSpPr txBox="1"/>
          <p:nvPr/>
        </p:nvSpPr>
        <p:spPr>
          <a:xfrm>
            <a:off x="6814755" y="1707995"/>
            <a:ext cx="1151890" cy="246221"/>
          </a:xfrm>
          <a:prstGeom prst="rect">
            <a:avLst/>
          </a:prstGeom>
        </p:spPr>
        <p:txBody>
          <a:bodyPr vert="horz" wrap="square" lIns="0" tIns="0" rIns="0" bIns="0" rtlCol="0">
            <a:spAutoFit/>
          </a:bodyPr>
          <a:lstStyle/>
          <a:p>
            <a:pPr marL="12700">
              <a:lnSpc>
                <a:spcPct val="100000"/>
              </a:lnSpc>
            </a:pPr>
            <a:r>
              <a:rPr sz="1600" b="1" spc="-10" dirty="0">
                <a:solidFill>
                  <a:srgbClr val="333333"/>
                </a:solidFill>
                <a:latin typeface="Microsoft JhengHei"/>
                <a:cs typeface="Microsoft JhengHei"/>
              </a:rPr>
              <a:t>＜</a:t>
            </a:r>
            <a:r>
              <a:rPr sz="1600" b="1" spc="-10" dirty="0" err="1">
                <a:solidFill>
                  <a:srgbClr val="333333"/>
                </a:solidFill>
                <a:latin typeface="Microsoft JhengHei"/>
                <a:cs typeface="Microsoft JhengHei"/>
              </a:rPr>
              <a:t>喫煙後</a:t>
            </a:r>
            <a:r>
              <a:rPr sz="1600" b="1" spc="-10" dirty="0">
                <a:solidFill>
                  <a:srgbClr val="333333"/>
                </a:solidFill>
                <a:latin typeface="Microsoft JhengHei"/>
                <a:cs typeface="Microsoft JhengHei"/>
              </a:rPr>
              <a:t>＞</a:t>
            </a:r>
            <a:endParaRPr sz="1400" dirty="0">
              <a:latin typeface="MS UI Gothic"/>
              <a:cs typeface="MS UI Gothic"/>
            </a:endParaRPr>
          </a:p>
        </p:txBody>
      </p:sp>
      <p:sp>
        <p:nvSpPr>
          <p:cNvPr id="34" name="テキスト ボックス 33">
            <a:extLst>
              <a:ext uri="{FF2B5EF4-FFF2-40B4-BE49-F238E27FC236}">
                <a16:creationId xmlns:a16="http://schemas.microsoft.com/office/drawing/2014/main" id="{C983CB39-3200-5735-6142-14D27985B56C}"/>
              </a:ext>
            </a:extLst>
          </p:cNvPr>
          <p:cNvSpPr txBox="1"/>
          <p:nvPr/>
        </p:nvSpPr>
        <p:spPr>
          <a:xfrm>
            <a:off x="1810525" y="3582305"/>
            <a:ext cx="5562600" cy="461665"/>
          </a:xfrm>
          <a:prstGeom prst="rect">
            <a:avLst/>
          </a:prstGeom>
          <a:noFill/>
        </p:spPr>
        <p:txBody>
          <a:bodyPr wrap="square">
            <a:spAutoFit/>
          </a:bodyPr>
          <a:lstStyle/>
          <a:p>
            <a:r>
              <a:rPr lang="ja-JP" altLang="en-US" sz="2400" dirty="0">
                <a:latin typeface="+mj-ea"/>
                <a:ea typeface="+mj-ea"/>
              </a:rPr>
              <a:t>タバコ</a:t>
            </a:r>
            <a:r>
              <a:rPr lang="en-US" altLang="ja-JP" sz="2400" dirty="0">
                <a:latin typeface="+mj-ea"/>
                <a:ea typeface="+mj-ea"/>
              </a:rPr>
              <a:t>1</a:t>
            </a:r>
            <a:r>
              <a:rPr lang="ja-JP" altLang="en-US" sz="2400" dirty="0">
                <a:latin typeface="+mj-ea"/>
                <a:ea typeface="+mj-ea"/>
              </a:rPr>
              <a:t>本で血圧が 約</a:t>
            </a:r>
            <a:r>
              <a:rPr lang="en-US" altLang="ja-JP" sz="2400" dirty="0">
                <a:latin typeface="+mj-ea"/>
                <a:ea typeface="+mj-ea"/>
              </a:rPr>
              <a:t>10</a:t>
            </a:r>
            <a:r>
              <a:rPr lang="ja-JP" altLang="en-US" sz="2400" dirty="0">
                <a:latin typeface="+mj-ea"/>
                <a:ea typeface="+mj-ea"/>
              </a:rPr>
              <a:t>～</a:t>
            </a:r>
            <a:r>
              <a:rPr lang="en-US" altLang="ja-JP" sz="2400" dirty="0">
                <a:latin typeface="+mj-ea"/>
                <a:ea typeface="+mj-ea"/>
              </a:rPr>
              <a:t>20mmHg </a:t>
            </a:r>
            <a:r>
              <a:rPr lang="ja-JP" altLang="en-US" sz="2400" dirty="0">
                <a:latin typeface="+mj-ea"/>
                <a:ea typeface="+mj-ea"/>
              </a:rPr>
              <a:t>上昇</a:t>
            </a:r>
          </a:p>
        </p:txBody>
      </p:sp>
      <p:sp>
        <p:nvSpPr>
          <p:cNvPr id="2" name="テキスト ボックス 1">
            <a:extLst>
              <a:ext uri="{FF2B5EF4-FFF2-40B4-BE49-F238E27FC236}">
                <a16:creationId xmlns:a16="http://schemas.microsoft.com/office/drawing/2014/main" id="{E8F6C17F-1E28-C9F8-C864-1750D7A6A3AF}"/>
              </a:ext>
            </a:extLst>
          </p:cNvPr>
          <p:cNvSpPr txBox="1"/>
          <p:nvPr/>
        </p:nvSpPr>
        <p:spPr>
          <a:xfrm>
            <a:off x="2191168" y="246482"/>
            <a:ext cx="4801314" cy="707886"/>
          </a:xfrm>
          <a:prstGeom prst="rect">
            <a:avLst/>
          </a:prstGeom>
          <a:noFill/>
        </p:spPr>
        <p:txBody>
          <a:bodyPr wrap="none" rtlCol="0">
            <a:spAutoFit/>
          </a:bodyPr>
          <a:lstStyle/>
          <a:p>
            <a:r>
              <a:rPr kumimoji="1" lang="ja-JP" altLang="en-US" sz="4000" dirty="0"/>
              <a:t>喫煙の血圧への影響</a:t>
            </a:r>
          </a:p>
        </p:txBody>
      </p:sp>
      <p:pic>
        <p:nvPicPr>
          <p:cNvPr id="3" name="図 2">
            <a:extLst>
              <a:ext uri="{FF2B5EF4-FFF2-40B4-BE49-F238E27FC236}">
                <a16:creationId xmlns:a16="http://schemas.microsoft.com/office/drawing/2014/main" id="{4658E170-8434-1AFB-7BF3-76BB60BD81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3847" t="30920" r="16059" b="31432"/>
          <a:stretch/>
        </p:blipFill>
        <p:spPr>
          <a:xfrm>
            <a:off x="3383049" y="2061861"/>
            <a:ext cx="1632220" cy="8766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296670" y="1496453"/>
            <a:ext cx="6626860" cy="492443"/>
          </a:xfrm>
          <a:prstGeom prst="rect">
            <a:avLst/>
          </a:prstGeom>
        </p:spPr>
        <p:txBody>
          <a:bodyPr vert="horz" wrap="square" lIns="0" tIns="0" rIns="0" bIns="0" rtlCol="0">
            <a:spAutoFit/>
          </a:bodyPr>
          <a:lstStyle/>
          <a:p>
            <a:pPr marL="12700">
              <a:lnSpc>
                <a:spcPct val="100000"/>
              </a:lnSpc>
              <a:tabLst>
                <a:tab pos="4556125" algn="l"/>
              </a:tabLst>
            </a:pPr>
            <a:r>
              <a:rPr lang="ja-JP" altLang="en-US" sz="1800" spc="45" dirty="0">
                <a:latin typeface="MS UI Gothic"/>
                <a:cs typeface="MS UI Gothic"/>
              </a:rPr>
              <a:t>高血圧の人の</a:t>
            </a:r>
            <a:r>
              <a:rPr sz="1800" spc="45" dirty="0" err="1">
                <a:latin typeface="MS UI Gothic"/>
                <a:cs typeface="MS UI Gothic"/>
              </a:rPr>
              <a:t>減塩目標は</a:t>
            </a:r>
            <a:r>
              <a:rPr lang="ja-JP" altLang="en-US" sz="1800" spc="45" dirty="0">
                <a:latin typeface="MS UI Gothic"/>
                <a:cs typeface="MS UI Gothic"/>
              </a:rPr>
              <a:t>　　</a:t>
            </a:r>
            <a:r>
              <a:rPr lang="ja-JP" altLang="en-US" sz="1800" spc="45" dirty="0">
                <a:solidFill>
                  <a:srgbClr val="FF0000"/>
                </a:solidFill>
                <a:latin typeface="MS UI Gothic"/>
                <a:cs typeface="MS UI Gothic"/>
              </a:rPr>
              <a:t>一日の塩分は　</a:t>
            </a:r>
            <a:r>
              <a:rPr lang="ja-JP" altLang="en-US" sz="3200" spc="45" dirty="0">
                <a:solidFill>
                  <a:srgbClr val="FF0000"/>
                </a:solidFill>
                <a:latin typeface="MS UI Gothic"/>
                <a:cs typeface="MS UI Gothic"/>
              </a:rPr>
              <a:t>６</a:t>
            </a:r>
            <a:r>
              <a:rPr sz="3200" b="1" spc="-25" dirty="0">
                <a:solidFill>
                  <a:srgbClr val="FF0000"/>
                </a:solidFill>
                <a:latin typeface="Calibri"/>
                <a:cs typeface="Calibri"/>
              </a:rPr>
              <a:t>g</a:t>
            </a:r>
            <a:r>
              <a:rPr lang="en-US" sz="3200" b="1" spc="-25" dirty="0">
                <a:solidFill>
                  <a:srgbClr val="FF0000"/>
                </a:solidFill>
                <a:latin typeface="Calibri"/>
                <a:cs typeface="Calibri"/>
              </a:rPr>
              <a:t> </a:t>
            </a:r>
            <a:r>
              <a:rPr sz="1800" b="1" spc="125" dirty="0">
                <a:solidFill>
                  <a:srgbClr val="FF0000"/>
                </a:solidFill>
                <a:latin typeface="Calibri"/>
                <a:cs typeface="Calibri"/>
              </a:rPr>
              <a:t>/</a:t>
            </a:r>
            <a:r>
              <a:rPr sz="1800" b="1" spc="10" dirty="0">
                <a:solidFill>
                  <a:srgbClr val="FF0000"/>
                </a:solidFill>
                <a:latin typeface="Microsoft JhengHei"/>
                <a:cs typeface="Microsoft JhengHei"/>
              </a:rPr>
              <a:t>日</a:t>
            </a:r>
            <a:r>
              <a:rPr lang="en-US" sz="1800" b="1" spc="10" dirty="0">
                <a:solidFill>
                  <a:srgbClr val="FF0000"/>
                </a:solidFill>
                <a:latin typeface="Microsoft JhengHei"/>
                <a:cs typeface="Microsoft JhengHei"/>
              </a:rPr>
              <a:t> </a:t>
            </a:r>
            <a:r>
              <a:rPr sz="1800" b="1" spc="10" dirty="0" err="1">
                <a:solidFill>
                  <a:srgbClr val="FF0000"/>
                </a:solidFill>
                <a:latin typeface="Microsoft JhengHei"/>
                <a:cs typeface="Microsoft JhengHei"/>
              </a:rPr>
              <a:t>未満</a:t>
            </a:r>
            <a:r>
              <a:rPr lang="ja-JP" altLang="en-US" sz="1800" b="1" spc="10" dirty="0">
                <a:solidFill>
                  <a:srgbClr val="FF0000"/>
                </a:solidFill>
                <a:latin typeface="Microsoft JhengHei"/>
                <a:cs typeface="Microsoft JhengHei"/>
              </a:rPr>
              <a:t>が目標</a:t>
            </a:r>
            <a:r>
              <a:rPr sz="1800" b="1" spc="-35" dirty="0">
                <a:solidFill>
                  <a:srgbClr val="FF0000"/>
                </a:solidFill>
                <a:latin typeface="Times New Roman"/>
                <a:cs typeface="Times New Roman"/>
              </a:rPr>
              <a:t> </a:t>
            </a:r>
            <a:endParaRPr sz="1800" dirty="0">
              <a:solidFill>
                <a:srgbClr val="FF0000"/>
              </a:solidFill>
              <a:latin typeface="Times New Roman"/>
              <a:cs typeface="Times New Roman"/>
            </a:endParaRPr>
          </a:p>
        </p:txBody>
      </p:sp>
      <p:sp>
        <p:nvSpPr>
          <p:cNvPr id="10" name="object 10"/>
          <p:cNvSpPr txBox="1"/>
          <p:nvPr/>
        </p:nvSpPr>
        <p:spPr>
          <a:xfrm>
            <a:off x="1981200" y="2103812"/>
            <a:ext cx="5257800" cy="250518"/>
          </a:xfrm>
          <a:prstGeom prst="rect">
            <a:avLst/>
          </a:prstGeom>
        </p:spPr>
        <p:txBody>
          <a:bodyPr vert="horz" wrap="square" lIns="0" tIns="0" rIns="0" bIns="0" rtlCol="0">
            <a:spAutoFit/>
          </a:bodyPr>
          <a:lstStyle/>
          <a:p>
            <a:pPr marL="12700">
              <a:lnSpc>
                <a:spcPts val="2155"/>
              </a:lnSpc>
            </a:pPr>
            <a:r>
              <a:rPr lang="ja-JP" altLang="en-US" sz="1800" spc="135" dirty="0">
                <a:latin typeface="MS UI Gothic"/>
                <a:cs typeface="MS UI Gothic"/>
              </a:rPr>
              <a:t>男性 </a:t>
            </a:r>
            <a:r>
              <a:rPr lang="en-US" altLang="ja-JP" sz="1800" spc="135" dirty="0">
                <a:latin typeface="MS UI Gothic"/>
                <a:cs typeface="MS UI Gothic"/>
              </a:rPr>
              <a:t>8.0</a:t>
            </a:r>
            <a:r>
              <a:rPr lang="en-US" sz="1800" spc="135" dirty="0">
                <a:latin typeface="MS UI Gothic"/>
                <a:cs typeface="MS UI Gothic"/>
              </a:rPr>
              <a:t>g</a:t>
            </a:r>
            <a:r>
              <a:rPr lang="ja-JP" altLang="en-US" sz="1800" spc="135" dirty="0">
                <a:latin typeface="MS UI Gothic"/>
                <a:cs typeface="MS UI Gothic"/>
              </a:rPr>
              <a:t>未満   女性 </a:t>
            </a:r>
            <a:r>
              <a:rPr lang="en-US" altLang="ja-JP" sz="1800" spc="135" dirty="0">
                <a:latin typeface="MS UI Gothic"/>
                <a:cs typeface="MS UI Gothic"/>
              </a:rPr>
              <a:t>7.0</a:t>
            </a:r>
            <a:r>
              <a:rPr lang="en-US" sz="1800" spc="135" dirty="0">
                <a:latin typeface="MS UI Gothic"/>
                <a:cs typeface="MS UI Gothic"/>
              </a:rPr>
              <a:t>ｇ </a:t>
            </a:r>
            <a:r>
              <a:rPr lang="ja-JP" altLang="en-US" sz="1800" spc="135" dirty="0">
                <a:latin typeface="MS UI Gothic"/>
                <a:cs typeface="MS UI Gothic"/>
              </a:rPr>
              <a:t>未満が</a:t>
            </a:r>
            <a:r>
              <a:rPr sz="1800" spc="135" dirty="0" err="1">
                <a:latin typeface="MS UI Gothic"/>
                <a:cs typeface="MS UI Gothic"/>
              </a:rPr>
              <a:t>推奨されている</a:t>
            </a:r>
            <a:endParaRPr sz="1800" dirty="0">
              <a:latin typeface="MS UI Gothic"/>
              <a:cs typeface="MS UI Gothic"/>
            </a:endParaRPr>
          </a:p>
        </p:txBody>
      </p:sp>
      <p:sp>
        <p:nvSpPr>
          <p:cNvPr id="11" name="object 11"/>
          <p:cNvSpPr/>
          <p:nvPr/>
        </p:nvSpPr>
        <p:spPr>
          <a:xfrm>
            <a:off x="789709" y="2584162"/>
            <a:ext cx="7592291" cy="3740437"/>
          </a:xfrm>
          <a:prstGeom prst="rect">
            <a:avLst/>
          </a:prstGeom>
          <a:blipFill>
            <a:blip r:embed="rId3" cstate="print"/>
            <a:stretch>
              <a:fillRect/>
            </a:stretch>
          </a:blipFill>
        </p:spPr>
        <p:txBody>
          <a:bodyPr wrap="square" lIns="0" tIns="0" rIns="0" bIns="0" rtlCol="0"/>
          <a:lstStyle/>
          <a:p>
            <a:endParaRPr/>
          </a:p>
        </p:txBody>
      </p:sp>
      <p:sp>
        <p:nvSpPr>
          <p:cNvPr id="15" name="テキスト ボックス 14">
            <a:extLst>
              <a:ext uri="{FF2B5EF4-FFF2-40B4-BE49-F238E27FC236}">
                <a16:creationId xmlns:a16="http://schemas.microsoft.com/office/drawing/2014/main" id="{075A3837-1B60-C244-77C2-000F00A83FAE}"/>
              </a:ext>
            </a:extLst>
          </p:cNvPr>
          <p:cNvSpPr txBox="1"/>
          <p:nvPr/>
        </p:nvSpPr>
        <p:spPr>
          <a:xfrm>
            <a:off x="1379222" y="490934"/>
            <a:ext cx="6461756" cy="707886"/>
          </a:xfrm>
          <a:prstGeom prst="rect">
            <a:avLst/>
          </a:prstGeom>
          <a:noFill/>
        </p:spPr>
        <p:txBody>
          <a:bodyPr wrap="square" rtlCol="0">
            <a:spAutoFit/>
          </a:bodyPr>
          <a:lstStyle/>
          <a:p>
            <a:r>
              <a:rPr kumimoji="1" lang="ja-JP" altLang="en-US" sz="4000" dirty="0"/>
              <a:t>高血圧対策　➡　塩分制限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34EE44-D675-F0CA-73F5-9231600CA58E}"/>
              </a:ext>
            </a:extLst>
          </p:cNvPr>
          <p:cNvPicPr>
            <a:picLocks noChangeAspect="1"/>
          </p:cNvPicPr>
          <p:nvPr/>
        </p:nvPicPr>
        <p:blipFill>
          <a:blip r:embed="rId3"/>
          <a:stretch>
            <a:fillRect/>
          </a:stretch>
        </p:blipFill>
        <p:spPr>
          <a:xfrm>
            <a:off x="3810000" y="5332844"/>
            <a:ext cx="1422092" cy="1422092"/>
          </a:xfrm>
          <a:prstGeom prst="rect">
            <a:avLst/>
          </a:prstGeom>
        </p:spPr>
      </p:pic>
      <p:sp>
        <p:nvSpPr>
          <p:cNvPr id="13" name="object 13"/>
          <p:cNvSpPr/>
          <p:nvPr/>
        </p:nvSpPr>
        <p:spPr>
          <a:xfrm>
            <a:off x="1275140" y="3596646"/>
            <a:ext cx="1175385" cy="647700"/>
          </a:xfrm>
          <a:custGeom>
            <a:avLst/>
            <a:gdLst/>
            <a:ahLst/>
            <a:cxnLst/>
            <a:rect l="l" t="t" r="r" b="b"/>
            <a:pathLst>
              <a:path w="1175385" h="647700">
                <a:moveTo>
                  <a:pt x="0" y="323850"/>
                </a:moveTo>
                <a:lnTo>
                  <a:pt x="7689" y="271329"/>
                </a:lnTo>
                <a:lnTo>
                  <a:pt x="29950" y="221504"/>
                </a:lnTo>
                <a:lnTo>
                  <a:pt x="65575" y="175040"/>
                </a:lnTo>
                <a:lnTo>
                  <a:pt x="113352" y="132606"/>
                </a:lnTo>
                <a:lnTo>
                  <a:pt x="172073" y="94869"/>
                </a:lnTo>
                <a:lnTo>
                  <a:pt x="240529" y="62496"/>
                </a:lnTo>
                <a:lnTo>
                  <a:pt x="278029" y="48530"/>
                </a:lnTo>
                <a:lnTo>
                  <a:pt x="317509" y="36155"/>
                </a:lnTo>
                <a:lnTo>
                  <a:pt x="358818" y="25455"/>
                </a:lnTo>
                <a:lnTo>
                  <a:pt x="401804" y="16514"/>
                </a:lnTo>
                <a:lnTo>
                  <a:pt x="446317" y="9414"/>
                </a:lnTo>
                <a:lnTo>
                  <a:pt x="492205" y="4239"/>
                </a:lnTo>
                <a:lnTo>
                  <a:pt x="539317" y="1073"/>
                </a:lnTo>
                <a:lnTo>
                  <a:pt x="587502" y="0"/>
                </a:lnTo>
                <a:lnTo>
                  <a:pt x="635688" y="1073"/>
                </a:lnTo>
                <a:lnTo>
                  <a:pt x="682801" y="4239"/>
                </a:lnTo>
                <a:lnTo>
                  <a:pt x="728690" y="9414"/>
                </a:lnTo>
                <a:lnTo>
                  <a:pt x="773204" y="16514"/>
                </a:lnTo>
                <a:lnTo>
                  <a:pt x="816191" y="25455"/>
                </a:lnTo>
                <a:lnTo>
                  <a:pt x="857500" y="36155"/>
                </a:lnTo>
                <a:lnTo>
                  <a:pt x="896980" y="48530"/>
                </a:lnTo>
                <a:lnTo>
                  <a:pt x="934480" y="62496"/>
                </a:lnTo>
                <a:lnTo>
                  <a:pt x="969848" y="77970"/>
                </a:lnTo>
                <a:lnTo>
                  <a:pt x="1033587" y="113108"/>
                </a:lnTo>
                <a:lnTo>
                  <a:pt x="1086986" y="153278"/>
                </a:lnTo>
                <a:lnTo>
                  <a:pt x="1128837" y="197810"/>
                </a:lnTo>
                <a:lnTo>
                  <a:pt x="1157930" y="246038"/>
                </a:lnTo>
                <a:lnTo>
                  <a:pt x="1173056" y="297294"/>
                </a:lnTo>
                <a:lnTo>
                  <a:pt x="1175003" y="323850"/>
                </a:lnTo>
                <a:lnTo>
                  <a:pt x="1173056" y="350405"/>
                </a:lnTo>
                <a:lnTo>
                  <a:pt x="1157930" y="401661"/>
                </a:lnTo>
                <a:lnTo>
                  <a:pt x="1128837" y="449889"/>
                </a:lnTo>
                <a:lnTo>
                  <a:pt x="1086986" y="494421"/>
                </a:lnTo>
                <a:lnTo>
                  <a:pt x="1033587" y="534591"/>
                </a:lnTo>
                <a:lnTo>
                  <a:pt x="969848" y="569729"/>
                </a:lnTo>
                <a:lnTo>
                  <a:pt x="934480" y="585203"/>
                </a:lnTo>
                <a:lnTo>
                  <a:pt x="896980" y="599169"/>
                </a:lnTo>
                <a:lnTo>
                  <a:pt x="857500" y="611544"/>
                </a:lnTo>
                <a:lnTo>
                  <a:pt x="816191" y="622244"/>
                </a:lnTo>
                <a:lnTo>
                  <a:pt x="773204" y="631185"/>
                </a:lnTo>
                <a:lnTo>
                  <a:pt x="728690" y="638285"/>
                </a:lnTo>
                <a:lnTo>
                  <a:pt x="682801" y="643460"/>
                </a:lnTo>
                <a:lnTo>
                  <a:pt x="635688" y="646626"/>
                </a:lnTo>
                <a:lnTo>
                  <a:pt x="587502" y="647700"/>
                </a:lnTo>
                <a:lnTo>
                  <a:pt x="539317" y="646626"/>
                </a:lnTo>
                <a:lnTo>
                  <a:pt x="492205" y="643460"/>
                </a:lnTo>
                <a:lnTo>
                  <a:pt x="446317" y="638285"/>
                </a:lnTo>
                <a:lnTo>
                  <a:pt x="401804" y="631185"/>
                </a:lnTo>
                <a:lnTo>
                  <a:pt x="358818" y="622244"/>
                </a:lnTo>
                <a:lnTo>
                  <a:pt x="317509" y="611544"/>
                </a:lnTo>
                <a:lnTo>
                  <a:pt x="278029" y="599169"/>
                </a:lnTo>
                <a:lnTo>
                  <a:pt x="240529" y="585203"/>
                </a:lnTo>
                <a:lnTo>
                  <a:pt x="205160" y="569729"/>
                </a:lnTo>
                <a:lnTo>
                  <a:pt x="141420" y="534591"/>
                </a:lnTo>
                <a:lnTo>
                  <a:pt x="88020" y="494421"/>
                </a:lnTo>
                <a:lnTo>
                  <a:pt x="46168" y="449889"/>
                </a:lnTo>
                <a:lnTo>
                  <a:pt x="17074" y="401661"/>
                </a:lnTo>
                <a:lnTo>
                  <a:pt x="1947" y="350405"/>
                </a:lnTo>
                <a:lnTo>
                  <a:pt x="0" y="323850"/>
                </a:lnTo>
                <a:close/>
              </a:path>
            </a:pathLst>
          </a:custGeom>
          <a:ln w="25908">
            <a:solidFill>
              <a:srgbClr val="CC0000"/>
            </a:solidFill>
          </a:ln>
        </p:spPr>
        <p:txBody>
          <a:bodyPr wrap="square" lIns="0" tIns="0" rIns="0" bIns="0" rtlCol="0" anchor="ctr"/>
          <a:lstStyle/>
          <a:p>
            <a:pPr algn="ctr"/>
            <a:r>
              <a:rPr lang="ja-JP" altLang="en-US" sz="1600" dirty="0">
                <a:latin typeface="+mn-ea"/>
              </a:rPr>
              <a:t>急激な</a:t>
            </a:r>
            <a:endParaRPr lang="en-US" altLang="ja-JP" sz="1600" dirty="0">
              <a:latin typeface="+mn-ea"/>
            </a:endParaRPr>
          </a:p>
          <a:p>
            <a:pPr algn="ctr"/>
            <a:r>
              <a:rPr lang="ja-JP" altLang="en-US" sz="1600" dirty="0">
                <a:latin typeface="+mn-ea"/>
              </a:rPr>
              <a:t>温度差</a:t>
            </a:r>
          </a:p>
        </p:txBody>
      </p:sp>
      <p:sp>
        <p:nvSpPr>
          <p:cNvPr id="14" name="object 14"/>
          <p:cNvSpPr/>
          <p:nvPr/>
        </p:nvSpPr>
        <p:spPr>
          <a:xfrm>
            <a:off x="2851404" y="3727122"/>
            <a:ext cx="576580" cy="360045"/>
          </a:xfrm>
          <a:custGeom>
            <a:avLst/>
            <a:gdLst/>
            <a:ahLst/>
            <a:cxnLst/>
            <a:rect l="l" t="t" r="r" b="b"/>
            <a:pathLst>
              <a:path w="576579" h="360045">
                <a:moveTo>
                  <a:pt x="396239" y="0"/>
                </a:moveTo>
                <a:lnTo>
                  <a:pt x="396239" y="89915"/>
                </a:lnTo>
                <a:lnTo>
                  <a:pt x="0" y="89915"/>
                </a:lnTo>
                <a:lnTo>
                  <a:pt x="0" y="269748"/>
                </a:lnTo>
                <a:lnTo>
                  <a:pt x="396239" y="269748"/>
                </a:lnTo>
                <a:lnTo>
                  <a:pt x="396239" y="359663"/>
                </a:lnTo>
                <a:lnTo>
                  <a:pt x="576072" y="179832"/>
                </a:lnTo>
                <a:lnTo>
                  <a:pt x="396239" y="0"/>
                </a:lnTo>
                <a:close/>
              </a:path>
            </a:pathLst>
          </a:custGeom>
          <a:solidFill>
            <a:srgbClr val="339933"/>
          </a:solidFill>
        </p:spPr>
        <p:txBody>
          <a:bodyPr wrap="square" lIns="0" tIns="0" rIns="0" bIns="0" rtlCol="0"/>
          <a:lstStyle/>
          <a:p>
            <a:endParaRPr/>
          </a:p>
        </p:txBody>
      </p:sp>
      <p:sp>
        <p:nvSpPr>
          <p:cNvPr id="15" name="object 15"/>
          <p:cNvSpPr/>
          <p:nvPr/>
        </p:nvSpPr>
        <p:spPr>
          <a:xfrm>
            <a:off x="2851404" y="3727122"/>
            <a:ext cx="576580" cy="360045"/>
          </a:xfrm>
          <a:custGeom>
            <a:avLst/>
            <a:gdLst/>
            <a:ahLst/>
            <a:cxnLst/>
            <a:rect l="l" t="t" r="r" b="b"/>
            <a:pathLst>
              <a:path w="576579" h="360045">
                <a:moveTo>
                  <a:pt x="0" y="89915"/>
                </a:moveTo>
                <a:lnTo>
                  <a:pt x="396239" y="89915"/>
                </a:lnTo>
                <a:lnTo>
                  <a:pt x="396239" y="0"/>
                </a:lnTo>
                <a:lnTo>
                  <a:pt x="576072" y="179832"/>
                </a:lnTo>
                <a:lnTo>
                  <a:pt x="396239" y="359663"/>
                </a:lnTo>
                <a:lnTo>
                  <a:pt x="396239" y="269748"/>
                </a:lnTo>
                <a:lnTo>
                  <a:pt x="0" y="269748"/>
                </a:lnTo>
                <a:lnTo>
                  <a:pt x="0" y="89915"/>
                </a:lnTo>
                <a:close/>
              </a:path>
            </a:pathLst>
          </a:custGeom>
          <a:ln w="25908">
            <a:solidFill>
              <a:srgbClr val="226E22"/>
            </a:solidFill>
          </a:ln>
        </p:spPr>
        <p:txBody>
          <a:bodyPr wrap="square" lIns="0" tIns="0" rIns="0" bIns="0" rtlCol="0"/>
          <a:lstStyle/>
          <a:p>
            <a:endParaRPr/>
          </a:p>
        </p:txBody>
      </p:sp>
      <p:sp>
        <p:nvSpPr>
          <p:cNvPr id="16" name="object 16"/>
          <p:cNvSpPr/>
          <p:nvPr/>
        </p:nvSpPr>
        <p:spPr>
          <a:xfrm>
            <a:off x="3489018" y="3241636"/>
            <a:ext cx="1512570" cy="1208405"/>
          </a:xfrm>
          <a:custGeom>
            <a:avLst/>
            <a:gdLst/>
            <a:ahLst/>
            <a:cxnLst/>
            <a:rect l="l" t="t" r="r" b="b"/>
            <a:pathLst>
              <a:path w="1512570" h="1208404">
                <a:moveTo>
                  <a:pt x="327637" y="0"/>
                </a:moveTo>
                <a:lnTo>
                  <a:pt x="250229" y="12696"/>
                </a:lnTo>
                <a:lnTo>
                  <a:pt x="178438" y="40384"/>
                </a:lnTo>
                <a:lnTo>
                  <a:pt x="115016" y="82145"/>
                </a:lnTo>
                <a:lnTo>
                  <a:pt x="62711" y="137062"/>
                </a:lnTo>
                <a:lnTo>
                  <a:pt x="24273" y="204216"/>
                </a:lnTo>
                <a:lnTo>
                  <a:pt x="2453" y="282691"/>
                </a:lnTo>
                <a:lnTo>
                  <a:pt x="0" y="371567"/>
                </a:lnTo>
                <a:lnTo>
                  <a:pt x="19663" y="469928"/>
                </a:lnTo>
                <a:lnTo>
                  <a:pt x="64193" y="576855"/>
                </a:lnTo>
                <a:lnTo>
                  <a:pt x="136339" y="691431"/>
                </a:lnTo>
                <a:lnTo>
                  <a:pt x="238852" y="812737"/>
                </a:lnTo>
                <a:lnTo>
                  <a:pt x="374480" y="939856"/>
                </a:lnTo>
                <a:lnTo>
                  <a:pt x="545974" y="1071871"/>
                </a:lnTo>
                <a:lnTo>
                  <a:pt x="756083" y="1207862"/>
                </a:lnTo>
                <a:lnTo>
                  <a:pt x="966191" y="1071871"/>
                </a:lnTo>
                <a:lnTo>
                  <a:pt x="1137683" y="939856"/>
                </a:lnTo>
                <a:lnTo>
                  <a:pt x="1273307" y="812737"/>
                </a:lnTo>
                <a:lnTo>
                  <a:pt x="1375815" y="691431"/>
                </a:lnTo>
                <a:lnTo>
                  <a:pt x="1447955" y="576855"/>
                </a:lnTo>
                <a:lnTo>
                  <a:pt x="1492479" y="469928"/>
                </a:lnTo>
                <a:lnTo>
                  <a:pt x="1512136" y="371567"/>
                </a:lnTo>
                <a:lnTo>
                  <a:pt x="1509880" y="290033"/>
                </a:lnTo>
                <a:lnTo>
                  <a:pt x="756083" y="290033"/>
                </a:lnTo>
                <a:lnTo>
                  <a:pt x="702711" y="193508"/>
                </a:lnTo>
                <a:lnTo>
                  <a:pt x="638458" y="117482"/>
                </a:lnTo>
                <a:lnTo>
                  <a:pt x="566075" y="61035"/>
                </a:lnTo>
                <a:lnTo>
                  <a:pt x="488310" y="23251"/>
                </a:lnTo>
                <a:lnTo>
                  <a:pt x="407914" y="3212"/>
                </a:lnTo>
                <a:lnTo>
                  <a:pt x="327637" y="0"/>
                </a:lnTo>
                <a:close/>
              </a:path>
              <a:path w="1512570" h="1208404">
                <a:moveTo>
                  <a:pt x="1184473" y="0"/>
                </a:moveTo>
                <a:lnTo>
                  <a:pt x="1104198" y="3212"/>
                </a:lnTo>
                <a:lnTo>
                  <a:pt x="1023807" y="23251"/>
                </a:lnTo>
                <a:lnTo>
                  <a:pt x="946050" y="61035"/>
                </a:lnTo>
                <a:lnTo>
                  <a:pt x="873677" y="117482"/>
                </a:lnTo>
                <a:lnTo>
                  <a:pt x="809438" y="193508"/>
                </a:lnTo>
                <a:lnTo>
                  <a:pt x="756083" y="290033"/>
                </a:lnTo>
                <a:lnTo>
                  <a:pt x="1509880" y="290033"/>
                </a:lnTo>
                <a:lnTo>
                  <a:pt x="1487850" y="204216"/>
                </a:lnTo>
                <a:lnTo>
                  <a:pt x="1449408" y="137062"/>
                </a:lnTo>
                <a:lnTo>
                  <a:pt x="1397099" y="82145"/>
                </a:lnTo>
                <a:lnTo>
                  <a:pt x="1333673" y="40384"/>
                </a:lnTo>
                <a:lnTo>
                  <a:pt x="1261881" y="12696"/>
                </a:lnTo>
                <a:lnTo>
                  <a:pt x="1184473" y="0"/>
                </a:lnTo>
                <a:close/>
              </a:path>
            </a:pathLst>
          </a:custGeom>
          <a:solidFill>
            <a:srgbClr val="FFBDBD"/>
          </a:solidFill>
        </p:spPr>
        <p:txBody>
          <a:bodyPr wrap="square" lIns="0" tIns="0" rIns="0" bIns="0" rtlCol="0" anchor="ctr"/>
          <a:lstStyle/>
          <a:p>
            <a:pPr algn="ctr"/>
            <a:r>
              <a:rPr lang="ja-JP" altLang="en-US"/>
              <a:t>血圧の変動</a:t>
            </a:r>
          </a:p>
        </p:txBody>
      </p:sp>
      <p:sp>
        <p:nvSpPr>
          <p:cNvPr id="17" name="object 17"/>
          <p:cNvSpPr/>
          <p:nvPr/>
        </p:nvSpPr>
        <p:spPr>
          <a:xfrm>
            <a:off x="3489018" y="3241636"/>
            <a:ext cx="1512570" cy="1208405"/>
          </a:xfrm>
          <a:custGeom>
            <a:avLst/>
            <a:gdLst/>
            <a:ahLst/>
            <a:cxnLst/>
            <a:rect l="l" t="t" r="r" b="b"/>
            <a:pathLst>
              <a:path w="1512570" h="1208404">
                <a:moveTo>
                  <a:pt x="756083" y="290033"/>
                </a:moveTo>
                <a:lnTo>
                  <a:pt x="809438" y="193508"/>
                </a:lnTo>
                <a:lnTo>
                  <a:pt x="873677" y="117482"/>
                </a:lnTo>
                <a:lnTo>
                  <a:pt x="946050" y="61035"/>
                </a:lnTo>
                <a:lnTo>
                  <a:pt x="1023807" y="23251"/>
                </a:lnTo>
                <a:lnTo>
                  <a:pt x="1104198" y="3212"/>
                </a:lnTo>
                <a:lnTo>
                  <a:pt x="1184473" y="0"/>
                </a:lnTo>
                <a:lnTo>
                  <a:pt x="1261881" y="12696"/>
                </a:lnTo>
                <a:lnTo>
                  <a:pt x="1333673" y="40384"/>
                </a:lnTo>
                <a:lnTo>
                  <a:pt x="1397099" y="82145"/>
                </a:lnTo>
                <a:lnTo>
                  <a:pt x="1449408" y="137062"/>
                </a:lnTo>
                <a:lnTo>
                  <a:pt x="1487850" y="204216"/>
                </a:lnTo>
                <a:lnTo>
                  <a:pt x="1509677" y="282691"/>
                </a:lnTo>
                <a:lnTo>
                  <a:pt x="1512136" y="371567"/>
                </a:lnTo>
                <a:lnTo>
                  <a:pt x="1492479" y="469928"/>
                </a:lnTo>
                <a:lnTo>
                  <a:pt x="1447955" y="576855"/>
                </a:lnTo>
                <a:lnTo>
                  <a:pt x="1375815" y="691431"/>
                </a:lnTo>
                <a:lnTo>
                  <a:pt x="1273307" y="812737"/>
                </a:lnTo>
                <a:lnTo>
                  <a:pt x="1137683" y="939856"/>
                </a:lnTo>
                <a:lnTo>
                  <a:pt x="966191" y="1071871"/>
                </a:lnTo>
                <a:lnTo>
                  <a:pt x="756083" y="1207862"/>
                </a:lnTo>
                <a:lnTo>
                  <a:pt x="545974" y="1071871"/>
                </a:lnTo>
                <a:lnTo>
                  <a:pt x="374480" y="939856"/>
                </a:lnTo>
                <a:lnTo>
                  <a:pt x="238852" y="812737"/>
                </a:lnTo>
                <a:lnTo>
                  <a:pt x="136339" y="691431"/>
                </a:lnTo>
                <a:lnTo>
                  <a:pt x="64193" y="576855"/>
                </a:lnTo>
                <a:lnTo>
                  <a:pt x="19663" y="469928"/>
                </a:lnTo>
                <a:lnTo>
                  <a:pt x="0" y="371567"/>
                </a:lnTo>
                <a:lnTo>
                  <a:pt x="2453" y="282691"/>
                </a:lnTo>
                <a:lnTo>
                  <a:pt x="24273" y="204216"/>
                </a:lnTo>
                <a:lnTo>
                  <a:pt x="62711" y="137062"/>
                </a:lnTo>
                <a:lnTo>
                  <a:pt x="115016" y="82145"/>
                </a:lnTo>
                <a:lnTo>
                  <a:pt x="178438" y="40384"/>
                </a:lnTo>
                <a:lnTo>
                  <a:pt x="250229" y="12696"/>
                </a:lnTo>
                <a:lnTo>
                  <a:pt x="327637" y="0"/>
                </a:lnTo>
                <a:lnTo>
                  <a:pt x="407914" y="3212"/>
                </a:lnTo>
                <a:lnTo>
                  <a:pt x="488310" y="23251"/>
                </a:lnTo>
                <a:lnTo>
                  <a:pt x="566075" y="61035"/>
                </a:lnTo>
                <a:lnTo>
                  <a:pt x="638458" y="117482"/>
                </a:lnTo>
                <a:lnTo>
                  <a:pt x="702711" y="193508"/>
                </a:lnTo>
                <a:lnTo>
                  <a:pt x="756083" y="290033"/>
                </a:lnTo>
                <a:close/>
              </a:path>
            </a:pathLst>
          </a:custGeom>
          <a:ln w="25908">
            <a:solidFill>
              <a:srgbClr val="CC0000"/>
            </a:solidFill>
          </a:ln>
        </p:spPr>
        <p:txBody>
          <a:bodyPr wrap="square" lIns="0" tIns="0" rIns="0" bIns="0" rtlCol="0"/>
          <a:lstStyle/>
          <a:p>
            <a:endParaRPr/>
          </a:p>
        </p:txBody>
      </p:sp>
      <p:sp>
        <p:nvSpPr>
          <p:cNvPr id="18" name="object 18"/>
          <p:cNvSpPr/>
          <p:nvPr/>
        </p:nvSpPr>
        <p:spPr>
          <a:xfrm>
            <a:off x="5146548" y="3727122"/>
            <a:ext cx="576580" cy="360045"/>
          </a:xfrm>
          <a:custGeom>
            <a:avLst/>
            <a:gdLst/>
            <a:ahLst/>
            <a:cxnLst/>
            <a:rect l="l" t="t" r="r" b="b"/>
            <a:pathLst>
              <a:path w="576579" h="360045">
                <a:moveTo>
                  <a:pt x="396239" y="0"/>
                </a:moveTo>
                <a:lnTo>
                  <a:pt x="396239" y="89915"/>
                </a:lnTo>
                <a:lnTo>
                  <a:pt x="0" y="89915"/>
                </a:lnTo>
                <a:lnTo>
                  <a:pt x="0" y="269748"/>
                </a:lnTo>
                <a:lnTo>
                  <a:pt x="396239" y="269748"/>
                </a:lnTo>
                <a:lnTo>
                  <a:pt x="396239" y="359663"/>
                </a:lnTo>
                <a:lnTo>
                  <a:pt x="576071" y="179832"/>
                </a:lnTo>
                <a:lnTo>
                  <a:pt x="396239" y="0"/>
                </a:lnTo>
                <a:close/>
              </a:path>
            </a:pathLst>
          </a:custGeom>
          <a:solidFill>
            <a:srgbClr val="339933"/>
          </a:solidFill>
        </p:spPr>
        <p:txBody>
          <a:bodyPr wrap="square" lIns="0" tIns="0" rIns="0" bIns="0" rtlCol="0"/>
          <a:lstStyle/>
          <a:p>
            <a:endParaRPr/>
          </a:p>
        </p:txBody>
      </p:sp>
      <p:sp>
        <p:nvSpPr>
          <p:cNvPr id="19" name="object 19"/>
          <p:cNvSpPr/>
          <p:nvPr/>
        </p:nvSpPr>
        <p:spPr>
          <a:xfrm>
            <a:off x="5146548" y="3727122"/>
            <a:ext cx="576580" cy="360045"/>
          </a:xfrm>
          <a:custGeom>
            <a:avLst/>
            <a:gdLst/>
            <a:ahLst/>
            <a:cxnLst/>
            <a:rect l="l" t="t" r="r" b="b"/>
            <a:pathLst>
              <a:path w="576579" h="360045">
                <a:moveTo>
                  <a:pt x="0" y="89915"/>
                </a:moveTo>
                <a:lnTo>
                  <a:pt x="396239" y="89915"/>
                </a:lnTo>
                <a:lnTo>
                  <a:pt x="396239" y="0"/>
                </a:lnTo>
                <a:lnTo>
                  <a:pt x="576071" y="179832"/>
                </a:lnTo>
                <a:lnTo>
                  <a:pt x="396239" y="359663"/>
                </a:lnTo>
                <a:lnTo>
                  <a:pt x="396239" y="269748"/>
                </a:lnTo>
                <a:lnTo>
                  <a:pt x="0" y="269748"/>
                </a:lnTo>
                <a:lnTo>
                  <a:pt x="0" y="89915"/>
                </a:lnTo>
                <a:close/>
              </a:path>
            </a:pathLst>
          </a:custGeom>
          <a:ln w="25907">
            <a:solidFill>
              <a:srgbClr val="226E22"/>
            </a:solidFill>
          </a:ln>
        </p:spPr>
        <p:txBody>
          <a:bodyPr wrap="square" lIns="0" tIns="0" rIns="0" bIns="0" rtlCol="0"/>
          <a:lstStyle/>
          <a:p>
            <a:endParaRPr/>
          </a:p>
        </p:txBody>
      </p:sp>
      <p:sp>
        <p:nvSpPr>
          <p:cNvPr id="20" name="object 20"/>
          <p:cNvSpPr/>
          <p:nvPr/>
        </p:nvSpPr>
        <p:spPr>
          <a:xfrm>
            <a:off x="7415565" y="2624390"/>
            <a:ext cx="1208531" cy="129235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7758085" y="3898644"/>
            <a:ext cx="217804" cy="179070"/>
          </a:xfrm>
          <a:custGeom>
            <a:avLst/>
            <a:gdLst/>
            <a:ahLst/>
            <a:cxnLst/>
            <a:rect l="l" t="t" r="r" b="b"/>
            <a:pathLst>
              <a:path w="217804" h="179070">
                <a:moveTo>
                  <a:pt x="47154" y="0"/>
                </a:moveTo>
                <a:lnTo>
                  <a:pt x="9027" y="20311"/>
                </a:lnTo>
                <a:lnTo>
                  <a:pt x="0" y="55064"/>
                </a:lnTo>
                <a:lnTo>
                  <a:pt x="2828" y="69640"/>
                </a:lnTo>
                <a:lnTo>
                  <a:pt x="34369" y="120443"/>
                </a:lnTo>
                <a:lnTo>
                  <a:pt x="78565" y="158845"/>
                </a:lnTo>
                <a:lnTo>
                  <a:pt x="108801" y="178998"/>
                </a:lnTo>
                <a:lnTo>
                  <a:pt x="139021" y="158845"/>
                </a:lnTo>
                <a:lnTo>
                  <a:pt x="183193" y="120443"/>
                </a:lnTo>
                <a:lnTo>
                  <a:pt x="208314" y="85486"/>
                </a:lnTo>
                <a:lnTo>
                  <a:pt x="217547" y="55064"/>
                </a:lnTo>
                <a:lnTo>
                  <a:pt x="217224" y="42981"/>
                </a:lnTo>
                <a:lnTo>
                  <a:pt x="108801" y="42981"/>
                </a:lnTo>
                <a:lnTo>
                  <a:pt x="101124" y="28676"/>
                </a:lnTo>
                <a:lnTo>
                  <a:pt x="91879" y="17410"/>
                </a:lnTo>
                <a:lnTo>
                  <a:pt x="81464" y="9045"/>
                </a:lnTo>
                <a:lnTo>
                  <a:pt x="70275" y="3445"/>
                </a:lnTo>
                <a:lnTo>
                  <a:pt x="58706" y="476"/>
                </a:lnTo>
                <a:lnTo>
                  <a:pt x="47154" y="0"/>
                </a:lnTo>
                <a:close/>
              </a:path>
              <a:path w="217804" h="179070">
                <a:moveTo>
                  <a:pt x="170425" y="0"/>
                </a:moveTo>
                <a:lnTo>
                  <a:pt x="125720" y="17410"/>
                </a:lnTo>
                <a:lnTo>
                  <a:pt x="108801" y="42981"/>
                </a:lnTo>
                <a:lnTo>
                  <a:pt x="217224" y="42981"/>
                </a:lnTo>
                <a:lnTo>
                  <a:pt x="191884" y="5984"/>
                </a:lnTo>
                <a:lnTo>
                  <a:pt x="170425" y="0"/>
                </a:lnTo>
                <a:close/>
              </a:path>
            </a:pathLst>
          </a:custGeom>
          <a:solidFill>
            <a:srgbClr val="CC0000"/>
          </a:solidFill>
        </p:spPr>
        <p:txBody>
          <a:bodyPr wrap="square" lIns="0" tIns="0" rIns="0" bIns="0" rtlCol="0"/>
          <a:lstStyle/>
          <a:p>
            <a:endParaRPr/>
          </a:p>
        </p:txBody>
      </p:sp>
      <p:sp>
        <p:nvSpPr>
          <p:cNvPr id="22" name="object 22"/>
          <p:cNvSpPr/>
          <p:nvPr/>
        </p:nvSpPr>
        <p:spPr>
          <a:xfrm>
            <a:off x="7758085" y="3898644"/>
            <a:ext cx="217804" cy="179070"/>
          </a:xfrm>
          <a:custGeom>
            <a:avLst/>
            <a:gdLst/>
            <a:ahLst/>
            <a:cxnLst/>
            <a:rect l="l" t="t" r="r" b="b"/>
            <a:pathLst>
              <a:path w="217804" h="179070">
                <a:moveTo>
                  <a:pt x="108801" y="42981"/>
                </a:moveTo>
                <a:lnTo>
                  <a:pt x="136131" y="9045"/>
                </a:lnTo>
                <a:lnTo>
                  <a:pt x="170425" y="0"/>
                </a:lnTo>
                <a:lnTo>
                  <a:pt x="181559" y="1881"/>
                </a:lnTo>
                <a:lnTo>
                  <a:pt x="214056" y="30263"/>
                </a:lnTo>
                <a:lnTo>
                  <a:pt x="217547" y="55064"/>
                </a:lnTo>
                <a:lnTo>
                  <a:pt x="214719" y="69640"/>
                </a:lnTo>
                <a:lnTo>
                  <a:pt x="183193" y="120443"/>
                </a:lnTo>
                <a:lnTo>
                  <a:pt x="139021" y="158845"/>
                </a:lnTo>
                <a:lnTo>
                  <a:pt x="108801" y="178998"/>
                </a:lnTo>
                <a:lnTo>
                  <a:pt x="78565" y="158845"/>
                </a:lnTo>
                <a:lnTo>
                  <a:pt x="34369" y="120443"/>
                </a:lnTo>
                <a:lnTo>
                  <a:pt x="9235" y="85486"/>
                </a:lnTo>
                <a:lnTo>
                  <a:pt x="0" y="55064"/>
                </a:lnTo>
                <a:lnTo>
                  <a:pt x="354" y="41893"/>
                </a:lnTo>
                <a:lnTo>
                  <a:pt x="25682" y="5984"/>
                </a:lnTo>
                <a:lnTo>
                  <a:pt x="70275" y="3445"/>
                </a:lnTo>
                <a:lnTo>
                  <a:pt x="101124" y="28676"/>
                </a:lnTo>
                <a:lnTo>
                  <a:pt x="108801" y="42981"/>
                </a:lnTo>
                <a:close/>
              </a:path>
            </a:pathLst>
          </a:custGeom>
          <a:ln w="25908">
            <a:solidFill>
              <a:srgbClr val="940000"/>
            </a:solidFill>
          </a:ln>
        </p:spPr>
        <p:txBody>
          <a:bodyPr wrap="square" lIns="0" tIns="0" rIns="0" bIns="0" rtlCol="0"/>
          <a:lstStyle/>
          <a:p>
            <a:endParaRPr/>
          </a:p>
        </p:txBody>
      </p:sp>
      <p:sp>
        <p:nvSpPr>
          <p:cNvPr id="24" name="object 24"/>
          <p:cNvSpPr/>
          <p:nvPr/>
        </p:nvSpPr>
        <p:spPr>
          <a:xfrm>
            <a:off x="5791200" y="3442134"/>
            <a:ext cx="1537970" cy="1007744"/>
          </a:xfrm>
          <a:custGeom>
            <a:avLst/>
            <a:gdLst/>
            <a:ahLst/>
            <a:cxnLst/>
            <a:rect l="l" t="t" r="r" b="b"/>
            <a:pathLst>
              <a:path w="1537970" h="1007745">
                <a:moveTo>
                  <a:pt x="0" y="503682"/>
                </a:moveTo>
                <a:lnTo>
                  <a:pt x="2548" y="462378"/>
                </a:lnTo>
                <a:lnTo>
                  <a:pt x="10061" y="421993"/>
                </a:lnTo>
                <a:lnTo>
                  <a:pt x="22341" y="382656"/>
                </a:lnTo>
                <a:lnTo>
                  <a:pt x="39191" y="344497"/>
                </a:lnTo>
                <a:lnTo>
                  <a:pt x="60412" y="307645"/>
                </a:lnTo>
                <a:lnTo>
                  <a:pt x="85807" y="272231"/>
                </a:lnTo>
                <a:lnTo>
                  <a:pt x="115178" y="238384"/>
                </a:lnTo>
                <a:lnTo>
                  <a:pt x="148327" y="206233"/>
                </a:lnTo>
                <a:lnTo>
                  <a:pt x="185057" y="175909"/>
                </a:lnTo>
                <a:lnTo>
                  <a:pt x="225170" y="147542"/>
                </a:lnTo>
                <a:lnTo>
                  <a:pt x="268469" y="121260"/>
                </a:lnTo>
                <a:lnTo>
                  <a:pt x="314754" y="97194"/>
                </a:lnTo>
                <a:lnTo>
                  <a:pt x="363830" y="75474"/>
                </a:lnTo>
                <a:lnTo>
                  <a:pt x="415497" y="56228"/>
                </a:lnTo>
                <a:lnTo>
                  <a:pt x="469558" y="39588"/>
                </a:lnTo>
                <a:lnTo>
                  <a:pt x="525816" y="25682"/>
                </a:lnTo>
                <a:lnTo>
                  <a:pt x="584073" y="14640"/>
                </a:lnTo>
                <a:lnTo>
                  <a:pt x="644130" y="6593"/>
                </a:lnTo>
                <a:lnTo>
                  <a:pt x="705791" y="1670"/>
                </a:lnTo>
                <a:lnTo>
                  <a:pt x="768858" y="0"/>
                </a:lnTo>
                <a:lnTo>
                  <a:pt x="831924" y="1670"/>
                </a:lnTo>
                <a:lnTo>
                  <a:pt x="893585" y="6593"/>
                </a:lnTo>
                <a:lnTo>
                  <a:pt x="953642" y="14640"/>
                </a:lnTo>
                <a:lnTo>
                  <a:pt x="1011899" y="25682"/>
                </a:lnTo>
                <a:lnTo>
                  <a:pt x="1068157" y="39588"/>
                </a:lnTo>
                <a:lnTo>
                  <a:pt x="1122218" y="56228"/>
                </a:lnTo>
                <a:lnTo>
                  <a:pt x="1173885" y="75474"/>
                </a:lnTo>
                <a:lnTo>
                  <a:pt x="1222961" y="97194"/>
                </a:lnTo>
                <a:lnTo>
                  <a:pt x="1269246" y="121260"/>
                </a:lnTo>
                <a:lnTo>
                  <a:pt x="1312544" y="147542"/>
                </a:lnTo>
                <a:lnTo>
                  <a:pt x="1352658" y="175909"/>
                </a:lnTo>
                <a:lnTo>
                  <a:pt x="1389388" y="206233"/>
                </a:lnTo>
                <a:lnTo>
                  <a:pt x="1422537" y="238384"/>
                </a:lnTo>
                <a:lnTo>
                  <a:pt x="1451908" y="272231"/>
                </a:lnTo>
                <a:lnTo>
                  <a:pt x="1477303" y="307645"/>
                </a:lnTo>
                <a:lnTo>
                  <a:pt x="1498524" y="344497"/>
                </a:lnTo>
                <a:lnTo>
                  <a:pt x="1515374" y="382656"/>
                </a:lnTo>
                <a:lnTo>
                  <a:pt x="1527654" y="421993"/>
                </a:lnTo>
                <a:lnTo>
                  <a:pt x="1535167" y="462378"/>
                </a:lnTo>
                <a:lnTo>
                  <a:pt x="1537715" y="503682"/>
                </a:lnTo>
                <a:lnTo>
                  <a:pt x="1535167" y="544985"/>
                </a:lnTo>
                <a:lnTo>
                  <a:pt x="1527654" y="585370"/>
                </a:lnTo>
                <a:lnTo>
                  <a:pt x="1515374" y="624707"/>
                </a:lnTo>
                <a:lnTo>
                  <a:pt x="1498524" y="662866"/>
                </a:lnTo>
                <a:lnTo>
                  <a:pt x="1477303" y="699718"/>
                </a:lnTo>
                <a:lnTo>
                  <a:pt x="1451908" y="735132"/>
                </a:lnTo>
                <a:lnTo>
                  <a:pt x="1422537" y="768979"/>
                </a:lnTo>
                <a:lnTo>
                  <a:pt x="1389388" y="801130"/>
                </a:lnTo>
                <a:lnTo>
                  <a:pt x="1352658" y="831454"/>
                </a:lnTo>
                <a:lnTo>
                  <a:pt x="1312544" y="859821"/>
                </a:lnTo>
                <a:lnTo>
                  <a:pt x="1269246" y="886103"/>
                </a:lnTo>
                <a:lnTo>
                  <a:pt x="1222961" y="910169"/>
                </a:lnTo>
                <a:lnTo>
                  <a:pt x="1173885" y="931889"/>
                </a:lnTo>
                <a:lnTo>
                  <a:pt x="1122218" y="951135"/>
                </a:lnTo>
                <a:lnTo>
                  <a:pt x="1068157" y="967775"/>
                </a:lnTo>
                <a:lnTo>
                  <a:pt x="1011899" y="981681"/>
                </a:lnTo>
                <a:lnTo>
                  <a:pt x="953642" y="992723"/>
                </a:lnTo>
                <a:lnTo>
                  <a:pt x="893585" y="1000770"/>
                </a:lnTo>
                <a:lnTo>
                  <a:pt x="831924" y="1005693"/>
                </a:lnTo>
                <a:lnTo>
                  <a:pt x="768858" y="1007364"/>
                </a:lnTo>
                <a:lnTo>
                  <a:pt x="705791" y="1005693"/>
                </a:lnTo>
                <a:lnTo>
                  <a:pt x="644130" y="1000770"/>
                </a:lnTo>
                <a:lnTo>
                  <a:pt x="584073" y="992723"/>
                </a:lnTo>
                <a:lnTo>
                  <a:pt x="525816" y="981681"/>
                </a:lnTo>
                <a:lnTo>
                  <a:pt x="469558" y="967775"/>
                </a:lnTo>
                <a:lnTo>
                  <a:pt x="415497" y="951135"/>
                </a:lnTo>
                <a:lnTo>
                  <a:pt x="363830" y="931889"/>
                </a:lnTo>
                <a:lnTo>
                  <a:pt x="314754" y="910169"/>
                </a:lnTo>
                <a:lnTo>
                  <a:pt x="268469" y="886103"/>
                </a:lnTo>
                <a:lnTo>
                  <a:pt x="225170" y="859821"/>
                </a:lnTo>
                <a:lnTo>
                  <a:pt x="185057" y="831454"/>
                </a:lnTo>
                <a:lnTo>
                  <a:pt x="148327" y="801130"/>
                </a:lnTo>
                <a:lnTo>
                  <a:pt x="115178" y="768979"/>
                </a:lnTo>
                <a:lnTo>
                  <a:pt x="85807" y="735132"/>
                </a:lnTo>
                <a:lnTo>
                  <a:pt x="60412" y="699718"/>
                </a:lnTo>
                <a:lnTo>
                  <a:pt x="39191" y="662866"/>
                </a:lnTo>
                <a:lnTo>
                  <a:pt x="22341" y="624707"/>
                </a:lnTo>
                <a:lnTo>
                  <a:pt x="10061" y="585370"/>
                </a:lnTo>
                <a:lnTo>
                  <a:pt x="2548" y="544985"/>
                </a:lnTo>
                <a:lnTo>
                  <a:pt x="0" y="503682"/>
                </a:lnTo>
                <a:close/>
              </a:path>
            </a:pathLst>
          </a:custGeom>
          <a:ln w="25908">
            <a:solidFill>
              <a:srgbClr val="CC0000"/>
            </a:solidFill>
          </a:ln>
        </p:spPr>
        <p:txBody>
          <a:bodyPr wrap="square" lIns="360000" tIns="0" rIns="0" bIns="0" rtlCol="0" anchor="ctr"/>
          <a:lstStyle/>
          <a:p>
            <a:r>
              <a:rPr lang="ja-JP" altLang="en-US" sz="1400" dirty="0"/>
              <a:t>・  失神　</a:t>
            </a:r>
          </a:p>
          <a:p>
            <a:r>
              <a:rPr lang="ja-JP" altLang="en-US" sz="1400" dirty="0"/>
              <a:t>・  心筋梗塞</a:t>
            </a:r>
          </a:p>
          <a:p>
            <a:r>
              <a:rPr lang="ja-JP" altLang="en-US" sz="1400" dirty="0"/>
              <a:t>・  不整脈　</a:t>
            </a:r>
          </a:p>
          <a:p>
            <a:r>
              <a:rPr lang="ja-JP" altLang="en-US" sz="1400" dirty="0"/>
              <a:t>・  脳梗塞　</a:t>
            </a:r>
          </a:p>
        </p:txBody>
      </p:sp>
      <p:sp>
        <p:nvSpPr>
          <p:cNvPr id="31" name="object 31"/>
          <p:cNvSpPr/>
          <p:nvPr/>
        </p:nvSpPr>
        <p:spPr>
          <a:xfrm>
            <a:off x="7642979" y="4411533"/>
            <a:ext cx="1225296" cy="877824"/>
          </a:xfrm>
          <a:prstGeom prst="rect">
            <a:avLst/>
          </a:prstGeom>
          <a:blipFill>
            <a:blip r:embed="rId5" cstate="print"/>
            <a:stretch>
              <a:fillRect/>
            </a:stretch>
          </a:blipFill>
        </p:spPr>
        <p:txBody>
          <a:bodyPr wrap="square" lIns="0" tIns="0" rIns="0" bIns="0" rtlCol="0"/>
          <a:lstStyle/>
          <a:p>
            <a:endParaRPr/>
          </a:p>
        </p:txBody>
      </p:sp>
      <p:sp>
        <p:nvSpPr>
          <p:cNvPr id="4" name="テキスト ボックス 3">
            <a:extLst>
              <a:ext uri="{FF2B5EF4-FFF2-40B4-BE49-F238E27FC236}">
                <a16:creationId xmlns:a16="http://schemas.microsoft.com/office/drawing/2014/main" id="{230EE372-1556-84FC-67D5-EB9311AE1B60}"/>
              </a:ext>
            </a:extLst>
          </p:cNvPr>
          <p:cNvSpPr txBox="1"/>
          <p:nvPr/>
        </p:nvSpPr>
        <p:spPr>
          <a:xfrm>
            <a:off x="821183" y="283611"/>
            <a:ext cx="7923964" cy="646331"/>
          </a:xfrm>
          <a:prstGeom prst="rect">
            <a:avLst/>
          </a:prstGeom>
          <a:noFill/>
        </p:spPr>
        <p:txBody>
          <a:bodyPr wrap="none" rtlCol="0">
            <a:spAutoFit/>
          </a:bodyPr>
          <a:lstStyle/>
          <a:p>
            <a:r>
              <a:rPr kumimoji="1" lang="ja-JP" altLang="en-US" sz="3600" dirty="0">
                <a:latin typeface="+mn-ea"/>
              </a:rPr>
              <a:t>寒い季節は気を付けよう➡ヒートショック</a:t>
            </a:r>
          </a:p>
        </p:txBody>
      </p:sp>
      <p:sp>
        <p:nvSpPr>
          <p:cNvPr id="34" name="テキスト ボックス 33">
            <a:extLst>
              <a:ext uri="{FF2B5EF4-FFF2-40B4-BE49-F238E27FC236}">
                <a16:creationId xmlns:a16="http://schemas.microsoft.com/office/drawing/2014/main" id="{F6DC9D48-0CAD-505E-E5C2-9E7ABFB4595E}"/>
              </a:ext>
            </a:extLst>
          </p:cNvPr>
          <p:cNvSpPr txBox="1"/>
          <p:nvPr/>
        </p:nvSpPr>
        <p:spPr>
          <a:xfrm>
            <a:off x="1529941" y="1081232"/>
            <a:ext cx="6413182" cy="646331"/>
          </a:xfrm>
          <a:prstGeom prst="rect">
            <a:avLst/>
          </a:prstGeom>
          <a:noFill/>
        </p:spPr>
        <p:txBody>
          <a:bodyPr wrap="square">
            <a:spAutoFit/>
          </a:bodyPr>
          <a:lstStyle/>
          <a:p>
            <a:r>
              <a:rPr lang="ja-JP" altLang="en-US" dirty="0"/>
              <a:t>暖かい場所から寒い場所への移動し温度の急な変化がからだに与えるショックのこと</a:t>
            </a:r>
          </a:p>
        </p:txBody>
      </p:sp>
      <p:sp>
        <p:nvSpPr>
          <p:cNvPr id="36" name="テキスト ボックス 35">
            <a:extLst>
              <a:ext uri="{FF2B5EF4-FFF2-40B4-BE49-F238E27FC236}">
                <a16:creationId xmlns:a16="http://schemas.microsoft.com/office/drawing/2014/main" id="{6E5BD104-C69D-5F24-77CC-88EA021C6DF7}"/>
              </a:ext>
            </a:extLst>
          </p:cNvPr>
          <p:cNvSpPr txBox="1"/>
          <p:nvPr/>
        </p:nvSpPr>
        <p:spPr>
          <a:xfrm>
            <a:off x="1905000" y="1867835"/>
            <a:ext cx="5334000" cy="646331"/>
          </a:xfrm>
          <a:prstGeom prst="rect">
            <a:avLst/>
          </a:prstGeom>
          <a:noFill/>
        </p:spPr>
        <p:txBody>
          <a:bodyPr wrap="square">
            <a:spAutoFit/>
          </a:bodyPr>
          <a:lstStyle/>
          <a:p>
            <a:pPr algn="ctr"/>
            <a:r>
              <a:rPr lang="ja-JP" altLang="en-US" dirty="0"/>
              <a:t>急激な温度差により血圧が上下し、失神や心筋梗塞、不整脈、 脳梗塞の危険があります</a:t>
            </a:r>
          </a:p>
        </p:txBody>
      </p:sp>
      <p:sp>
        <p:nvSpPr>
          <p:cNvPr id="38" name="テキスト ボックス 37">
            <a:extLst>
              <a:ext uri="{FF2B5EF4-FFF2-40B4-BE49-F238E27FC236}">
                <a16:creationId xmlns:a16="http://schemas.microsoft.com/office/drawing/2014/main" id="{BFDB9169-245C-4199-CDDF-2F8AEC743C90}"/>
              </a:ext>
            </a:extLst>
          </p:cNvPr>
          <p:cNvSpPr txBox="1"/>
          <p:nvPr/>
        </p:nvSpPr>
        <p:spPr>
          <a:xfrm>
            <a:off x="1476518" y="4686513"/>
            <a:ext cx="6212585" cy="646331"/>
          </a:xfrm>
          <a:prstGeom prst="rect">
            <a:avLst/>
          </a:prstGeom>
          <a:noFill/>
        </p:spPr>
        <p:txBody>
          <a:bodyPr wrap="square">
            <a:spAutoFit/>
          </a:bodyPr>
          <a:lstStyle/>
          <a:p>
            <a:pPr algn="ctr"/>
            <a:r>
              <a:rPr lang="ja-JP" altLang="en-US" dirty="0"/>
              <a:t>暖房で暖かい部屋と、暖房のない廊下 ・ 浴室 ・ ト イ レでは、</a:t>
            </a:r>
          </a:p>
          <a:p>
            <a:pPr algn="ctr"/>
            <a:r>
              <a:rPr lang="ja-JP" altLang="en-US" dirty="0"/>
              <a:t>温度差が</a:t>
            </a:r>
            <a:r>
              <a:rPr lang="en-US" altLang="ja-JP" dirty="0"/>
              <a:t>10</a:t>
            </a:r>
            <a:r>
              <a:rPr lang="ja-JP" altLang="en-US" dirty="0"/>
              <a:t>度近くになることもあるので、注意が必要。</a:t>
            </a:r>
          </a:p>
        </p:txBody>
      </p:sp>
      <p:pic>
        <p:nvPicPr>
          <p:cNvPr id="3" name="図 2">
            <a:extLst>
              <a:ext uri="{FF2B5EF4-FFF2-40B4-BE49-F238E27FC236}">
                <a16:creationId xmlns:a16="http://schemas.microsoft.com/office/drawing/2014/main" id="{457C2D86-5E34-3283-575D-E6ED00251E5E}"/>
              </a:ext>
            </a:extLst>
          </p:cNvPr>
          <p:cNvPicPr>
            <a:picLocks noChangeAspect="1"/>
          </p:cNvPicPr>
          <p:nvPr/>
        </p:nvPicPr>
        <p:blipFill>
          <a:blip r:embed="rId6"/>
          <a:stretch>
            <a:fillRect/>
          </a:stretch>
        </p:blipFill>
        <p:spPr>
          <a:xfrm>
            <a:off x="2258402" y="2620648"/>
            <a:ext cx="888219" cy="1010934"/>
          </a:xfrm>
          <a:prstGeom prst="rect">
            <a:avLst/>
          </a:prstGeom>
        </p:spPr>
      </p:pic>
      <p:pic>
        <p:nvPicPr>
          <p:cNvPr id="7" name="図 6">
            <a:extLst>
              <a:ext uri="{FF2B5EF4-FFF2-40B4-BE49-F238E27FC236}">
                <a16:creationId xmlns:a16="http://schemas.microsoft.com/office/drawing/2014/main" id="{90AB2426-D444-5E67-B229-FEC538AD0A8A}"/>
              </a:ext>
            </a:extLst>
          </p:cNvPr>
          <p:cNvPicPr>
            <a:picLocks noChangeAspect="1"/>
          </p:cNvPicPr>
          <p:nvPr/>
        </p:nvPicPr>
        <p:blipFill>
          <a:blip r:embed="rId7"/>
          <a:stretch>
            <a:fillRect/>
          </a:stretch>
        </p:blipFill>
        <p:spPr>
          <a:xfrm>
            <a:off x="173756" y="3345652"/>
            <a:ext cx="980440" cy="1105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2543</TotalTime>
  <Words>756</Words>
  <Application>Microsoft Office PowerPoint</Application>
  <PresentationFormat>画面に合わせる (4:3)</PresentationFormat>
  <Paragraphs>98</Paragraphs>
  <Slides>10</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Microsoft JhengHei</vt:lpstr>
      <vt:lpstr>ＭＳ Ｐゴシック</vt:lpstr>
      <vt:lpstr>MS UI Gothic</vt:lpstr>
      <vt:lpstr>Calibri</vt:lpstr>
      <vt:lpstr>Times New Roman</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血圧の「休日効果」や「月曜上昇」</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血圧（喫煙との関係・ヒートショック）</dc:title>
  <dc:creator>株式会社ドクタートラスト</dc:creator>
  <cp:lastModifiedBy>obata</cp:lastModifiedBy>
  <cp:revision>21</cp:revision>
  <cp:lastPrinted>2024-12-20T08:56:02Z</cp:lastPrinted>
  <dcterms:created xsi:type="dcterms:W3CDTF">2024-12-17T08:06:49Z</dcterms:created>
  <dcterms:modified xsi:type="dcterms:W3CDTF">2025-01-22T09:06:31Z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2018-01-23T00:00:00Z</vt:filetime>
  </property>
  <property fmtid="{D5CDD505-2E9C-101B-9397-08002B2CF9AE}" pid="3" name="LastSaved">
    <vt:filetime>2024-12-16T00:00:00Z</vt:filetime>
  </property>
</Properties>
</file>