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59" r:id="rId6"/>
    <p:sldId id="263" r:id="rId7"/>
    <p:sldId id="265" r:id="rId8"/>
    <p:sldId id="266" r:id="rId9"/>
    <p:sldId id="260" r:id="rId10"/>
    <p:sldId id="271" r:id="rId1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445"/>
    <a:srgbClr val="B88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0" autoAdjust="0"/>
    <p:restoredTop sz="94667" autoAdjust="0"/>
  </p:normalViewPr>
  <p:slideViewPr>
    <p:cSldViewPr snapToGrid="0">
      <p:cViewPr varScale="1">
        <p:scale>
          <a:sx n="104" d="100"/>
          <a:sy n="104" d="100"/>
        </p:scale>
        <p:origin x="141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A573354E-0C15-4B06-83D8-3DFB217593B5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1421DA80-3404-4CE2-B06C-E89F9F100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66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F8167847-0565-4669-E179-863AF55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FEE-070E-42EE-B576-55D2A2E2679E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7ED9A1FA-E1FC-09DF-139B-78152D4B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渡邉労働衛生事務所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9EAEA10E-E2A2-D75B-8736-2E6B7663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93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2D4F-1EC5-4E26-9288-04E705E57B85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94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4EB6-E439-40FC-9B39-1F87FAA5C70B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71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ED8A9D-6BAA-148F-96E2-62FFBD89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BBD5E-4844-555A-7D3A-0B3926DC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8825-C331-4739-B882-DC34B037160E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6419C60-843F-F53F-F4F9-08BD4A45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B6929A-02EE-4289-83A1-BC7F2BBF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0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B503D8-7811-3A39-EB47-7A96BCDE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9CE88F-7663-62EA-AA97-825D6FDE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AEF3-89F2-4DA6-B77B-BB74BFA8DA70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3EF274-0E65-BD6A-170A-4345AD11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渡邉労働衛生事務所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833A50-2B77-C491-5D40-2E7DFF87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35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講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34E6-1817-499B-B321-B4CF6B0D3908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11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5DB-A7EB-4D8F-84E6-28F0F6B88C06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48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0337-5C5F-4906-9908-477DCA800899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9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2FB-B145-4958-A075-C713C2E9E604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97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FEAF-998B-4EFD-BDDD-2521ED64C5DE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82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328A-F37B-48EB-A87B-160249E5F52D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9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E99-CC83-4ECD-A96D-1ECC6CD983CC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44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EE70-C285-46B8-A778-60551B5F19F8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0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AEF3-89F2-4DA6-B77B-BB74BFA8DA70}" type="datetime1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渡邉労働衛生事務所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A5579-1B72-47FB-B151-5E247F8DE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1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234ED-83F3-E278-8942-4033B59F07A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pPr algn="ctr"/>
            <a:r>
              <a:rPr kumimoji="1" lang="ja-JP" altLang="en-US" dirty="0"/>
              <a:t>腸内細菌と健康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FC3E4F-0DD3-1709-168C-9B40A8621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603A00-7E50-6F9E-3372-2F5FC41C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渡邉労働衛生事務所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78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C8018-8B66-D301-DD4F-3103D8ED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🧠 仕事中にできる腸活習慣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1CF8C-5871-21FD-8ED4-5121B67D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05013"/>
            <a:ext cx="7995516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/>
              <a:t>① 姿勢を正す（猫背を避ける）</a:t>
            </a:r>
          </a:p>
          <a:p>
            <a:pPr>
              <a:lnSpc>
                <a:spcPct val="120000"/>
              </a:lnSpc>
            </a:pPr>
            <a:r>
              <a:rPr lang="ja-JP" altLang="en-US" dirty="0"/>
              <a:t>背筋を伸ばして座ることで、腸の運動がスムーズになります</a:t>
            </a:r>
            <a:br>
              <a:rPr lang="en-US" altLang="ja-JP" dirty="0"/>
            </a:br>
            <a:r>
              <a:rPr lang="ja-JP" altLang="en-US" dirty="0"/>
              <a:t>➡腸が圧迫されず、便通改善につながります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/>
              <a:t>② こまめに立ち上がる・歩く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1</a:t>
            </a:r>
            <a:r>
              <a:rPr lang="ja-JP" altLang="en-US" dirty="0"/>
              <a:t>時間に</a:t>
            </a:r>
            <a:r>
              <a:rPr lang="en-US" altLang="ja-JP" dirty="0"/>
              <a:t>1</a:t>
            </a:r>
            <a:r>
              <a:rPr lang="ja-JP" altLang="en-US" dirty="0"/>
              <a:t>回は席を立って軽く歩く（コピー機、トイレなど）</a:t>
            </a:r>
            <a:br>
              <a:rPr lang="en-US" altLang="ja-JP" dirty="0"/>
            </a:br>
            <a:r>
              <a:rPr lang="ja-JP" altLang="en-US" dirty="0"/>
              <a:t>➡腸の動きが活性化し、血流も改善されます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/>
              <a:t>③おなかを冷やさない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/>
              <a:t>・</a:t>
            </a:r>
            <a:r>
              <a:rPr lang="ja-JP" altLang="en-US" dirty="0"/>
              <a:t>ホットパックなどで腹部を温める</a:t>
            </a:r>
            <a:br>
              <a:rPr lang="en-US" altLang="ja-JP" dirty="0"/>
            </a:br>
            <a:r>
              <a:rPr lang="ja-JP" altLang="en-US" dirty="0"/>
              <a:t>　➡腸の免疫細胞の働きが活性化して風邪や感染症に強くなります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/>
              <a:t>④ 水分をしっかり摂る</a:t>
            </a:r>
          </a:p>
          <a:p>
            <a:pPr>
              <a:lnSpc>
                <a:spcPct val="120000"/>
              </a:lnSpc>
            </a:pPr>
            <a:r>
              <a:rPr lang="ja-JP" altLang="en-US" dirty="0"/>
              <a:t>常温の水や白湯をこまめに飲む（</a:t>
            </a:r>
            <a:r>
              <a:rPr lang="en-US" altLang="ja-JP" dirty="0"/>
              <a:t>1</a:t>
            </a:r>
            <a:r>
              <a:rPr lang="ja-JP" altLang="en-US" dirty="0"/>
              <a:t>日</a:t>
            </a:r>
            <a:r>
              <a:rPr lang="en-US" altLang="ja-JP" dirty="0"/>
              <a:t>1.5〜2L</a:t>
            </a:r>
            <a:r>
              <a:rPr lang="ja-JP" altLang="en-US" dirty="0"/>
              <a:t>が目安）</a:t>
            </a:r>
            <a:br>
              <a:rPr lang="en-US" altLang="ja-JP" dirty="0"/>
            </a:br>
            <a:r>
              <a:rPr lang="ja-JP" altLang="en-US" dirty="0"/>
              <a:t>➡水分不足は便秘の原因になり、腸内環境が悪化します</a:t>
            </a:r>
            <a:br>
              <a:rPr lang="en-US" altLang="ja-JP" dirty="0"/>
            </a:br>
            <a:endParaRPr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AFC133-D480-A873-23BD-2696A1F2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CFAE72-F803-C76E-CAA5-C15D887A0017}"/>
              </a:ext>
            </a:extLst>
          </p:cNvPr>
          <p:cNvSpPr txBox="1"/>
          <p:nvPr/>
        </p:nvSpPr>
        <p:spPr>
          <a:xfrm>
            <a:off x="876301" y="1455222"/>
            <a:ext cx="7191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dirty="0"/>
              <a:t>仕事中でも、ちょっとした工夫で腸の健康を守ることができます</a:t>
            </a:r>
          </a:p>
        </p:txBody>
      </p:sp>
    </p:spTree>
    <p:extLst>
      <p:ext uri="{BB962C8B-B14F-4D97-AF65-F5344CB8AC3E}">
        <p14:creationId xmlns:p14="http://schemas.microsoft.com/office/powerpoint/2010/main" val="46170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8BB27-2B92-6612-5DBB-A10E1ED4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腸内細菌とは？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7517B-6EBB-64F7-FB3B-32AAE2D6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2826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人間の腸内には約</a:t>
            </a:r>
            <a:r>
              <a:rPr kumimoji="1" lang="en-US" altLang="ja-JP" dirty="0"/>
              <a:t>1,000</a:t>
            </a:r>
            <a:r>
              <a:rPr kumimoji="1" lang="ja-JP" altLang="en-US" dirty="0"/>
              <a:t>種類、</a:t>
            </a:r>
            <a:r>
              <a:rPr kumimoji="1" lang="en-US" altLang="ja-JP" dirty="0"/>
              <a:t>100</a:t>
            </a:r>
            <a:r>
              <a:rPr kumimoji="1" lang="ja-JP" altLang="en-US" dirty="0"/>
              <a:t>兆個もの細菌が生息しています</a:t>
            </a:r>
            <a:endParaRPr kumimoji="1" lang="en-US" altLang="ja-JP" dirty="0"/>
          </a:p>
          <a:p>
            <a:r>
              <a:rPr kumimoji="1" lang="ja-JP" altLang="en-US" dirty="0"/>
              <a:t>これは人間の体を構成する細胞の数（約</a:t>
            </a:r>
            <a:r>
              <a:rPr kumimoji="1" lang="en-US" altLang="ja-JP" dirty="0"/>
              <a:t>37</a:t>
            </a:r>
            <a:r>
              <a:rPr kumimoji="1" lang="ja-JP" altLang="en-US" dirty="0"/>
              <a:t>兆個）よりも多い存在です</a:t>
            </a:r>
            <a:endParaRPr kumimoji="1" lang="en-US" altLang="ja-JP" dirty="0"/>
          </a:p>
          <a:p>
            <a:r>
              <a:rPr kumimoji="1" lang="ja-JP" altLang="en-US" dirty="0"/>
              <a:t>腸内細菌の構成は人それぞれ異なり、 遺伝的要因や環境（食事、生活習慣など）によって形成されます </a:t>
            </a: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044C7F-B6E3-618C-2B2F-B21F8A9C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AA2EB0-C73E-C806-1C66-C8767CC9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6" y="185738"/>
            <a:ext cx="176616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0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68895-95CE-8B1B-0293-0E45019E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腸内細菌の３種類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1009CD-7D61-0BC8-36EB-8EF7C09C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CBFCB3B-8C34-4B2A-B88F-C0D3477FEDD1}"/>
              </a:ext>
            </a:extLst>
          </p:cNvPr>
          <p:cNvSpPr/>
          <p:nvPr/>
        </p:nvSpPr>
        <p:spPr>
          <a:xfrm>
            <a:off x="6943725" y="639738"/>
            <a:ext cx="6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942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BF2F7031-06B8-7D24-AE7E-1431C201BDAC}"/>
              </a:ext>
            </a:extLst>
          </p:cNvPr>
          <p:cNvSpPr/>
          <p:nvPr/>
        </p:nvSpPr>
        <p:spPr>
          <a:xfrm>
            <a:off x="6943725" y="819755"/>
            <a:ext cx="6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942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FDFCDAF5-1FA6-3824-9FAC-241FDEED557C}"/>
              </a:ext>
            </a:extLst>
          </p:cNvPr>
          <p:cNvSpPr/>
          <p:nvPr/>
        </p:nvSpPr>
        <p:spPr>
          <a:xfrm>
            <a:off x="6943725" y="1594127"/>
            <a:ext cx="6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942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00AB3D2D-706A-358E-DC75-9555F4FC1068}"/>
              </a:ext>
            </a:extLst>
          </p:cNvPr>
          <p:cNvSpPr/>
          <p:nvPr/>
        </p:nvSpPr>
        <p:spPr>
          <a:xfrm>
            <a:off x="6943725" y="1774144"/>
            <a:ext cx="6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942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B63A1719-299A-1A2C-2578-1DA48929FF2A}"/>
              </a:ext>
            </a:extLst>
          </p:cNvPr>
          <p:cNvSpPr/>
          <p:nvPr/>
        </p:nvSpPr>
        <p:spPr>
          <a:xfrm>
            <a:off x="6943725" y="2548515"/>
            <a:ext cx="6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942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7A73CA97-2483-637B-9F95-A2F5847455DE}"/>
              </a:ext>
            </a:extLst>
          </p:cNvPr>
          <p:cNvSpPr/>
          <p:nvPr/>
        </p:nvSpPr>
        <p:spPr>
          <a:xfrm>
            <a:off x="6943725" y="2728532"/>
            <a:ext cx="6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942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70084EB-7109-D8F4-A3D6-510383B5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572" y="1776062"/>
            <a:ext cx="4750528" cy="4679269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0DE6E750-8FF3-4C7C-251C-A342BCE0C3E6}"/>
              </a:ext>
            </a:extLst>
          </p:cNvPr>
          <p:cNvSpPr/>
          <p:nvPr/>
        </p:nvSpPr>
        <p:spPr>
          <a:xfrm>
            <a:off x="4816908" y="4433803"/>
            <a:ext cx="4181567" cy="55399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err="1">
                <a:latin typeface="+mn-ea"/>
                <a:cs typeface="Noto Sans" pitchFamily="34" charset="-120"/>
              </a:rPr>
              <a:t>消化吸収を助け、免疫機能を高める</a:t>
            </a:r>
            <a:endParaRPr lang="en-US" dirty="0">
              <a:latin typeface="+mn-ea"/>
              <a:cs typeface="Noto Sans" pitchFamily="34" charset="-120"/>
            </a:endParaRPr>
          </a:p>
          <a:p>
            <a:pPr algn="ctr"/>
            <a:r>
              <a:rPr lang="en-US" altLang="ja-JP" dirty="0">
                <a:latin typeface="+mn-ea"/>
                <a:cs typeface="Noto Sans" pitchFamily="34" charset="-120"/>
              </a:rPr>
              <a:t>（</a:t>
            </a:r>
            <a:r>
              <a:rPr lang="en-US" altLang="ja-JP" dirty="0" err="1">
                <a:latin typeface="+mn-ea"/>
                <a:cs typeface="Noto Sans" pitchFamily="34" charset="-120"/>
              </a:rPr>
              <a:t>例：ビフィズス菌、乳酸菌など</a:t>
            </a:r>
            <a:r>
              <a:rPr lang="en-US" altLang="ja-JP" dirty="0">
                <a:latin typeface="+mn-ea"/>
                <a:cs typeface="Noto Sans" pitchFamily="34" charset="-120"/>
              </a:rPr>
              <a:t>）</a:t>
            </a:r>
            <a:endParaRPr lang="en-US" dirty="0">
              <a:latin typeface="+mn-ea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275AF762-733D-7102-B945-6A4918E5C24F}"/>
              </a:ext>
            </a:extLst>
          </p:cNvPr>
          <p:cNvSpPr/>
          <p:nvPr/>
        </p:nvSpPr>
        <p:spPr>
          <a:xfrm>
            <a:off x="274357" y="5061530"/>
            <a:ext cx="4408479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err="1">
                <a:latin typeface="+mn-ea"/>
                <a:cs typeface="Noto Sans" pitchFamily="34" charset="-120"/>
              </a:rPr>
              <a:t>有害物質を生成</a:t>
            </a:r>
            <a:r>
              <a:rPr lang="ja-JP" altLang="en-US" dirty="0">
                <a:latin typeface="+mn-ea"/>
                <a:cs typeface="Noto Sans" pitchFamily="34" charset="-120"/>
              </a:rPr>
              <a:t>し</a:t>
            </a:r>
            <a:r>
              <a:rPr lang="en-US" dirty="0" err="1">
                <a:latin typeface="+mn-ea"/>
                <a:cs typeface="Noto Sans" pitchFamily="34" charset="-120"/>
              </a:rPr>
              <a:t>腸内環境を悪化させる</a:t>
            </a:r>
            <a:endParaRPr lang="en-US" dirty="0">
              <a:latin typeface="+mn-ea"/>
              <a:cs typeface="Noto Sans" pitchFamily="34" charset="-120"/>
            </a:endParaRPr>
          </a:p>
          <a:p>
            <a:pPr algn="ctr"/>
            <a:r>
              <a:rPr lang="ja-JP" altLang="en-US" dirty="0">
                <a:latin typeface="+mn-ea"/>
                <a:cs typeface="Noto Sans" pitchFamily="34" charset="-120"/>
              </a:rPr>
              <a:t>糖尿病・高血圧・肥満・ガンのリスク上昇</a:t>
            </a:r>
            <a:endParaRPr lang="en-US" dirty="0">
              <a:latin typeface="+mn-ea"/>
              <a:cs typeface="Noto Sans" pitchFamily="34" charset="-120"/>
            </a:endParaRPr>
          </a:p>
          <a:p>
            <a:pPr algn="ctr"/>
            <a:r>
              <a:rPr lang="en-US" altLang="ja-JP" dirty="0">
                <a:latin typeface="+mn-ea"/>
                <a:cs typeface="Noto Sans" pitchFamily="34" charset="-120"/>
              </a:rPr>
              <a:t>（</a:t>
            </a:r>
            <a:r>
              <a:rPr lang="en-US" altLang="ja-JP" dirty="0" err="1">
                <a:latin typeface="+mn-ea"/>
                <a:cs typeface="Noto Sans" pitchFamily="34" charset="-120"/>
              </a:rPr>
              <a:t>例：ウェルシュ菌など</a:t>
            </a:r>
            <a:r>
              <a:rPr lang="en-US" altLang="ja-JP" dirty="0">
                <a:latin typeface="+mn-ea"/>
                <a:cs typeface="Noto Sans" pitchFamily="34" charset="-120"/>
              </a:rPr>
              <a:t>）</a:t>
            </a:r>
            <a:endParaRPr lang="en-US" dirty="0">
              <a:latin typeface="+mn-ea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16B31F5-2BAF-1AA1-0381-FA5FED3D832F}"/>
              </a:ext>
            </a:extLst>
          </p:cNvPr>
          <p:cNvSpPr/>
          <p:nvPr/>
        </p:nvSpPr>
        <p:spPr>
          <a:xfrm>
            <a:off x="4519021" y="2043085"/>
            <a:ext cx="4181567" cy="55399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err="1">
                <a:latin typeface="+mn-ea"/>
                <a:cs typeface="Noto Sans" pitchFamily="34" charset="-120"/>
              </a:rPr>
              <a:t>腸内環境によって善玉にも悪玉にもな</a:t>
            </a:r>
            <a:r>
              <a:rPr lang="ja-JP" altLang="en-US" dirty="0">
                <a:latin typeface="+mn-ea"/>
                <a:cs typeface="Noto Sans" pitchFamily="34" charset="-120"/>
              </a:rPr>
              <a:t>る</a:t>
            </a:r>
            <a:endParaRPr lang="en-US" altLang="ja-JP" dirty="0">
              <a:latin typeface="+mn-ea"/>
              <a:cs typeface="Noto Sans" pitchFamily="34" charset="-120"/>
            </a:endParaRPr>
          </a:p>
          <a:p>
            <a:pPr algn="ctr"/>
            <a:r>
              <a:rPr lang="en-US" altLang="ja-JP" dirty="0">
                <a:latin typeface="+mn-ea"/>
                <a:cs typeface="Noto Sans" pitchFamily="34" charset="-120"/>
              </a:rPr>
              <a:t>（</a:t>
            </a:r>
            <a:r>
              <a:rPr lang="en-US" altLang="ja-JP" dirty="0" err="1">
                <a:latin typeface="+mn-ea"/>
                <a:cs typeface="Noto Sans" pitchFamily="34" charset="-120"/>
              </a:rPr>
              <a:t>例：バクテロイデス、大腸菌など</a:t>
            </a:r>
            <a:r>
              <a:rPr lang="en-US" altLang="ja-JP" dirty="0">
                <a:latin typeface="+mn-ea"/>
                <a:cs typeface="Noto Sans" pitchFamily="34" charset="-120"/>
              </a:rPr>
              <a:t>）</a:t>
            </a:r>
            <a:endParaRPr lang="en-US" dirty="0">
              <a:latin typeface="+mn-ea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1A45F7C-0A4E-8D24-9A3D-FC83317BDA88}"/>
              </a:ext>
            </a:extLst>
          </p:cNvPr>
          <p:cNvSpPr/>
          <p:nvPr/>
        </p:nvSpPr>
        <p:spPr>
          <a:xfrm>
            <a:off x="1573998" y="4498725"/>
            <a:ext cx="1389804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3600" b="1" dirty="0">
                <a:latin typeface="Noto Sans" pitchFamily="34" charset="0"/>
                <a:ea typeface="Noto Sans" pitchFamily="34" charset="-122"/>
                <a:cs typeface="Noto Sans" pitchFamily="34" charset="-120"/>
              </a:rPr>
              <a:t>悪玉菌</a:t>
            </a:r>
            <a:endParaRPr lang="en-US" sz="36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78347227-82EE-6599-5B14-FB34FB1F2E92}"/>
              </a:ext>
            </a:extLst>
          </p:cNvPr>
          <p:cNvSpPr/>
          <p:nvPr/>
        </p:nvSpPr>
        <p:spPr>
          <a:xfrm>
            <a:off x="6164897" y="3644898"/>
            <a:ext cx="1389804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3600" b="1" dirty="0">
                <a:latin typeface="Noto Sans" pitchFamily="34" charset="0"/>
                <a:ea typeface="Noto Sans" pitchFamily="34" charset="-122"/>
                <a:cs typeface="Noto Sans" pitchFamily="34" charset="-120"/>
              </a:rPr>
              <a:t>善玉菌</a:t>
            </a:r>
            <a:endParaRPr lang="en-US" sz="36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992191A1-2675-E8FF-6154-5B1DB79ABD02}"/>
              </a:ext>
            </a:extLst>
          </p:cNvPr>
          <p:cNvSpPr/>
          <p:nvPr/>
        </p:nvSpPr>
        <p:spPr>
          <a:xfrm>
            <a:off x="2531373" y="1413690"/>
            <a:ext cx="1853071" cy="55399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3600" b="1" dirty="0">
                <a:latin typeface="Noto Sans" pitchFamily="34" charset="0"/>
                <a:ea typeface="Noto Sans" pitchFamily="34" charset="-122"/>
                <a:cs typeface="Noto Sans" pitchFamily="34" charset="-120"/>
              </a:rPr>
              <a:t>日和見菌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73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6AAC0745-7999-8E6B-6BCF-17D5B01C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腸内フローラ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9BD9484-53BA-8296-7776-1A71CD8A4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86" y="1523078"/>
            <a:ext cx="7886700" cy="14493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腸内細菌は　“お花畑</a:t>
            </a:r>
            <a:r>
              <a:rPr kumimoji="1" lang="ja-JP" altLang="en-US" dirty="0"/>
              <a:t>”　のように群れをなして暮らしています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/>
              <a:t>腸内細菌の多様性が高いほど、一般的に健康状態が良いとされています。  </a:t>
            </a:r>
          </a:p>
          <a:p>
            <a:pPr>
              <a:lnSpc>
                <a:spcPct val="120000"/>
              </a:lnSpc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60E895-C574-BDA4-87AB-8D2DDD11F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89" t="9588" r="19219" b="11951"/>
          <a:stretch>
            <a:fillRect/>
          </a:stretch>
        </p:blipFill>
        <p:spPr>
          <a:xfrm>
            <a:off x="549587" y="4549881"/>
            <a:ext cx="1976040" cy="21273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0F8420D-106E-BBEA-6019-36B42A73B0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066"/>
          <a:stretch>
            <a:fillRect/>
          </a:stretch>
        </p:blipFill>
        <p:spPr>
          <a:xfrm>
            <a:off x="895714" y="3100493"/>
            <a:ext cx="3279124" cy="14493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989DC5-CBC4-4EDD-668A-1987E54A3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31" y="4642062"/>
            <a:ext cx="1870882" cy="19429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375821-373F-F6BB-FDF1-CD6DCAC8DE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015" r="17569"/>
          <a:stretch>
            <a:fillRect/>
          </a:stretch>
        </p:blipFill>
        <p:spPr>
          <a:xfrm>
            <a:off x="4969163" y="3069655"/>
            <a:ext cx="4045528" cy="3651821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C16AA6-1962-6852-E191-B3EFA32D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dirty="0"/>
              <a:t>渡邉労働衛生事務所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8CFEBE-F9D0-0D59-1726-C69C44429192}"/>
              </a:ext>
            </a:extLst>
          </p:cNvPr>
          <p:cNvSpPr txBox="1"/>
          <p:nvPr/>
        </p:nvSpPr>
        <p:spPr>
          <a:xfrm>
            <a:off x="1710930" y="2731161"/>
            <a:ext cx="1648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腸内フローラ</a:t>
            </a:r>
            <a:endParaRPr lang="ja-JP" altLang="en-US" dirty="0"/>
          </a:p>
        </p:txBody>
      </p:sp>
      <p:sp>
        <p:nvSpPr>
          <p:cNvPr id="7" name="Text 12">
            <a:extLst>
              <a:ext uri="{FF2B5EF4-FFF2-40B4-BE49-F238E27FC236}">
                <a16:creationId xmlns:a16="http://schemas.microsoft.com/office/drawing/2014/main" id="{11434A48-BB9F-A370-3252-3588E836265A}"/>
              </a:ext>
            </a:extLst>
          </p:cNvPr>
          <p:cNvSpPr/>
          <p:nvPr/>
        </p:nvSpPr>
        <p:spPr>
          <a:xfrm>
            <a:off x="115689" y="5723927"/>
            <a:ext cx="512961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00" b="1" dirty="0">
                <a:latin typeface="Noto Sans" pitchFamily="34" charset="0"/>
                <a:ea typeface="Noto Sans" pitchFamily="34" charset="-122"/>
                <a:cs typeface="Noto Sans" pitchFamily="34" charset="-120"/>
              </a:rPr>
              <a:t>日和見菌</a:t>
            </a:r>
            <a:endParaRPr lang="en-US" sz="10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0B022422-7F07-0B23-04A9-C9359001DBB3}"/>
              </a:ext>
            </a:extLst>
          </p:cNvPr>
          <p:cNvSpPr/>
          <p:nvPr/>
        </p:nvSpPr>
        <p:spPr>
          <a:xfrm>
            <a:off x="205456" y="5243726"/>
            <a:ext cx="384721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00" b="1" dirty="0">
                <a:latin typeface="Noto Sans" pitchFamily="34" charset="0"/>
                <a:ea typeface="Noto Sans" pitchFamily="34" charset="-122"/>
                <a:cs typeface="Noto Sans" pitchFamily="34" charset="-120"/>
              </a:rPr>
              <a:t>悪玉菌</a:t>
            </a:r>
            <a:endParaRPr lang="en-US" sz="100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63AA91BF-AE64-7F97-152C-21A6F448E9E1}"/>
              </a:ext>
            </a:extLst>
          </p:cNvPr>
          <p:cNvSpPr/>
          <p:nvPr/>
        </p:nvSpPr>
        <p:spPr>
          <a:xfrm>
            <a:off x="2073610" y="4677908"/>
            <a:ext cx="461665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00" b="1" dirty="0">
                <a:latin typeface="Noto Sans" pitchFamily="34" charset="0"/>
                <a:ea typeface="Noto Sans" pitchFamily="34" charset="-122"/>
                <a:cs typeface="Noto Sans" pitchFamily="34" charset="-120"/>
              </a:rPr>
              <a:t>善玉菌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25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2ADA0-0CE8-C64C-153C-B8C90470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腸内細菌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62A5ED-FA0D-FBE2-4199-73D1A0E3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F2F716-A85A-1AAC-BD6E-7DD7A90FF348}"/>
              </a:ext>
            </a:extLst>
          </p:cNvPr>
          <p:cNvSpPr txBox="1"/>
          <p:nvPr/>
        </p:nvSpPr>
        <p:spPr>
          <a:xfrm>
            <a:off x="628650" y="2208204"/>
            <a:ext cx="7754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悪玉菌はアルカリ性を好み、善玉菌は酸性を好みます。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A7A6769-FBFD-9D20-35C0-4B5BDBC5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9" y="2778128"/>
            <a:ext cx="6169890" cy="360425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D9580E4-1C87-FC3F-0D2A-AD112C1CB3D0}"/>
              </a:ext>
            </a:extLst>
          </p:cNvPr>
          <p:cNvSpPr txBox="1"/>
          <p:nvPr/>
        </p:nvSpPr>
        <p:spPr>
          <a:xfrm>
            <a:off x="1132596" y="593613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善玉菌は腸内を酸性に保ち、悪玉菌が増えないようにしています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74E44D-B1FE-2249-FD94-5B3FA9CC8D92}"/>
              </a:ext>
            </a:extLst>
          </p:cNvPr>
          <p:cNvSpPr txBox="1"/>
          <p:nvPr/>
        </p:nvSpPr>
        <p:spPr>
          <a:xfrm>
            <a:off x="1143865" y="1453614"/>
            <a:ext cx="6724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腸内細菌は、善玉菌、悪玉菌のどちらかが減ると、どちらかが増え、そのバランスによって、酸性かアルカリ性に傾きます。</a:t>
            </a:r>
          </a:p>
        </p:txBody>
      </p:sp>
    </p:spTree>
    <p:extLst>
      <p:ext uri="{BB962C8B-B14F-4D97-AF65-F5344CB8AC3E}">
        <p14:creationId xmlns:p14="http://schemas.microsoft.com/office/powerpoint/2010/main" val="200063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1709-6D66-09D8-A599-77A6DD136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D1BF71-81C6-F030-135A-B6086A37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腸と免疫の関係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A1E063-0691-C3B9-D534-A8DAC635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体全体の免疫細胞の約</a:t>
            </a:r>
            <a:r>
              <a:rPr kumimoji="1" lang="en-US" altLang="ja-JP" dirty="0"/>
              <a:t>60</a:t>
            </a:r>
            <a:r>
              <a:rPr kumimoji="1" lang="ja-JP" altLang="en-US" dirty="0"/>
              <a:t>％は</a:t>
            </a:r>
            <a:r>
              <a:rPr lang="ja-JP" altLang="en-US" dirty="0"/>
              <a:t>腸に存在します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病原体から</a:t>
            </a:r>
            <a:r>
              <a:rPr kumimoji="1" lang="ja-JP" altLang="en-US" dirty="0"/>
              <a:t>体を守る免疫機能の大半は、腸管が担っています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/>
              <a:t>善玉菌が免疫細胞を活性化します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悪玉菌が増えると、免疫のバランスが崩れ、アレルギー症状が出やすくなります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7FBBF8-2089-C76C-972E-DBF3D7C4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4D12388-7DF5-D92E-1743-332F8BFF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65126"/>
            <a:ext cx="18663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4C55C-F1CC-71F1-543B-EF41A3503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CFFF1D-9CFC-4466-06CA-3471A539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脳と腸の関係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BC5A49-21F2-2518-F3F8-DE592CB2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28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脳と</a:t>
            </a:r>
            <a:r>
              <a:rPr lang="ja-JP" altLang="en-US" dirty="0"/>
              <a:t>腸は、</a:t>
            </a:r>
            <a:r>
              <a:rPr kumimoji="1" lang="ja-JP" altLang="en-US" dirty="0"/>
              <a:t>互いに影響を及ぼしあうことがわかっています。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「セロトニン」は、脳内では気分を安定させ、腸では、腸の運動の指令に使われています。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/>
              <a:t>腸内細菌のバランスを適切に保つと、セロトニンの分泌が安定し、心も腸も調子がよくなります。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6070119-6025-BFC5-1396-157D3FCB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EB23FE-C1FA-0550-185B-F9B0096A8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59" y="3888509"/>
            <a:ext cx="3895682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B8C67-A0CC-2870-1F30-DF6CA0F6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🥗 善玉菌を増やす食事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FD83B9-D3D5-E68F-8704-5F77EC3B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90AAFBE-8806-CDAA-8272-D12911675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45993"/>
              </p:ext>
            </p:extLst>
          </p:nvPr>
        </p:nvGraphicFramePr>
        <p:xfrm>
          <a:off x="499341" y="2156679"/>
          <a:ext cx="8155131" cy="4199672"/>
        </p:xfrm>
        <a:graphic>
          <a:graphicData uri="http://schemas.openxmlformats.org/drawingml/2006/table">
            <a:tbl>
              <a:tblPr/>
              <a:tblGrid>
                <a:gridCol w="2718377">
                  <a:extLst>
                    <a:ext uri="{9D8B030D-6E8A-4147-A177-3AD203B41FA5}">
                      <a16:colId xmlns:a16="http://schemas.microsoft.com/office/drawing/2014/main" val="2082585042"/>
                    </a:ext>
                  </a:extLst>
                </a:gridCol>
                <a:gridCol w="2718377">
                  <a:extLst>
                    <a:ext uri="{9D8B030D-6E8A-4147-A177-3AD203B41FA5}">
                      <a16:colId xmlns:a16="http://schemas.microsoft.com/office/drawing/2014/main" val="2488871728"/>
                    </a:ext>
                  </a:extLst>
                </a:gridCol>
                <a:gridCol w="2718377">
                  <a:extLst>
                    <a:ext uri="{9D8B030D-6E8A-4147-A177-3AD203B41FA5}">
                      <a16:colId xmlns:a16="http://schemas.microsoft.com/office/drawing/2014/main" val="3887810838"/>
                    </a:ext>
                  </a:extLst>
                </a:gridCol>
              </a:tblGrid>
              <a:tr h="5999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dirty="0"/>
                        <a:t>食事の種類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dirty="0"/>
                        <a:t>具体例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dirty="0"/>
                        <a:t>善玉菌が増える理由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653557"/>
                  </a:ext>
                </a:extLst>
              </a:tr>
              <a:tr h="1499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発酵食品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ヨーグルト、納豆、</a:t>
                      </a:r>
                      <a:endParaRPr lang="en-US" altLang="ja-JP" dirty="0"/>
                    </a:p>
                    <a:p>
                      <a:pPr>
                        <a:buNone/>
                      </a:pPr>
                      <a:r>
                        <a:rPr lang="ja-JP" altLang="en-US" dirty="0"/>
                        <a:t>味噌、キムチ、甘酒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乳酸菌・納豆菌・酵母菌など善玉菌を直接補給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633371"/>
                  </a:ext>
                </a:extLst>
              </a:tr>
              <a:tr h="10499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食物繊維が豊富なもの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/>
                        <a:t>玄米、きのこ類、海藻類（わかめ・昆布）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善玉菌のエサになり腸内環境を整える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309808"/>
                  </a:ext>
                </a:extLst>
              </a:tr>
              <a:tr h="10499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/>
                        <a:t>オリゴ糖を含む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/>
                        <a:t>玉ねぎ、バナナ、アスパラガス、はちみつ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善玉菌の増殖を助ける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416122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E789043A-A51A-C2F2-37EA-97D643E1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08" y="479137"/>
            <a:ext cx="1465242" cy="10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EACDFB-F7DB-50C9-F581-610B885C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渡邉労働衛生事務所</a:t>
            </a:r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0C4EF18-26B0-6804-095F-B43BEFA98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354808"/>
              </p:ext>
            </p:extLst>
          </p:nvPr>
        </p:nvGraphicFramePr>
        <p:xfrm>
          <a:off x="748144" y="1965067"/>
          <a:ext cx="8100291" cy="4251004"/>
        </p:xfrm>
        <a:graphic>
          <a:graphicData uri="http://schemas.openxmlformats.org/drawingml/2006/table">
            <a:tbl>
              <a:tblPr/>
              <a:tblGrid>
                <a:gridCol w="2574212">
                  <a:extLst>
                    <a:ext uri="{9D8B030D-6E8A-4147-A177-3AD203B41FA5}">
                      <a16:colId xmlns:a16="http://schemas.microsoft.com/office/drawing/2014/main" val="1755143723"/>
                    </a:ext>
                  </a:extLst>
                </a:gridCol>
                <a:gridCol w="2362841">
                  <a:extLst>
                    <a:ext uri="{9D8B030D-6E8A-4147-A177-3AD203B41FA5}">
                      <a16:colId xmlns:a16="http://schemas.microsoft.com/office/drawing/2014/main" val="721777303"/>
                    </a:ext>
                  </a:extLst>
                </a:gridCol>
                <a:gridCol w="3163238">
                  <a:extLst>
                    <a:ext uri="{9D8B030D-6E8A-4147-A177-3AD203B41FA5}">
                      <a16:colId xmlns:a16="http://schemas.microsoft.com/office/drawing/2014/main" val="3169690843"/>
                    </a:ext>
                  </a:extLst>
                </a:gridCol>
              </a:tblGrid>
              <a:tr h="6801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dirty="0"/>
                        <a:t>食事の種類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dirty="0"/>
                        <a:t>具体例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dirty="0"/>
                        <a:t>悪玉菌が増える理由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33453"/>
                  </a:ext>
                </a:extLst>
              </a:tr>
              <a:tr h="1190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高脂肪・高タンパク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揚げ物、焼肉、</a:t>
                      </a:r>
                      <a:endParaRPr lang="en-US" altLang="ja-JP" dirty="0"/>
                    </a:p>
                    <a:p>
                      <a:pPr>
                        <a:buNone/>
                      </a:pPr>
                      <a:r>
                        <a:rPr lang="ja-JP" altLang="en-US" dirty="0"/>
                        <a:t>プロテインサプリ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動物性脂肪やタンパク質が悪玉菌のエサに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407061"/>
                  </a:ext>
                </a:extLst>
              </a:tr>
              <a:tr h="1190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加工食品・添加物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カップ麺、冷凍食品、</a:t>
                      </a:r>
                      <a:endParaRPr lang="en-US" altLang="ja-JP" dirty="0"/>
                    </a:p>
                    <a:p>
                      <a:pPr>
                        <a:buNone/>
                      </a:pPr>
                      <a:r>
                        <a:rPr lang="ja-JP" altLang="en-US" dirty="0"/>
                        <a:t>スナック菓子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添加物が腸内細菌のバランスを崩す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615240"/>
                  </a:ext>
                </a:extLst>
              </a:tr>
              <a:tr h="1190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過剰な糖質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菓子パン、ケーキ、</a:t>
                      </a:r>
                      <a:endParaRPr lang="en-US" altLang="ja-JP" dirty="0"/>
                    </a:p>
                    <a:p>
                      <a:pPr>
                        <a:buNone/>
                      </a:pPr>
                      <a:r>
                        <a:rPr lang="ja-JP" altLang="en-US" dirty="0"/>
                        <a:t>甘い飲料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dirty="0"/>
                        <a:t>過剰な糖が悪玉菌のエネルギー源になる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81030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D00F389-CA65-199F-949F-9C13203BA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0150" y="16885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129FC569-EECC-7FE7-FB39-4A4D52AC2325}"/>
              </a:ext>
            </a:extLst>
          </p:cNvPr>
          <p:cNvSpPr txBox="1">
            <a:spLocks/>
          </p:cNvSpPr>
          <p:nvPr/>
        </p:nvSpPr>
        <p:spPr>
          <a:xfrm>
            <a:off x="333375" y="3630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🦠 悪玉菌が増える食事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94A6EE-200F-C5E3-F1CE-72C710E44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748" y="222743"/>
            <a:ext cx="982888" cy="1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2204</TotalTime>
  <Words>711</Words>
  <Application>Microsoft Office PowerPoint</Application>
  <PresentationFormat>画面に合わせる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Arial</vt:lpstr>
      <vt:lpstr>Century Gothic</vt:lpstr>
      <vt:lpstr>Noto Sans</vt:lpstr>
      <vt:lpstr>Office テーマ</vt:lpstr>
      <vt:lpstr>腸内細菌と健康</vt:lpstr>
      <vt:lpstr>腸内細菌とは？</vt:lpstr>
      <vt:lpstr>腸内細菌の３種類</vt:lpstr>
      <vt:lpstr>腸内フローラ</vt:lpstr>
      <vt:lpstr>腸内細菌</vt:lpstr>
      <vt:lpstr>腸と免疫の関係</vt:lpstr>
      <vt:lpstr>脳と腸の関係</vt:lpstr>
      <vt:lpstr>🥗 善玉菌を増やす食事</vt:lpstr>
      <vt:lpstr>PowerPoint プレゼンテーション</vt:lpstr>
      <vt:lpstr>🧠 仕事中にできる腸活習慣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ｈ ｗ</dc:creator>
  <cp:lastModifiedBy>obata</cp:lastModifiedBy>
  <cp:revision>23</cp:revision>
  <cp:lastPrinted>2025-11-25T07:34:41Z</cp:lastPrinted>
  <dcterms:created xsi:type="dcterms:W3CDTF">2025-10-10T05:58:44Z</dcterms:created>
  <dcterms:modified xsi:type="dcterms:W3CDTF">2025-11-26T06:12:27Z</dcterms:modified>
</cp:coreProperties>
</file>