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25" r:id="rId3"/>
    <p:sldId id="340" r:id="rId4"/>
    <p:sldId id="341" r:id="rId5"/>
    <p:sldId id="342" r:id="rId6"/>
    <p:sldId id="329" r:id="rId7"/>
    <p:sldId id="330" r:id="rId8"/>
    <p:sldId id="332" r:id="rId9"/>
    <p:sldId id="333" r:id="rId10"/>
    <p:sldId id="300" r:id="rId11"/>
    <p:sldId id="301" r:id="rId12"/>
    <p:sldId id="302" r:id="rId13"/>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86407" autoAdjust="0"/>
  </p:normalViewPr>
  <p:slideViewPr>
    <p:cSldViewPr>
      <p:cViewPr varScale="1">
        <p:scale>
          <a:sx n="95" d="100"/>
          <a:sy n="95" d="100"/>
        </p:scale>
        <p:origin x="237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547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829420627977059E-2"/>
          <c:y val="2.9112674978964276E-2"/>
          <c:w val="0.8950677578490307"/>
          <c:h val="0.46622083683928706"/>
        </c:manualLayout>
      </c:layout>
      <c:barChart>
        <c:barDir val="col"/>
        <c:grouping val="clustered"/>
        <c:varyColors val="0"/>
        <c:ser>
          <c:idx val="0"/>
          <c:order val="0"/>
          <c:tx>
            <c:strRef>
              <c:f>Sheet1!$B$1</c:f>
              <c:strCache>
                <c:ptCount val="1"/>
                <c:pt idx="0">
                  <c:v>50歳未満</c:v>
                </c:pt>
              </c:strCache>
            </c:strRef>
          </c:tx>
          <c:spPr>
            <a:solidFill>
              <a:schemeClr val="accent1"/>
            </a:solidFill>
            <a:ln>
              <a:noFill/>
            </a:ln>
            <a:effectLst/>
          </c:spPr>
          <c:invertIfNegative val="0"/>
          <c:dLbls>
            <c:dLbl>
              <c:idx val="0"/>
              <c:layout>
                <c:manualLayout>
                  <c:x val="-1.4029277125232963E-2"/>
                  <c:y val="-4.8573395548076236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D1F1-4FDB-9F2D-9FCCB6B76E1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転倒</c:v>
                </c:pt>
                <c:pt idx="1">
                  <c:v>転落</c:v>
                </c:pt>
                <c:pt idx="2">
                  <c:v>動作の反復・無理な動作</c:v>
                </c:pt>
                <c:pt idx="3">
                  <c:v>はさまれ・巻き込まれ</c:v>
                </c:pt>
                <c:pt idx="4">
                  <c:v>落下物</c:v>
                </c:pt>
                <c:pt idx="5">
                  <c:v>激突</c:v>
                </c:pt>
                <c:pt idx="6">
                  <c:v>切れ・こすれ</c:v>
                </c:pt>
                <c:pt idx="7">
                  <c:v>交通事故</c:v>
                </c:pt>
              </c:strCache>
            </c:strRef>
          </c:cat>
          <c:val>
            <c:numRef>
              <c:f>Sheet1!$B$2:$B$9</c:f>
              <c:numCache>
                <c:formatCode>General</c:formatCode>
                <c:ptCount val="8"/>
                <c:pt idx="0">
                  <c:v>0.25</c:v>
                </c:pt>
                <c:pt idx="1">
                  <c:v>0.26</c:v>
                </c:pt>
                <c:pt idx="2">
                  <c:v>0.25</c:v>
                </c:pt>
                <c:pt idx="3">
                  <c:v>0.24</c:v>
                </c:pt>
                <c:pt idx="4">
                  <c:v>0.11</c:v>
                </c:pt>
                <c:pt idx="5">
                  <c:v>0.09</c:v>
                </c:pt>
                <c:pt idx="6">
                  <c:v>0.15</c:v>
                </c:pt>
                <c:pt idx="7">
                  <c:v>0.12</c:v>
                </c:pt>
              </c:numCache>
            </c:numRef>
          </c:val>
          <c:extLst>
            <c:ext xmlns:c16="http://schemas.microsoft.com/office/drawing/2014/chart" uri="{C3380CC4-5D6E-409C-BE32-E72D297353CC}">
              <c16:uniqueId val="{00000000-3616-4FBC-B368-7F9A6235DE17}"/>
            </c:ext>
          </c:extLst>
        </c:ser>
        <c:ser>
          <c:idx val="1"/>
          <c:order val="1"/>
          <c:tx>
            <c:strRef>
              <c:f>Sheet1!#REF!</c:f>
              <c:strCache>
                <c:ptCount val="1"/>
                <c:pt idx="0">
                  <c:v>#REF!</c:v>
                </c:pt>
              </c:strCache>
            </c:strRef>
          </c:tx>
          <c:spPr>
            <a:solidFill>
              <a:schemeClr val="accent6">
                <a:lumMod val="60000"/>
                <a:lumOff val="40000"/>
              </a:schemeClr>
            </a:solidFill>
            <a:ln>
              <a:noFill/>
            </a:ln>
            <a:effectLst/>
          </c:spPr>
          <c:invertIfNegative val="0"/>
          <c:dLbls>
            <c:dLbl>
              <c:idx val="0"/>
              <c:tx>
                <c:rich>
                  <a:bodyPr/>
                  <a:lstStyle/>
                  <a:p>
                    <a:r>
                      <a:rPr lang="en-US" altLang="ja-JP" baseline="0" dirty="0"/>
                      <a:t>50</a:t>
                    </a:r>
                    <a:r>
                      <a:rPr lang="ja-JP" altLang="en-US" baseline="0" dirty="0"/>
                      <a:t>歳以上</a:t>
                    </a:r>
                    <a:r>
                      <a:rPr lang="en-US" altLang="ja-JP" baseline="0" dirty="0"/>
                      <a:t>, </a:t>
                    </a:r>
                    <a:fld id="{AD9038D9-9578-44A6-BBA4-6A7061DB8532}" type="VALUE">
                      <a:rPr lang="en-US" altLang="ja-JP" baseline="0" dirty="0"/>
                      <a:pPr/>
                      <a:t>[値]</a:t>
                    </a:fld>
                    <a:endParaRPr lang="en-US" altLang="ja-JP" baseline="0" dirty="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1F1-4FDB-9F2D-9FCCB6B76E1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転倒</c:v>
                </c:pt>
                <c:pt idx="1">
                  <c:v>転落</c:v>
                </c:pt>
                <c:pt idx="2">
                  <c:v>動作の反復・無理な動作</c:v>
                </c:pt>
                <c:pt idx="3">
                  <c:v>はさまれ・巻き込まれ</c:v>
                </c:pt>
                <c:pt idx="4">
                  <c:v>落下物</c:v>
                </c:pt>
                <c:pt idx="5">
                  <c:v>激突</c:v>
                </c:pt>
                <c:pt idx="6">
                  <c:v>切れ・こすれ</c:v>
                </c:pt>
                <c:pt idx="7">
                  <c:v>交通事故</c:v>
                </c:pt>
              </c:strCache>
            </c:strRef>
          </c:cat>
          <c:val>
            <c:numRef>
              <c:f>Sheet1!$C$2:$C$9</c:f>
              <c:numCache>
                <c:formatCode>General</c:formatCode>
                <c:ptCount val="8"/>
                <c:pt idx="0">
                  <c:v>0.87</c:v>
                </c:pt>
                <c:pt idx="1">
                  <c:v>0.51</c:v>
                </c:pt>
                <c:pt idx="2">
                  <c:v>0.28000000000000003</c:v>
                </c:pt>
                <c:pt idx="3">
                  <c:v>0.26</c:v>
                </c:pt>
                <c:pt idx="4">
                  <c:v>0.12</c:v>
                </c:pt>
                <c:pt idx="5">
                  <c:v>0.12</c:v>
                </c:pt>
                <c:pt idx="6">
                  <c:v>0.13</c:v>
                </c:pt>
                <c:pt idx="7">
                  <c:v>0.17</c:v>
                </c:pt>
              </c:numCache>
            </c:numRef>
          </c:val>
          <c:extLst>
            <c:ext xmlns:c16="http://schemas.microsoft.com/office/drawing/2014/chart" uri="{C3380CC4-5D6E-409C-BE32-E72D297353CC}">
              <c16:uniqueId val="{00000001-3616-4FBC-B368-7F9A6235DE17}"/>
            </c:ext>
          </c:extLst>
        </c:ser>
        <c:ser>
          <c:idx val="2"/>
          <c:order val="2"/>
          <c:tx>
            <c:strRef>
              <c:f>Sheet1!$D$1</c:f>
              <c:strCache>
                <c:ptCount val="1"/>
                <c:pt idx="0">
                  <c:v>全年齢</c:v>
                </c:pt>
              </c:strCache>
            </c:strRef>
          </c:tx>
          <c:spPr>
            <a:solidFill>
              <a:schemeClr val="accent3"/>
            </a:solidFill>
            <a:ln>
              <a:noFill/>
            </a:ln>
            <a:effectLst/>
          </c:spPr>
          <c:invertIfNegative val="0"/>
          <c:dLbls>
            <c:dLbl>
              <c:idx val="0"/>
              <c:layout>
                <c:manualLayout>
                  <c:x val="3.1176171389406569E-2"/>
                  <c:y val="-6.6747494836686294E-2"/>
                </c:manualLayout>
              </c:layout>
              <c:dLblPos val="outEnd"/>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D1F1-4FDB-9F2D-9FCCB6B76E1F}"/>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転倒</c:v>
                </c:pt>
                <c:pt idx="1">
                  <c:v>転落</c:v>
                </c:pt>
                <c:pt idx="2">
                  <c:v>動作の反復・無理な動作</c:v>
                </c:pt>
                <c:pt idx="3">
                  <c:v>はさまれ・巻き込まれ</c:v>
                </c:pt>
                <c:pt idx="4">
                  <c:v>落下物</c:v>
                </c:pt>
                <c:pt idx="5">
                  <c:v>激突</c:v>
                </c:pt>
                <c:pt idx="6">
                  <c:v>切れ・こすれ</c:v>
                </c:pt>
                <c:pt idx="7">
                  <c:v>交通事故</c:v>
                </c:pt>
              </c:strCache>
            </c:strRef>
          </c:cat>
          <c:val>
            <c:numRef>
              <c:f>Sheet1!$D$2:$D$9</c:f>
              <c:numCache>
                <c:formatCode>General</c:formatCode>
                <c:ptCount val="8"/>
                <c:pt idx="0">
                  <c:v>0.47</c:v>
                </c:pt>
                <c:pt idx="1">
                  <c:v>0.35</c:v>
                </c:pt>
                <c:pt idx="2">
                  <c:v>0.26</c:v>
                </c:pt>
                <c:pt idx="3">
                  <c:v>0.25</c:v>
                </c:pt>
                <c:pt idx="4">
                  <c:v>0.12</c:v>
                </c:pt>
                <c:pt idx="5">
                  <c:v>0.1</c:v>
                </c:pt>
                <c:pt idx="6">
                  <c:v>0.14000000000000001</c:v>
                </c:pt>
                <c:pt idx="7">
                  <c:v>0.14000000000000001</c:v>
                </c:pt>
              </c:numCache>
            </c:numRef>
          </c:val>
          <c:extLst>
            <c:ext xmlns:c16="http://schemas.microsoft.com/office/drawing/2014/chart" uri="{C3380CC4-5D6E-409C-BE32-E72D297353CC}">
              <c16:uniqueId val="{00000002-3616-4FBC-B368-7F9A6235DE17}"/>
            </c:ext>
          </c:extLst>
        </c:ser>
        <c:dLbls>
          <c:showLegendKey val="0"/>
          <c:showVal val="0"/>
          <c:showCatName val="0"/>
          <c:showSerName val="0"/>
          <c:showPercent val="0"/>
          <c:showBubbleSize val="0"/>
        </c:dLbls>
        <c:gapWidth val="100"/>
        <c:overlap val="-10"/>
        <c:axId val="333111040"/>
        <c:axId val="333095200"/>
      </c:barChart>
      <c:catAx>
        <c:axId val="33311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wordArtVertRtl"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ja-JP"/>
          </a:p>
        </c:txPr>
        <c:crossAx val="333095200"/>
        <c:crosses val="autoZero"/>
        <c:auto val="1"/>
        <c:lblAlgn val="ctr"/>
        <c:lblOffset val="100"/>
        <c:noMultiLvlLbl val="0"/>
      </c:catAx>
      <c:valAx>
        <c:axId val="333095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33111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17369009429379"/>
          <c:y val="9.029218731659959E-2"/>
          <c:w val="0.53907237289783216"/>
          <c:h val="0.88257997003921163"/>
        </c:manualLayout>
      </c:layout>
      <c:pieChart>
        <c:varyColors val="1"/>
        <c:ser>
          <c:idx val="0"/>
          <c:order val="0"/>
          <c:tx>
            <c:strRef>
              <c:f>Sheet1!$B$1</c:f>
              <c:strCache>
                <c:ptCount val="1"/>
                <c:pt idx="0">
                  <c:v>転倒によるけがの種類</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0FB-477C-8395-587B8119645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0FB-477C-8395-587B8119645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0FB-477C-8395-587B8119645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0FB-477C-8395-587B81196458}"/>
              </c:ext>
            </c:extLst>
          </c:dPt>
          <c:dLbls>
            <c:dLbl>
              <c:idx val="0"/>
              <c:layout>
                <c:manualLayout>
                  <c:x val="-0.24408152426475468"/>
                  <c:y val="-0.30242452774450473"/>
                </c:manualLayout>
              </c:layout>
              <c:spPr>
                <a:noFill/>
                <a:ln>
                  <a:noFill/>
                </a:ln>
                <a:effectLst/>
              </c:spPr>
              <c:txPr>
                <a:bodyPr rot="0" spcFirstLastPara="1" vertOverflow="ellipsis" vert="horz" wrap="square" lIns="38100" tIns="19050" rIns="38100" bIns="19050" anchor="ctr" anchorCtr="1">
                  <a:noAutofit/>
                </a:bodyPr>
                <a:lstStyle/>
                <a:p>
                  <a:pPr>
                    <a:defRPr sz="3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3938742993712125"/>
                      <c:h val="0.18633481678361188"/>
                    </c:manualLayout>
                  </c15:layout>
                </c:ext>
                <c:ext xmlns:c16="http://schemas.microsoft.com/office/drawing/2014/chart" uri="{C3380CC4-5D6E-409C-BE32-E72D297353CC}">
                  <c16:uniqueId val="{00000001-20FB-477C-8395-587B81196458}"/>
                </c:ext>
              </c:extLst>
            </c:dLbl>
            <c:dLbl>
              <c:idx val="1"/>
              <c:layout>
                <c:manualLayout>
                  <c:x val="-4.5167439610777592E-3"/>
                  <c:y val="-4.8155417393604009E-2"/>
                </c:manualLayout>
              </c:layout>
              <c:spPr>
                <a:noFill/>
                <a:ln>
                  <a:noFill/>
                </a:ln>
                <a:effectLst/>
              </c:spPr>
              <c:txPr>
                <a:bodyPr rot="0" spcFirstLastPara="1" vertOverflow="ellipsis" vert="horz" wrap="square" lIns="38100" tIns="19050" rIns="38100" bIns="19050" anchor="ctr" anchorCtr="1">
                  <a:noAutofit/>
                </a:bodyPr>
                <a:lstStyle/>
                <a:p>
                  <a:pPr>
                    <a:defRPr sz="3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34251975038173005"/>
                      <c:h val="0.16163882074330305"/>
                    </c:manualLayout>
                  </c15:layout>
                </c:ext>
                <c:ext xmlns:c16="http://schemas.microsoft.com/office/drawing/2014/chart" uri="{C3380CC4-5D6E-409C-BE32-E72D297353CC}">
                  <c16:uniqueId val="{00000003-20FB-477C-8395-587B81196458}"/>
                </c:ext>
              </c:extLst>
            </c:dLbl>
            <c:dLbl>
              <c:idx val="2"/>
              <c:layout>
                <c:manualLayout>
                  <c:x val="4.366185829041834E-2"/>
                  <c:y val="0.12603521392570879"/>
                </c:manualLayout>
              </c:layout>
              <c:showLegendKey val="0"/>
              <c:showVal val="1"/>
              <c:showCatName val="1"/>
              <c:showSerName val="0"/>
              <c:showPercent val="0"/>
              <c:showBubbleSize val="0"/>
              <c:extLst>
                <c:ext xmlns:c15="http://schemas.microsoft.com/office/drawing/2012/chart" uri="{CE6537A1-D6FC-4f65-9D91-7224C49458BB}">
                  <c15:layout>
                    <c:manualLayout>
                      <c:w val="0.25745440578143225"/>
                      <c:h val="0.20465247673861103"/>
                    </c:manualLayout>
                  </c15:layout>
                </c:ext>
                <c:ext xmlns:c16="http://schemas.microsoft.com/office/drawing/2014/chart" uri="{C3380CC4-5D6E-409C-BE32-E72D297353CC}">
                  <c16:uniqueId val="{00000005-20FB-477C-8395-587B81196458}"/>
                </c:ext>
              </c:extLst>
            </c:dLbl>
            <c:dLbl>
              <c:idx val="3"/>
              <c:layout>
                <c:manualLayout>
                  <c:x val="-5.2695346212573858E-2"/>
                  <c:y val="0"/>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6686A75A-F320-4710-BD32-1CE3B2585EBB}" type="CATEGORYNAME">
                      <a:rPr lang="ja-JP" altLang="en-US" sz="2400"/>
                      <a:pPr>
                        <a:defRPr sz="2400"/>
                      </a:pPr>
                      <a:t>[分類名]</a:t>
                    </a:fld>
                    <a:r>
                      <a:rPr lang="en-US" altLang="ja-JP" sz="2400" baseline="0" dirty="0"/>
                      <a:t>, </a:t>
                    </a:r>
                    <a:fld id="{16CA58C5-3B67-4D67-B868-67C00A903BED}" type="VALUE">
                      <a:rPr lang="en-US" altLang="ja-JP" sz="2400" baseline="0"/>
                      <a:pPr>
                        <a:defRPr sz="2400"/>
                      </a:pPr>
                      <a:t>[値]</a:t>
                    </a:fld>
                    <a:endParaRPr lang="en-US" altLang="ja-JP" sz="2400"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32106521656661069"/>
                      <c:h val="0.11384596626426588"/>
                    </c:manualLayout>
                  </c15:layout>
                  <c15:dlblFieldTable/>
                  <c15:showDataLabelsRange val="0"/>
                </c:ext>
                <c:ext xmlns:c16="http://schemas.microsoft.com/office/drawing/2014/chart" uri="{C3380CC4-5D6E-409C-BE32-E72D297353CC}">
                  <c16:uniqueId val="{00000007-20FB-477C-8395-587B81196458}"/>
                </c:ext>
              </c:extLst>
            </c:dLbl>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骨折</c:v>
                </c:pt>
                <c:pt idx="1">
                  <c:v>捻挫・脱臼</c:v>
                </c:pt>
                <c:pt idx="2">
                  <c:v>打撲</c:v>
                </c:pt>
                <c:pt idx="3">
                  <c:v>そのほか</c:v>
                </c:pt>
              </c:strCache>
            </c:strRef>
          </c:cat>
          <c:val>
            <c:numRef>
              <c:f>Sheet1!$B$2:$B$5</c:f>
              <c:numCache>
                <c:formatCode>0%</c:formatCode>
                <c:ptCount val="4"/>
                <c:pt idx="0">
                  <c:v>0.63</c:v>
                </c:pt>
                <c:pt idx="1">
                  <c:v>0.15</c:v>
                </c:pt>
                <c:pt idx="2">
                  <c:v>0.15</c:v>
                </c:pt>
                <c:pt idx="3">
                  <c:v>7.0000000000000007E-2</c:v>
                </c:pt>
              </c:numCache>
            </c:numRef>
          </c:val>
          <c:extLst>
            <c:ext xmlns:c16="http://schemas.microsoft.com/office/drawing/2014/chart" uri="{C3380CC4-5D6E-409C-BE32-E72D297353CC}">
              <c16:uniqueId val="{00000000-7CCD-464D-8FC2-FA6B1D48ED7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転倒による骨折箇所</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DCA-4EC9-A95F-862E8E4AB0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DCA-4EC9-A95F-862E8E4AB0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DCA-4EC9-A95F-862E8E4AB0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DCA-4EC9-A95F-862E8E4AB0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DCA-4EC9-A95F-862E8E4AB0F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DCA-4EC9-A95F-862E8E4AB0F2}"/>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DCA-4EC9-A95F-862E8E4AB0F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3DCA-4EC9-A95F-862E8E4AB0F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3DCA-4EC9-A95F-862E8E4AB0F2}"/>
              </c:ext>
            </c:extLst>
          </c:dPt>
          <c:dLbls>
            <c:dLbl>
              <c:idx val="0"/>
              <c:layout>
                <c:manualLayout>
                  <c:x val="4.9431490450149176E-2"/>
                  <c:y val="7.462032427593885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DCA-4EC9-A95F-862E8E4AB0F2}"/>
                </c:ext>
              </c:extLst>
            </c:dLbl>
            <c:dLbl>
              <c:idx val="1"/>
              <c:layout>
                <c:manualLayout>
                  <c:x val="0.18070678557387587"/>
                  <c:y val="-2.8375015777072101E-2"/>
                </c:manualLayout>
              </c:layout>
              <c:showLegendKey val="0"/>
              <c:showVal val="1"/>
              <c:showCatName val="1"/>
              <c:showSerName val="0"/>
              <c:showPercent val="0"/>
              <c:showBubbleSize val="0"/>
              <c:extLst>
                <c:ext xmlns:c15="http://schemas.microsoft.com/office/drawing/2012/chart" uri="{CE6537A1-D6FC-4f65-9D91-7224C49458BB}">
                  <c15:layout>
                    <c:manualLayout>
                      <c:w val="0.20955912948903252"/>
                      <c:h val="0.17516905665111027"/>
                    </c:manualLayout>
                  </c15:layout>
                </c:ext>
                <c:ext xmlns:c16="http://schemas.microsoft.com/office/drawing/2014/chart" uri="{C3380CC4-5D6E-409C-BE32-E72D297353CC}">
                  <c16:uniqueId val="{00000003-3DCA-4EC9-A95F-862E8E4AB0F2}"/>
                </c:ext>
              </c:extLst>
            </c:dLbl>
            <c:dLbl>
              <c:idx val="2"/>
              <c:layout>
                <c:manualLayout>
                  <c:x val="0.1113956355837763"/>
                  <c:y val="-5.733388001372121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DCA-4EC9-A95F-862E8E4AB0F2}"/>
                </c:ext>
              </c:extLst>
            </c:dLbl>
            <c:dLbl>
              <c:idx val="6"/>
              <c:layout>
                <c:manualLayout>
                  <c:x val="-0.12764567504201704"/>
                  <c:y val="-0.12886267249276193"/>
                </c:manualLayout>
              </c:layout>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layout>
                    <c:manualLayout>
                      <c:w val="0.2429443882729152"/>
                      <c:h val="0.10961290227662181"/>
                    </c:manualLayout>
                  </c15:layout>
                </c:ext>
                <c:ext xmlns:c16="http://schemas.microsoft.com/office/drawing/2014/chart" uri="{C3380CC4-5D6E-409C-BE32-E72D297353CC}">
                  <c16:uniqueId val="{0000000D-3DCA-4EC9-A95F-862E8E4AB0F2}"/>
                </c:ext>
              </c:extLst>
            </c:dLbl>
            <c:dLbl>
              <c:idx val="7"/>
              <c:layout>
                <c:manualLayout>
                  <c:x val="-0.14284576658513559"/>
                  <c:y val="-0.17916423719114688"/>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DCA-4EC9-A95F-862E8E4AB0F2}"/>
                </c:ext>
              </c:extLst>
            </c:dLbl>
            <c:dLbl>
              <c:idx val="8"/>
              <c:layout>
                <c:manualLayout>
                  <c:x val="1.5175818746538436E-2"/>
                  <c:y val="-2.627627802027363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DCA-4EC9-A95F-862E8E4AB0F2}"/>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Sheet1!$A$2:$A$10</c:f>
              <c:strCache>
                <c:ptCount val="9"/>
                <c:pt idx="0">
                  <c:v>手首</c:v>
                </c:pt>
                <c:pt idx="1">
                  <c:v>ひざ</c:v>
                </c:pt>
                <c:pt idx="2">
                  <c:v>足首</c:v>
                </c:pt>
                <c:pt idx="3">
                  <c:v>もも</c:v>
                </c:pt>
                <c:pt idx="4">
                  <c:v>足首</c:v>
                </c:pt>
                <c:pt idx="5">
                  <c:v>胸部</c:v>
                </c:pt>
                <c:pt idx="6">
                  <c:v>骨盤部</c:v>
                </c:pt>
                <c:pt idx="7">
                  <c:v>指</c:v>
                </c:pt>
                <c:pt idx="8">
                  <c:v>そのほか</c:v>
                </c:pt>
              </c:strCache>
            </c:strRef>
          </c:cat>
          <c:val>
            <c:numRef>
              <c:f>Sheet1!$B$2:$B$10</c:f>
              <c:numCache>
                <c:formatCode>0%</c:formatCode>
                <c:ptCount val="9"/>
                <c:pt idx="0">
                  <c:v>0.24</c:v>
                </c:pt>
                <c:pt idx="1">
                  <c:v>0.11</c:v>
                </c:pt>
                <c:pt idx="2">
                  <c:v>0.09</c:v>
                </c:pt>
                <c:pt idx="3">
                  <c:v>0.05</c:v>
                </c:pt>
                <c:pt idx="4">
                  <c:v>0.05</c:v>
                </c:pt>
                <c:pt idx="5">
                  <c:v>0.04</c:v>
                </c:pt>
                <c:pt idx="6">
                  <c:v>0.04</c:v>
                </c:pt>
                <c:pt idx="7">
                  <c:v>0.05</c:v>
                </c:pt>
                <c:pt idx="8">
                  <c:v>0.33</c:v>
                </c:pt>
              </c:numCache>
            </c:numRef>
          </c:val>
          <c:extLst>
            <c:ext xmlns:c16="http://schemas.microsoft.com/office/drawing/2014/chart" uri="{C3380CC4-5D6E-409C-BE32-E72D297353CC}">
              <c16:uniqueId val="{00000000-652E-415E-87DC-F7FF5F32C4C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914357927481288E-2"/>
          <c:y val="0.17399195228307965"/>
          <c:w val="0.92393749392437052"/>
          <c:h val="0.76205317464726141"/>
        </c:manualLayout>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dLbl>
              <c:idx val="0"/>
              <c:layout>
                <c:manualLayout>
                  <c:x val="3.0092653348886944E-2"/>
                  <c:y val="-5.7262995083879567E-2"/>
                </c:manualLayout>
              </c:layout>
              <c:tx>
                <c:rich>
                  <a:bodyPr/>
                  <a:lstStyle/>
                  <a:p>
                    <a:fld id="{6E850285-3662-4B54-BD2C-FB38D89F2B1E}" type="CATEGORYNAME">
                      <a:rPr lang="ja-JP" altLang="en-US" smtClean="0"/>
                      <a:pPr/>
                      <a:t>[分類名]</a:t>
                    </a:fld>
                    <a:r>
                      <a:rPr lang="ja-JP" altLang="en-US" baseline="0" dirty="0"/>
                      <a:t> </a:t>
                    </a:r>
                    <a:fld id="{5AFB0CCB-CBA1-42D6-9A21-B9278B36652D}" type="VALUE">
                      <a:rPr lang="en-US" altLang="ja-JP" baseline="0" smtClean="0"/>
                      <a:pPr/>
                      <a:t>[値]</a:t>
                    </a:fld>
                    <a:endParaRPr lang="ja-JP" altLang="en-US" baseline="0" dirty="0"/>
                  </a:p>
                </c:rich>
              </c:tx>
              <c:dLblPos val="outEnd"/>
              <c:showLegendKey val="0"/>
              <c:showVal val="0"/>
              <c:showCatName val="0"/>
              <c:showSerName val="0"/>
              <c:showPercent val="0"/>
              <c:showBubbleSize val="0"/>
              <c:extLst>
                <c:ext xmlns:c15="http://schemas.microsoft.com/office/drawing/2012/chart" uri="{CE6537A1-D6FC-4f65-9D91-7224C49458BB}">
                  <c15:layout>
                    <c:manualLayout>
                      <c:w val="0.17621135899679205"/>
                      <c:h val="0.11698315333522985"/>
                    </c:manualLayout>
                  </c15:layout>
                  <c15:dlblFieldTable/>
                  <c15:showDataLabelsRange val="0"/>
                </c:ext>
                <c:ext xmlns:c16="http://schemas.microsoft.com/office/drawing/2014/chart" uri="{C3380CC4-5D6E-409C-BE32-E72D297353CC}">
                  <c16:uniqueId val="{00000003-6D78-43C6-8D98-8FA8781EDA70}"/>
                </c:ext>
              </c:extLst>
            </c:dLbl>
            <c:dLbl>
              <c:idx val="1"/>
              <c:layout>
                <c:manualLayout>
                  <c:x val="3.2407407407407378E-2"/>
                  <c:y val="-0.11976643089638032"/>
                </c:manualLayout>
              </c:layout>
              <c:tx>
                <c:rich>
                  <a:bodyPr/>
                  <a:lstStyle/>
                  <a:p>
                    <a:fld id="{D258ECD1-48F1-4123-B3B9-4247274E5730}" type="CATEGORYNAME">
                      <a:rPr lang="ja-JP" altLang="en-US" smtClean="0"/>
                      <a:pPr/>
                      <a:t>[分類名]</a:t>
                    </a:fld>
                    <a:endParaRPr lang="ja-JP" altLang="en-US"/>
                  </a:p>
                  <a:p>
                    <a:fld id="{74F3D4A7-13DE-48AE-BDF4-77B6E54F7E73}" type="VALUE">
                      <a:rPr lang="en-US" altLang="ja-JP" baseline="0" smtClean="0"/>
                      <a:pPr/>
                      <a:t>[値]</a:t>
                    </a:fld>
                    <a:endParaRPr lang="ja-JP" altLang="en-US"/>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D78-43C6-8D98-8FA8781EDA70}"/>
                </c:ext>
              </c:extLst>
            </c:dLbl>
            <c:dLbl>
              <c:idx val="2"/>
              <c:layout>
                <c:manualLayout>
                  <c:x val="9.1820987654320993E-2"/>
                  <c:y val="-0.18131814669550297"/>
                </c:manualLayout>
              </c:layout>
              <c:tx>
                <c:rich>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fld id="{326862EA-A810-4794-BA0D-AC6F82275BBD}" type="CATEGORYNAME">
                      <a:rPr lang="ja-JP" altLang="en-US" sz="1800" smtClean="0"/>
                      <a:pPr>
                        <a:defRPr sz="1800"/>
                      </a:pPr>
                      <a:t>[分類名]</a:t>
                    </a:fld>
                    <a:fld id="{E95624FF-A53D-4C63-9688-D096B72E6B91}" type="VALUE">
                      <a:rPr lang="en-US" altLang="ja-JP" sz="1800" baseline="0" smtClean="0"/>
                      <a:pPr>
                        <a:defRPr sz="1800"/>
                      </a:pPr>
                      <a:t>[値]</a:t>
                    </a:fld>
                    <a:endParaRPr lang="ja-JP" altLang="en-US"/>
                  </a:p>
                </c:rich>
              </c:tx>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0"/>
              <c:showCatName val="0"/>
              <c:showSerName val="0"/>
              <c:showPercent val="0"/>
              <c:showBubbleSize val="0"/>
              <c:extLst>
                <c:ext xmlns:c15="http://schemas.microsoft.com/office/drawing/2012/chart" uri="{CE6537A1-D6FC-4f65-9D91-7224C49458BB}">
                  <c15:layout>
                    <c:manualLayout>
                      <c:w val="0.33327926023135995"/>
                      <c:h val="0.11512109742290241"/>
                    </c:manualLayout>
                  </c15:layout>
                  <c15:dlblFieldTable/>
                  <c15:showDataLabelsRange val="0"/>
                </c:ext>
                <c:ext xmlns:c16="http://schemas.microsoft.com/office/drawing/2014/chart" uri="{C3380CC4-5D6E-409C-BE32-E72D297353CC}">
                  <c16:uniqueId val="{00000005-6D78-43C6-8D98-8FA8781EDA70}"/>
                </c:ext>
              </c:extLst>
            </c:dLbl>
            <c:dLbl>
              <c:idx val="3"/>
              <c:layout>
                <c:manualLayout>
                  <c:x val="1.5432098765432098E-2"/>
                  <c:y val="-9.5184969806094172E-2"/>
                </c:manualLayout>
              </c:layout>
              <c:tx>
                <c:rich>
                  <a:bodyPr/>
                  <a:lstStyle/>
                  <a:p>
                    <a:fld id="{C1E3BAED-9D38-4A01-A6B9-7B66C41DF793}" type="CATEGORYNAME">
                      <a:rPr lang="ja-JP" altLang="en-US" smtClean="0"/>
                      <a:pPr/>
                      <a:t>[分類名]</a:t>
                    </a:fld>
                    <a:endParaRPr lang="ja-JP" altLang="en-US" dirty="0"/>
                  </a:p>
                  <a:p>
                    <a:r>
                      <a:rPr lang="ja-JP" altLang="en-US" baseline="0" dirty="0"/>
                      <a:t> </a:t>
                    </a:r>
                    <a:fld id="{E144862F-577D-4434-8133-14CF483CAAF3}" type="VALUE">
                      <a:rPr lang="en-US" altLang="ja-JP" baseline="0"/>
                      <a:pPr/>
                      <a:t>[値]</a:t>
                    </a:fld>
                    <a:endParaRPr lang="ja-JP" altLang="en-US" baseline="0" dirty="0"/>
                  </a:p>
                </c:rich>
              </c:tx>
              <c:dLblPos val="outEnd"/>
              <c:showLegendKey val="0"/>
              <c:showVal val="0"/>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6D78-43C6-8D98-8FA8781EDA70}"/>
                </c:ext>
              </c:extLst>
            </c:dLbl>
            <c:dLbl>
              <c:idx val="4"/>
              <c:layout>
                <c:manualLayout>
                  <c:x val="-9.2592592592592587E-3"/>
                  <c:y val="-5.0028923846311656E-2"/>
                </c:manualLayout>
              </c:layout>
              <c:tx>
                <c:rich>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fld id="{BA459D30-23A3-4495-BE86-BF7FAD5D1DAC}" type="CATEGORYNAME">
                      <a:rPr lang="ja-JP" altLang="en-US" sz="1600" b="1" smtClean="0"/>
                      <a:pPr>
                        <a:defRPr sz="1600" b="1"/>
                      </a:pPr>
                      <a:t>[分類名]</a:t>
                    </a:fld>
                    <a:endParaRPr lang="ja-JP" altLang="en-US" sz="1600" b="1" dirty="0"/>
                  </a:p>
                  <a:p>
                    <a:pPr>
                      <a:defRPr sz="1600" b="1"/>
                    </a:pPr>
                    <a:r>
                      <a:rPr lang="ja-JP" altLang="en-US" sz="1600" b="1" baseline="0" dirty="0"/>
                      <a:t> </a:t>
                    </a:r>
                    <a:fld id="{439B10CE-DB07-4EA4-8D25-25CE4E13A28D}" type="VALUE">
                      <a:rPr lang="en-US" altLang="ja-JP" sz="1600" b="1" baseline="0"/>
                      <a:pPr>
                        <a:defRPr sz="1600" b="1"/>
                      </a:pPr>
                      <a:t>[値]</a:t>
                    </a:fld>
                    <a:endParaRPr lang="ja-JP" altLang="en-US" sz="1600" b="1" baseline="0" dirty="0"/>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0"/>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6D78-43C6-8D98-8FA8781EDA70}"/>
                </c:ext>
              </c:extLst>
            </c:dLbl>
            <c:dLbl>
              <c:idx val="5"/>
              <c:tx>
                <c:rich>
                  <a:bodyPr/>
                  <a:lstStyle/>
                  <a:p>
                    <a:fld id="{08D6CEFF-6145-41C3-881A-373D19DBE27E}" type="CATEGORYNAME">
                      <a:rPr lang="ja-JP" altLang="en-US" smtClean="0"/>
                      <a:pPr/>
                      <a:t>[分類名]</a:t>
                    </a:fld>
                    <a:endParaRPr lang="ja-JP" altLang="en-US" baseline="0" dirty="0"/>
                  </a:p>
                  <a:p>
                    <a:r>
                      <a:rPr lang="ja-JP" altLang="en-US" baseline="0" dirty="0"/>
                      <a:t> </a:t>
                    </a:r>
                    <a:fld id="{9B0A00E6-28BC-406F-8099-FC46239DF8E7}" type="VALUE">
                      <a:rPr lang="en-US" altLang="ja-JP" baseline="0"/>
                      <a:pPr/>
                      <a:t>[値]</a:t>
                    </a:fld>
                    <a:endParaRPr lang="ja-JP" altLang="en-US" baseline="0" dirty="0"/>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6B9-4F70-AE46-3F820EE6239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滑り</c:v>
                </c:pt>
                <c:pt idx="1">
                  <c:v>物につまづく</c:v>
                </c:pt>
                <c:pt idx="2">
                  <c:v>段差につまづく</c:v>
                </c:pt>
                <c:pt idx="3">
                  <c:v>足のもつれ</c:v>
                </c:pt>
                <c:pt idx="4">
                  <c:v>階段で踏み外す</c:v>
                </c:pt>
                <c:pt idx="5">
                  <c:v>そのほか</c:v>
                </c:pt>
              </c:strCache>
            </c:strRef>
          </c:cat>
          <c:val>
            <c:numRef>
              <c:f>Sheet1!$B$2:$B$7</c:f>
              <c:numCache>
                <c:formatCode>0%</c:formatCode>
                <c:ptCount val="6"/>
                <c:pt idx="0">
                  <c:v>0.37</c:v>
                </c:pt>
                <c:pt idx="1">
                  <c:v>0.19</c:v>
                </c:pt>
                <c:pt idx="2" formatCode="0.0%">
                  <c:v>0.11</c:v>
                </c:pt>
                <c:pt idx="3" formatCode="0.0%">
                  <c:v>0.09</c:v>
                </c:pt>
                <c:pt idx="4" formatCode="0.0%">
                  <c:v>7.0000000000000007E-2</c:v>
                </c:pt>
                <c:pt idx="5">
                  <c:v>0.17</c:v>
                </c:pt>
              </c:numCache>
            </c:numRef>
          </c:val>
          <c:extLst>
            <c:ext xmlns:c16="http://schemas.microsoft.com/office/drawing/2014/chart" uri="{C3380CC4-5D6E-409C-BE32-E72D297353CC}">
              <c16:uniqueId val="{00000000-6D78-43C6-8D98-8FA8781EDA70}"/>
            </c:ext>
          </c:extLst>
        </c:ser>
        <c:dLbls>
          <c:showLegendKey val="0"/>
          <c:showVal val="0"/>
          <c:showCatName val="0"/>
          <c:showSerName val="0"/>
          <c:showPercent val="0"/>
          <c:showBubbleSize val="0"/>
        </c:dLbls>
        <c:gapWidth val="5"/>
        <c:axId val="1780915168"/>
        <c:axId val="1780912768"/>
      </c:barChart>
      <c:catAx>
        <c:axId val="1780915168"/>
        <c:scaling>
          <c:orientation val="minMax"/>
        </c:scaling>
        <c:delete val="0"/>
        <c:axPos val="b"/>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0" spcFirstLastPara="1" vertOverflow="ellipsis" vert="wordArtVertRtl"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crossAx val="1780912768"/>
        <c:crosses val="autoZero"/>
        <c:auto val="1"/>
        <c:lblAlgn val="ctr"/>
        <c:lblOffset val="100"/>
        <c:noMultiLvlLbl val="0"/>
      </c:catAx>
      <c:valAx>
        <c:axId val="1780912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780915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0935"/>
          </a:xfrm>
          <a:prstGeom prst="rect">
            <a:avLst/>
          </a:prstGeom>
        </p:spPr>
        <p:txBody>
          <a:bodyPr vert="horz" lIns="92391" tIns="46195" rIns="92391" bIns="461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698" y="0"/>
            <a:ext cx="2984871" cy="500935"/>
          </a:xfrm>
          <a:prstGeom prst="rect">
            <a:avLst/>
          </a:prstGeom>
        </p:spPr>
        <p:txBody>
          <a:bodyPr vert="horz" lIns="92391" tIns="46195" rIns="92391" bIns="46195" rtlCol="0"/>
          <a:lstStyle>
            <a:lvl1pPr algn="r">
              <a:defRPr sz="1200"/>
            </a:lvl1pPr>
          </a:lstStyle>
          <a:p>
            <a:fld id="{CD27A882-8D52-45A0-99ED-6A9BDD522F6A}" type="datetimeFigureOut">
              <a:rPr kumimoji="1" lang="ja-JP" altLang="en-US" smtClean="0"/>
              <a:t>2024/9/25</a:t>
            </a:fld>
            <a:endParaRPr kumimoji="1" lang="ja-JP" altLang="en-US"/>
          </a:p>
        </p:txBody>
      </p:sp>
      <p:sp>
        <p:nvSpPr>
          <p:cNvPr id="4" name="スライド イメージ プレースホルダー 3"/>
          <p:cNvSpPr>
            <a:spLocks noGrp="1" noRot="1" noChangeAspect="1"/>
          </p:cNvSpPr>
          <p:nvPr>
            <p:ph type="sldImg" idx="2"/>
          </p:nvPr>
        </p:nvSpPr>
        <p:spPr>
          <a:xfrm>
            <a:off x="941388" y="752475"/>
            <a:ext cx="5005387" cy="3756025"/>
          </a:xfrm>
          <a:prstGeom prst="rect">
            <a:avLst/>
          </a:prstGeom>
          <a:noFill/>
          <a:ln w="12700">
            <a:solidFill>
              <a:prstClr val="black"/>
            </a:solidFill>
          </a:ln>
        </p:spPr>
        <p:txBody>
          <a:bodyPr vert="horz" lIns="92391" tIns="46195" rIns="92391" bIns="46195" rtlCol="0" anchor="ctr"/>
          <a:lstStyle/>
          <a:p>
            <a:endParaRPr lang="ja-JP" altLang="en-US"/>
          </a:p>
        </p:txBody>
      </p:sp>
      <p:sp>
        <p:nvSpPr>
          <p:cNvPr id="5" name="ノート プレースホルダー 4"/>
          <p:cNvSpPr>
            <a:spLocks noGrp="1"/>
          </p:cNvSpPr>
          <p:nvPr>
            <p:ph type="body" sz="quarter" idx="3"/>
          </p:nvPr>
        </p:nvSpPr>
        <p:spPr>
          <a:xfrm>
            <a:off x="688817" y="4758890"/>
            <a:ext cx="5510530" cy="4508421"/>
          </a:xfrm>
          <a:prstGeom prst="rect">
            <a:avLst/>
          </a:prstGeom>
        </p:spPr>
        <p:txBody>
          <a:bodyPr vert="horz" lIns="92391" tIns="46195" rIns="92391" bIns="461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0935"/>
          </a:xfrm>
          <a:prstGeom prst="rect">
            <a:avLst/>
          </a:prstGeom>
        </p:spPr>
        <p:txBody>
          <a:bodyPr vert="horz" lIns="92391" tIns="46195" rIns="92391" bIns="461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698" y="9516039"/>
            <a:ext cx="2984871" cy="500935"/>
          </a:xfrm>
          <a:prstGeom prst="rect">
            <a:avLst/>
          </a:prstGeom>
        </p:spPr>
        <p:txBody>
          <a:bodyPr vert="horz" lIns="92391" tIns="46195" rIns="92391" bIns="46195" rtlCol="0" anchor="b"/>
          <a:lstStyle>
            <a:lvl1pPr algn="r">
              <a:defRPr sz="1200"/>
            </a:lvl1pPr>
          </a:lstStyle>
          <a:p>
            <a:fld id="{C3E52337-1B89-460A-A0C6-2073615E3B2D}" type="slidenum">
              <a:rPr kumimoji="1" lang="ja-JP" altLang="en-US" smtClean="0"/>
              <a:t>‹#›</a:t>
            </a:fld>
            <a:endParaRPr kumimoji="1" lang="ja-JP" altLang="en-US"/>
          </a:p>
        </p:txBody>
      </p:sp>
    </p:spTree>
    <p:extLst>
      <p:ext uri="{BB962C8B-B14F-4D97-AF65-F5344CB8AC3E}">
        <p14:creationId xmlns:p14="http://schemas.microsoft.com/office/powerpoint/2010/main" val="14255463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3E52337-1B89-460A-A0C6-2073615E3B2D}" type="slidenum">
              <a:rPr kumimoji="1" lang="ja-JP" altLang="en-US" smtClean="0"/>
              <a:t>3</a:t>
            </a:fld>
            <a:endParaRPr kumimoji="1" lang="ja-JP" altLang="en-US"/>
          </a:p>
        </p:txBody>
      </p:sp>
    </p:spTree>
    <p:extLst>
      <p:ext uri="{BB962C8B-B14F-4D97-AF65-F5344CB8AC3E}">
        <p14:creationId xmlns:p14="http://schemas.microsoft.com/office/powerpoint/2010/main" val="26968622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3E52337-1B89-460A-A0C6-2073615E3B2D}" type="slidenum">
              <a:rPr kumimoji="1" lang="ja-JP" altLang="en-US" smtClean="0"/>
              <a:t>4</a:t>
            </a:fld>
            <a:endParaRPr kumimoji="1" lang="ja-JP" altLang="en-US"/>
          </a:p>
        </p:txBody>
      </p:sp>
    </p:spTree>
    <p:extLst>
      <p:ext uri="{BB962C8B-B14F-4D97-AF65-F5344CB8AC3E}">
        <p14:creationId xmlns:p14="http://schemas.microsoft.com/office/powerpoint/2010/main" val="256888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373328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295937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277361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97289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45897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617275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049046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327525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3206971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064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D596ECE-705E-41B4-BE50-480B7F06D99E}" type="datetimeFigureOut">
              <a:rPr kumimoji="1" lang="ja-JP" altLang="en-US" smtClean="0"/>
              <a:t>2024/9/25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97226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96ECE-705E-41B4-BE50-480B7F06D99E}" type="datetimeFigureOut">
              <a:rPr kumimoji="1" lang="ja-JP" altLang="en-US" smtClean="0"/>
              <a:t>2024/9/25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1E3E0-9501-4AB4-8A5D-822ACA59B6A6}" type="slidenum">
              <a:rPr kumimoji="1" lang="ja-JP" altLang="en-US" smtClean="0"/>
              <a:t>‹#›</a:t>
            </a:fld>
            <a:endParaRPr kumimoji="1" lang="ja-JP" altLang="en-US"/>
          </a:p>
        </p:txBody>
      </p:sp>
    </p:spTree>
    <p:extLst>
      <p:ext uri="{BB962C8B-B14F-4D97-AF65-F5344CB8AC3E}">
        <p14:creationId xmlns:p14="http://schemas.microsoft.com/office/powerpoint/2010/main" val="1798399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26927"/>
            <a:ext cx="7772400" cy="1470025"/>
          </a:xfrm>
        </p:spPr>
        <p:txBody>
          <a:bodyPr/>
          <a:lstStyle/>
          <a:p>
            <a:r>
              <a:rPr lang="ja-JP" altLang="en-US" dirty="0">
                <a:latin typeface="Meiryo UI" panose="020B0604030504040204" pitchFamily="50" charset="-128"/>
                <a:ea typeface="Meiryo UI" panose="020B0604030504040204" pitchFamily="50" charset="-128"/>
              </a:rPr>
              <a:t>転倒について</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108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84B7FF-933A-F853-3DB1-39009601644B}"/>
              </a:ext>
            </a:extLst>
          </p:cNvPr>
          <p:cNvSpPr>
            <a:spLocks noGrp="1"/>
          </p:cNvSpPr>
          <p:nvPr>
            <p:ph type="title"/>
          </p:nvPr>
        </p:nvSpPr>
        <p:spPr/>
        <p:txBody>
          <a:bodyPr/>
          <a:lstStyle/>
          <a:p>
            <a:r>
              <a:rPr lang="ja-JP" altLang="en-US" dirty="0"/>
              <a:t>転倒しにくい靴</a:t>
            </a:r>
            <a:endParaRPr kumimoji="1" lang="ja-JP" altLang="en-US" dirty="0"/>
          </a:p>
        </p:txBody>
      </p:sp>
      <p:sp>
        <p:nvSpPr>
          <p:cNvPr id="3" name="コンテンツ プレースホルダー 2">
            <a:extLst>
              <a:ext uri="{FF2B5EF4-FFF2-40B4-BE49-F238E27FC236}">
                <a16:creationId xmlns:a16="http://schemas.microsoft.com/office/drawing/2014/main" id="{CCA886EB-6047-F797-6768-ADE678E6C79E}"/>
              </a:ext>
            </a:extLst>
          </p:cNvPr>
          <p:cNvSpPr>
            <a:spLocks noGrp="1"/>
          </p:cNvSpPr>
          <p:nvPr>
            <p:ph idx="1"/>
          </p:nvPr>
        </p:nvSpPr>
        <p:spPr/>
        <p:txBody>
          <a:bodyPr/>
          <a:lstStyle/>
          <a:p>
            <a:r>
              <a:rPr lang="ja-JP" altLang="en-US" dirty="0"/>
              <a:t>作業靴や安全靴などのつま先重量がかたよっている靴はつまずきの要因になります</a:t>
            </a:r>
            <a:endParaRPr lang="en-US" altLang="ja-JP" dirty="0"/>
          </a:p>
          <a:p>
            <a:r>
              <a:rPr lang="ja-JP" altLang="en-US" dirty="0"/>
              <a:t>靴の中央部を靴ひもでつり下げた状態で重量バランスが取れたものが良いです</a:t>
            </a:r>
          </a:p>
        </p:txBody>
      </p:sp>
      <p:pic>
        <p:nvPicPr>
          <p:cNvPr id="4" name="図 3">
            <a:extLst>
              <a:ext uri="{FF2B5EF4-FFF2-40B4-BE49-F238E27FC236}">
                <a16:creationId xmlns:a16="http://schemas.microsoft.com/office/drawing/2014/main" id="{88817C24-1142-D88A-26B4-ACF5FE1EFA12}"/>
              </a:ext>
            </a:extLst>
          </p:cNvPr>
          <p:cNvPicPr>
            <a:picLocks noChangeAspect="1"/>
          </p:cNvPicPr>
          <p:nvPr/>
        </p:nvPicPr>
        <p:blipFill>
          <a:blip r:embed="rId2"/>
          <a:stretch>
            <a:fillRect/>
          </a:stretch>
        </p:blipFill>
        <p:spPr>
          <a:xfrm>
            <a:off x="1475656" y="3897352"/>
            <a:ext cx="5980694" cy="2737341"/>
          </a:xfrm>
          <a:prstGeom prst="rect">
            <a:avLst/>
          </a:prstGeom>
        </p:spPr>
      </p:pic>
    </p:spTree>
    <p:extLst>
      <p:ext uri="{BB962C8B-B14F-4D97-AF65-F5344CB8AC3E}">
        <p14:creationId xmlns:p14="http://schemas.microsoft.com/office/powerpoint/2010/main" val="1240180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A72FC2-042B-D43B-BE42-E70963117679}"/>
              </a:ext>
            </a:extLst>
          </p:cNvPr>
          <p:cNvSpPr>
            <a:spLocks noGrp="1"/>
          </p:cNvSpPr>
          <p:nvPr>
            <p:ph type="title"/>
          </p:nvPr>
        </p:nvSpPr>
        <p:spPr/>
        <p:txBody>
          <a:bodyPr/>
          <a:lstStyle/>
          <a:p>
            <a:r>
              <a:rPr kumimoji="1" lang="ja-JP" altLang="en-US" dirty="0"/>
              <a:t>転倒しにくい靴</a:t>
            </a:r>
          </a:p>
        </p:txBody>
      </p:sp>
      <p:sp>
        <p:nvSpPr>
          <p:cNvPr id="3" name="コンテンツ プレースホルダー 2">
            <a:extLst>
              <a:ext uri="{FF2B5EF4-FFF2-40B4-BE49-F238E27FC236}">
                <a16:creationId xmlns:a16="http://schemas.microsoft.com/office/drawing/2014/main" id="{0120036A-F12E-D7CF-F97A-9323BD9157A5}"/>
              </a:ext>
            </a:extLst>
          </p:cNvPr>
          <p:cNvSpPr>
            <a:spLocks noGrp="1"/>
          </p:cNvSpPr>
          <p:nvPr>
            <p:ph idx="1"/>
          </p:nvPr>
        </p:nvSpPr>
        <p:spPr>
          <a:xfrm>
            <a:off x="457200" y="1600201"/>
            <a:ext cx="8229600" cy="2188839"/>
          </a:xfrm>
        </p:spPr>
        <p:txBody>
          <a:bodyPr>
            <a:normAutofit fontScale="62500" lnSpcReduction="20000"/>
          </a:bodyPr>
          <a:lstStyle/>
          <a:p>
            <a:pPr>
              <a:lnSpc>
                <a:spcPct val="120000"/>
              </a:lnSpc>
            </a:pPr>
            <a:r>
              <a:rPr lang="ja-JP" altLang="en-US" dirty="0"/>
              <a:t>つま先の高さが低いと、つま先と床がぶつかったり、段差とぶつかったりしてつまずきの原因となります</a:t>
            </a:r>
            <a:endParaRPr lang="en-US" altLang="ja-JP" dirty="0"/>
          </a:p>
          <a:p>
            <a:pPr>
              <a:lnSpc>
                <a:spcPct val="120000"/>
              </a:lnSpc>
            </a:pPr>
            <a:r>
              <a:rPr lang="ja-JP" altLang="en-US" dirty="0"/>
              <a:t>疲労した状態や高齢者ではすり足で歩行する傾向があり、つま先がひっかっかりやすくなっています</a:t>
            </a:r>
            <a:endParaRPr lang="en-US" altLang="ja-JP" dirty="0"/>
          </a:p>
          <a:p>
            <a:pPr>
              <a:lnSpc>
                <a:spcPct val="120000"/>
              </a:lnSpc>
            </a:pPr>
            <a:r>
              <a:rPr lang="ja-JP" altLang="en-US" dirty="0"/>
              <a:t>つま先がひっかかりにくくするために、つま先部の高さをある程度確保する必要があります</a:t>
            </a:r>
          </a:p>
          <a:p>
            <a:pPr>
              <a:lnSpc>
                <a:spcPct val="120000"/>
              </a:lnSpc>
            </a:pPr>
            <a:endParaRPr lang="en-US" altLang="ja-JP" dirty="0"/>
          </a:p>
          <a:p>
            <a:pPr>
              <a:lnSpc>
                <a:spcPct val="120000"/>
              </a:lnSpc>
            </a:pPr>
            <a:endParaRPr lang="ja-JP" altLang="en-US" dirty="0"/>
          </a:p>
        </p:txBody>
      </p:sp>
      <p:pic>
        <p:nvPicPr>
          <p:cNvPr id="4" name="図 3">
            <a:extLst>
              <a:ext uri="{FF2B5EF4-FFF2-40B4-BE49-F238E27FC236}">
                <a16:creationId xmlns:a16="http://schemas.microsoft.com/office/drawing/2014/main" id="{76DF9EF2-93F3-6D02-DEE1-6E0EFC17DD62}"/>
              </a:ext>
            </a:extLst>
          </p:cNvPr>
          <p:cNvPicPr>
            <a:picLocks noChangeAspect="1"/>
          </p:cNvPicPr>
          <p:nvPr/>
        </p:nvPicPr>
        <p:blipFill>
          <a:blip r:embed="rId2"/>
          <a:stretch>
            <a:fillRect/>
          </a:stretch>
        </p:blipFill>
        <p:spPr>
          <a:xfrm>
            <a:off x="1403648" y="3971603"/>
            <a:ext cx="6608637" cy="2286198"/>
          </a:xfrm>
          <a:prstGeom prst="rect">
            <a:avLst/>
          </a:prstGeom>
        </p:spPr>
      </p:pic>
    </p:spTree>
    <p:extLst>
      <p:ext uri="{BB962C8B-B14F-4D97-AF65-F5344CB8AC3E}">
        <p14:creationId xmlns:p14="http://schemas.microsoft.com/office/powerpoint/2010/main" val="3990260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3BDF43A3-35F9-CBDD-EB32-1B4DD39B8FFD}"/>
              </a:ext>
            </a:extLst>
          </p:cNvPr>
          <p:cNvSpPr>
            <a:spLocks noGrp="1"/>
          </p:cNvSpPr>
          <p:nvPr>
            <p:ph type="title"/>
          </p:nvPr>
        </p:nvSpPr>
        <p:spPr>
          <a:xfrm>
            <a:off x="457200" y="274638"/>
            <a:ext cx="8229600" cy="1143000"/>
          </a:xfrm>
        </p:spPr>
        <p:txBody>
          <a:bodyPr/>
          <a:lstStyle/>
          <a:p>
            <a:r>
              <a:rPr kumimoji="1" lang="ja-JP" altLang="en-US" dirty="0"/>
              <a:t>転倒しにくい靴</a:t>
            </a:r>
          </a:p>
        </p:txBody>
      </p:sp>
      <p:sp>
        <p:nvSpPr>
          <p:cNvPr id="3" name="コンテンツ プレースホルダー 2">
            <a:extLst>
              <a:ext uri="{FF2B5EF4-FFF2-40B4-BE49-F238E27FC236}">
                <a16:creationId xmlns:a16="http://schemas.microsoft.com/office/drawing/2014/main" id="{4FD2CA57-6BA1-4753-FF24-1063A500F27A}"/>
              </a:ext>
            </a:extLst>
          </p:cNvPr>
          <p:cNvSpPr>
            <a:spLocks noGrp="1"/>
          </p:cNvSpPr>
          <p:nvPr>
            <p:ph idx="1"/>
          </p:nvPr>
        </p:nvSpPr>
        <p:spPr/>
        <p:txBody>
          <a:bodyPr/>
          <a:lstStyle/>
          <a:p>
            <a:r>
              <a:rPr lang="ja-JP" altLang="en-US" dirty="0"/>
              <a:t>靴底が硬く曲がりにくいと不安定となりつまずきや滑りが起こります</a:t>
            </a:r>
          </a:p>
        </p:txBody>
      </p:sp>
      <p:pic>
        <p:nvPicPr>
          <p:cNvPr id="11" name="図 10">
            <a:extLst>
              <a:ext uri="{FF2B5EF4-FFF2-40B4-BE49-F238E27FC236}">
                <a16:creationId xmlns:a16="http://schemas.microsoft.com/office/drawing/2014/main" id="{30978B64-5915-8EB2-A4BF-CBC0E74687CF}"/>
              </a:ext>
            </a:extLst>
          </p:cNvPr>
          <p:cNvPicPr>
            <a:picLocks noChangeAspect="1"/>
          </p:cNvPicPr>
          <p:nvPr/>
        </p:nvPicPr>
        <p:blipFill>
          <a:blip r:embed="rId2"/>
          <a:stretch>
            <a:fillRect/>
          </a:stretch>
        </p:blipFill>
        <p:spPr>
          <a:xfrm>
            <a:off x="1115616" y="3284984"/>
            <a:ext cx="7315834" cy="2670279"/>
          </a:xfrm>
          <a:prstGeom prst="rect">
            <a:avLst/>
          </a:prstGeom>
        </p:spPr>
      </p:pic>
    </p:spTree>
    <p:extLst>
      <p:ext uri="{BB962C8B-B14F-4D97-AF65-F5344CB8AC3E}">
        <p14:creationId xmlns:p14="http://schemas.microsoft.com/office/powerpoint/2010/main" val="2523907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8A46F6-61E2-C1FF-5ACB-F1E978F5A1A2}"/>
              </a:ext>
            </a:extLst>
          </p:cNvPr>
          <p:cNvSpPr>
            <a:spLocks noGrp="1"/>
          </p:cNvSpPr>
          <p:nvPr>
            <p:ph type="title"/>
          </p:nvPr>
        </p:nvSpPr>
        <p:spPr/>
        <p:txBody>
          <a:bodyPr>
            <a:normAutofit/>
          </a:bodyPr>
          <a:lstStyle/>
          <a:p>
            <a:r>
              <a:rPr kumimoji="1" lang="ja-JP" altLang="en-US" dirty="0"/>
              <a:t>労働災害　事故型別発生率　</a:t>
            </a:r>
          </a:p>
        </p:txBody>
      </p:sp>
      <p:graphicFrame>
        <p:nvGraphicFramePr>
          <p:cNvPr id="6" name="コンテンツ プレースホルダー 5">
            <a:extLst>
              <a:ext uri="{FF2B5EF4-FFF2-40B4-BE49-F238E27FC236}">
                <a16:creationId xmlns:a16="http://schemas.microsoft.com/office/drawing/2014/main" id="{757AE3F6-01F5-943B-AE88-09B0B994222E}"/>
              </a:ext>
            </a:extLst>
          </p:cNvPr>
          <p:cNvGraphicFramePr>
            <a:graphicFrameLocks noGrp="1"/>
          </p:cNvGraphicFramePr>
          <p:nvPr>
            <p:ph idx="1"/>
            <p:extLst>
              <p:ext uri="{D42A27DB-BD31-4B8C-83A1-F6EECF244321}">
                <p14:modId xmlns:p14="http://schemas.microsoft.com/office/powerpoint/2010/main" val="1397700095"/>
              </p:ext>
            </p:extLst>
          </p:nvPr>
        </p:nvGraphicFramePr>
        <p:xfrm>
          <a:off x="539552" y="1628800"/>
          <a:ext cx="8147248" cy="522920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75A17458-C97F-A940-D6D2-0535C263DD66}"/>
              </a:ext>
            </a:extLst>
          </p:cNvPr>
          <p:cNvSpPr txBox="1"/>
          <p:nvPr/>
        </p:nvSpPr>
        <p:spPr>
          <a:xfrm>
            <a:off x="5652120" y="6093296"/>
            <a:ext cx="2569934" cy="276999"/>
          </a:xfrm>
          <a:prstGeom prst="rect">
            <a:avLst/>
          </a:prstGeom>
          <a:noFill/>
        </p:spPr>
        <p:txBody>
          <a:bodyPr wrap="none" rtlCol="0">
            <a:spAutoFit/>
          </a:bodyPr>
          <a:lstStyle/>
          <a:p>
            <a:r>
              <a:rPr kumimoji="1" lang="ja-JP" altLang="en-US" sz="1200" dirty="0">
                <a:latin typeface="+mj-ea"/>
                <a:ea typeface="+mj-ea"/>
              </a:rPr>
              <a:t>千人率＝死傷者</a:t>
            </a:r>
            <a:r>
              <a:rPr kumimoji="1" lang="en-US" altLang="ja-JP" sz="1200" dirty="0">
                <a:latin typeface="+mj-ea"/>
                <a:ea typeface="+mj-ea"/>
              </a:rPr>
              <a:t>/</a:t>
            </a:r>
            <a:r>
              <a:rPr kumimoji="1" lang="ja-JP" altLang="en-US" sz="1200" dirty="0">
                <a:latin typeface="+mj-ea"/>
                <a:ea typeface="+mj-ea"/>
              </a:rPr>
              <a:t>平均労働者</a:t>
            </a:r>
            <a:r>
              <a:rPr kumimoji="1" lang="en-US" altLang="ja-JP" sz="1200" dirty="0">
                <a:latin typeface="+mj-ea"/>
                <a:ea typeface="+mj-ea"/>
              </a:rPr>
              <a:t>×1000</a:t>
            </a:r>
            <a:endParaRPr kumimoji="1" lang="ja-JP" altLang="en-US" sz="1200" dirty="0">
              <a:latin typeface="+mj-ea"/>
              <a:ea typeface="+mj-ea"/>
            </a:endParaRPr>
          </a:p>
        </p:txBody>
      </p:sp>
    </p:spTree>
    <p:extLst>
      <p:ext uri="{BB962C8B-B14F-4D97-AF65-F5344CB8AC3E}">
        <p14:creationId xmlns:p14="http://schemas.microsoft.com/office/powerpoint/2010/main" val="2689566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966DC4-2091-E7BE-4742-C7F34CA84B27}"/>
              </a:ext>
            </a:extLst>
          </p:cNvPr>
          <p:cNvSpPr>
            <a:spLocks noGrp="1"/>
          </p:cNvSpPr>
          <p:nvPr>
            <p:ph type="title"/>
          </p:nvPr>
        </p:nvSpPr>
        <p:spPr/>
        <p:txBody>
          <a:bodyPr/>
          <a:lstStyle/>
          <a:p>
            <a:r>
              <a:rPr lang="ja-JP" altLang="en-US" dirty="0"/>
              <a:t>転倒による労働災害　年齢別</a:t>
            </a:r>
            <a:endParaRPr kumimoji="1" lang="ja-JP" altLang="en-US" dirty="0"/>
          </a:p>
        </p:txBody>
      </p:sp>
      <p:pic>
        <p:nvPicPr>
          <p:cNvPr id="7" name="図 6">
            <a:extLst>
              <a:ext uri="{FF2B5EF4-FFF2-40B4-BE49-F238E27FC236}">
                <a16:creationId xmlns:a16="http://schemas.microsoft.com/office/drawing/2014/main" id="{A9625884-BB41-5272-CE4B-20CF54DBC897}"/>
              </a:ext>
            </a:extLst>
          </p:cNvPr>
          <p:cNvPicPr>
            <a:picLocks noChangeAspect="1"/>
          </p:cNvPicPr>
          <p:nvPr/>
        </p:nvPicPr>
        <p:blipFill rotWithShape="1">
          <a:blip r:embed="rId3"/>
          <a:srcRect l="3361" t="16583" r="2148" b="9154"/>
          <a:stretch/>
        </p:blipFill>
        <p:spPr>
          <a:xfrm>
            <a:off x="267868" y="1577362"/>
            <a:ext cx="8608263" cy="5091998"/>
          </a:xfrm>
          <a:prstGeom prst="rect">
            <a:avLst/>
          </a:prstGeom>
        </p:spPr>
      </p:pic>
      <p:sp>
        <p:nvSpPr>
          <p:cNvPr id="4" name="テキスト ボックス 3">
            <a:extLst>
              <a:ext uri="{FF2B5EF4-FFF2-40B4-BE49-F238E27FC236}">
                <a16:creationId xmlns:a16="http://schemas.microsoft.com/office/drawing/2014/main" id="{E8699324-89CC-3A1E-2A9C-EC2DA14202EB}"/>
              </a:ext>
            </a:extLst>
          </p:cNvPr>
          <p:cNvSpPr txBox="1"/>
          <p:nvPr/>
        </p:nvSpPr>
        <p:spPr>
          <a:xfrm>
            <a:off x="3739828" y="4001343"/>
            <a:ext cx="4968552" cy="584775"/>
          </a:xfrm>
          <a:prstGeom prst="rect">
            <a:avLst/>
          </a:prstGeom>
          <a:solidFill>
            <a:schemeClr val="bg1"/>
          </a:solidFill>
        </p:spPr>
        <p:txBody>
          <a:bodyPr wrap="square">
            <a:spAutoFit/>
          </a:bodyPr>
          <a:lstStyle/>
          <a:p>
            <a:r>
              <a:rPr lang="ja-JP" altLang="en-US" sz="1600" dirty="0"/>
              <a:t>５０歳代以上の女性は「転倒による骨折のリスク」が増大</a:t>
            </a:r>
            <a:br>
              <a:rPr lang="ja-JP" altLang="en-US" sz="1600" dirty="0"/>
            </a:br>
            <a:r>
              <a:rPr lang="ja-JP" altLang="en-US" sz="1600" dirty="0"/>
              <a:t>➡筋力の影響</a:t>
            </a:r>
            <a:endParaRPr lang="en-US" altLang="ja-JP" sz="1600" dirty="0"/>
          </a:p>
        </p:txBody>
      </p:sp>
      <p:sp>
        <p:nvSpPr>
          <p:cNvPr id="10" name="テキスト ボックス 9">
            <a:extLst>
              <a:ext uri="{FF2B5EF4-FFF2-40B4-BE49-F238E27FC236}">
                <a16:creationId xmlns:a16="http://schemas.microsoft.com/office/drawing/2014/main" id="{8FAA4B26-E809-0D28-4A8F-DF8EF12E21CC}"/>
              </a:ext>
            </a:extLst>
          </p:cNvPr>
          <p:cNvSpPr txBox="1"/>
          <p:nvPr/>
        </p:nvSpPr>
        <p:spPr>
          <a:xfrm>
            <a:off x="5220072" y="6398696"/>
            <a:ext cx="3826768" cy="369332"/>
          </a:xfrm>
          <a:prstGeom prst="rect">
            <a:avLst/>
          </a:prstGeom>
          <a:noFill/>
        </p:spPr>
        <p:txBody>
          <a:bodyPr wrap="square">
            <a:spAutoFit/>
          </a:bodyPr>
          <a:lstStyle/>
          <a:p>
            <a:r>
              <a:rPr lang="zh-TW" altLang="en-US" dirty="0">
                <a:latin typeface="ＭＳ Ｐゴシック" panose="020B0600070205080204" pitchFamily="50" charset="-128"/>
                <a:ea typeface="ＭＳ Ｐゴシック" panose="020B0600070205080204" pitchFamily="50" charset="-128"/>
              </a:rPr>
              <a:t>令和</a:t>
            </a:r>
            <a:r>
              <a:rPr lang="en-US" altLang="zh-TW" dirty="0">
                <a:latin typeface="ＭＳ Ｐゴシック" panose="020B0600070205080204" pitchFamily="50" charset="-128"/>
                <a:ea typeface="ＭＳ Ｐゴシック" panose="020B0600070205080204" pitchFamily="50" charset="-128"/>
              </a:rPr>
              <a:t>5</a:t>
            </a:r>
            <a:r>
              <a:rPr lang="zh-TW" altLang="en-US" dirty="0">
                <a:latin typeface="ＭＳ Ｐゴシック" panose="020B0600070205080204" pitchFamily="50" charset="-128"/>
                <a:ea typeface="ＭＳ Ｐゴシック" panose="020B0600070205080204" pitchFamily="50" charset="-128"/>
              </a:rPr>
              <a:t>年度年代別転倒災害発生件数</a:t>
            </a:r>
            <a:endParaRPr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85507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6892C5-4FC9-B271-72FF-5DA9B9844C9D}"/>
              </a:ext>
            </a:extLst>
          </p:cNvPr>
          <p:cNvSpPr>
            <a:spLocks noGrp="1"/>
          </p:cNvSpPr>
          <p:nvPr>
            <p:ph type="title"/>
          </p:nvPr>
        </p:nvSpPr>
        <p:spPr/>
        <p:txBody>
          <a:bodyPr/>
          <a:lstStyle/>
          <a:p>
            <a:r>
              <a:rPr kumimoji="1" lang="ja-JP" altLang="en-US" dirty="0"/>
              <a:t>転倒による怪我の種類</a:t>
            </a:r>
          </a:p>
        </p:txBody>
      </p:sp>
      <p:graphicFrame>
        <p:nvGraphicFramePr>
          <p:cNvPr id="6" name="コンテンツ プレースホルダー 5">
            <a:extLst>
              <a:ext uri="{FF2B5EF4-FFF2-40B4-BE49-F238E27FC236}">
                <a16:creationId xmlns:a16="http://schemas.microsoft.com/office/drawing/2014/main" id="{68ACFEEC-55CC-AB39-8D4F-613214D61CD7}"/>
              </a:ext>
            </a:extLst>
          </p:cNvPr>
          <p:cNvGraphicFramePr>
            <a:graphicFrameLocks noGrp="1"/>
          </p:cNvGraphicFramePr>
          <p:nvPr>
            <p:ph idx="1"/>
            <p:extLst>
              <p:ext uri="{D42A27DB-BD31-4B8C-83A1-F6EECF244321}">
                <p14:modId xmlns:p14="http://schemas.microsoft.com/office/powerpoint/2010/main" val="3324021659"/>
              </p:ext>
            </p:extLst>
          </p:nvPr>
        </p:nvGraphicFramePr>
        <p:xfrm>
          <a:off x="354360" y="1268760"/>
          <a:ext cx="8435280" cy="53146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543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095C1A-28FD-8BFA-21F1-78A7DC28EE96}"/>
              </a:ext>
            </a:extLst>
          </p:cNvPr>
          <p:cNvSpPr>
            <a:spLocks noGrp="1"/>
          </p:cNvSpPr>
          <p:nvPr>
            <p:ph type="title"/>
          </p:nvPr>
        </p:nvSpPr>
        <p:spPr/>
        <p:txBody>
          <a:bodyPr/>
          <a:lstStyle/>
          <a:p>
            <a:r>
              <a:rPr kumimoji="1" lang="ja-JP" altLang="en-US" dirty="0"/>
              <a:t>転倒による骨折箇所</a:t>
            </a:r>
          </a:p>
        </p:txBody>
      </p:sp>
      <p:graphicFrame>
        <p:nvGraphicFramePr>
          <p:cNvPr id="6" name="コンテンツ プレースホルダー 5">
            <a:extLst>
              <a:ext uri="{FF2B5EF4-FFF2-40B4-BE49-F238E27FC236}">
                <a16:creationId xmlns:a16="http://schemas.microsoft.com/office/drawing/2014/main" id="{D3501199-5F41-DDAC-B8EB-595243CF033D}"/>
              </a:ext>
            </a:extLst>
          </p:cNvPr>
          <p:cNvGraphicFramePr>
            <a:graphicFrameLocks noGrp="1"/>
          </p:cNvGraphicFramePr>
          <p:nvPr>
            <p:ph idx="1"/>
            <p:extLst>
              <p:ext uri="{D42A27DB-BD31-4B8C-83A1-F6EECF244321}">
                <p14:modId xmlns:p14="http://schemas.microsoft.com/office/powerpoint/2010/main" val="2458323191"/>
              </p:ext>
            </p:extLst>
          </p:nvPr>
        </p:nvGraphicFramePr>
        <p:xfrm>
          <a:off x="323528" y="1419115"/>
          <a:ext cx="8363272" cy="51657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2388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371FF8-2EE2-4F52-A9BA-3FAB0899764C}"/>
              </a:ext>
            </a:extLst>
          </p:cNvPr>
          <p:cNvSpPr>
            <a:spLocks noGrp="1"/>
          </p:cNvSpPr>
          <p:nvPr>
            <p:ph type="title"/>
          </p:nvPr>
        </p:nvSpPr>
        <p:spPr/>
        <p:txBody>
          <a:bodyPr/>
          <a:lstStyle/>
          <a:p>
            <a:r>
              <a:rPr kumimoji="1" lang="ja-JP" altLang="en-US" dirty="0"/>
              <a:t>転倒の原因</a:t>
            </a:r>
          </a:p>
        </p:txBody>
      </p:sp>
      <p:graphicFrame>
        <p:nvGraphicFramePr>
          <p:cNvPr id="6" name="コンテンツ プレースホルダー 5">
            <a:extLst>
              <a:ext uri="{FF2B5EF4-FFF2-40B4-BE49-F238E27FC236}">
                <a16:creationId xmlns:a16="http://schemas.microsoft.com/office/drawing/2014/main" id="{E3273CD3-2367-2DF6-DEA6-AECD232DE30C}"/>
              </a:ext>
            </a:extLst>
          </p:cNvPr>
          <p:cNvGraphicFramePr>
            <a:graphicFrameLocks noGrp="1"/>
          </p:cNvGraphicFramePr>
          <p:nvPr>
            <p:ph idx="1"/>
            <p:extLst>
              <p:ext uri="{D42A27DB-BD31-4B8C-83A1-F6EECF244321}">
                <p14:modId xmlns:p14="http://schemas.microsoft.com/office/powerpoint/2010/main" val="598913110"/>
              </p:ext>
            </p:extLst>
          </p:nvPr>
        </p:nvGraphicFramePr>
        <p:xfrm>
          <a:off x="457200" y="908720"/>
          <a:ext cx="8229600" cy="57606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4399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5AB4F-F498-9C65-414A-9F04711D4BC6}"/>
              </a:ext>
            </a:extLst>
          </p:cNvPr>
          <p:cNvSpPr>
            <a:spLocks noGrp="1"/>
          </p:cNvSpPr>
          <p:nvPr>
            <p:ph type="title"/>
          </p:nvPr>
        </p:nvSpPr>
        <p:spPr/>
        <p:txBody>
          <a:bodyPr/>
          <a:lstStyle/>
          <a:p>
            <a:r>
              <a:rPr kumimoji="1" lang="ja-JP" altLang="en-US" dirty="0"/>
              <a:t>転倒災害の３つのパターン</a:t>
            </a:r>
          </a:p>
        </p:txBody>
      </p:sp>
      <p:pic>
        <p:nvPicPr>
          <p:cNvPr id="1026" name="Picture 2">
            <a:extLst>
              <a:ext uri="{FF2B5EF4-FFF2-40B4-BE49-F238E27FC236}">
                <a16:creationId xmlns:a16="http://schemas.microsoft.com/office/drawing/2014/main" id="{242B3830-5B3E-34BF-D483-E125924A97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969" y="1343437"/>
            <a:ext cx="1589339" cy="1257945"/>
          </a:xfrm>
          <a:prstGeom prst="rect">
            <a:avLst/>
          </a:prstGeom>
          <a:noFill/>
          <a:extLst>
            <a:ext uri="{909E8E84-426E-40DD-AFC4-6F175D3DCCD1}">
              <a14:hiddenFill xmlns:a14="http://schemas.microsoft.com/office/drawing/2010/main">
                <a:solidFill>
                  <a:srgbClr val="FFFFFF"/>
                </a:solidFill>
              </a14:hiddenFill>
            </a:ext>
          </a:extLst>
        </p:spPr>
      </p:pic>
      <p:sp>
        <p:nvSpPr>
          <p:cNvPr id="5" name="タイトル 1">
            <a:extLst>
              <a:ext uri="{FF2B5EF4-FFF2-40B4-BE49-F238E27FC236}">
                <a16:creationId xmlns:a16="http://schemas.microsoft.com/office/drawing/2014/main" id="{5BD7FA7D-D63C-633F-9552-E74A0585E48C}"/>
              </a:ext>
            </a:extLst>
          </p:cNvPr>
          <p:cNvSpPr txBox="1">
            <a:spLocks/>
          </p:cNvSpPr>
          <p:nvPr/>
        </p:nvSpPr>
        <p:spPr>
          <a:xfrm>
            <a:off x="2067692" y="1503775"/>
            <a:ext cx="3600400" cy="9372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１　滑り</a:t>
            </a:r>
            <a:endParaRPr lang="en-US" altLang="ja-JP" dirty="0"/>
          </a:p>
        </p:txBody>
      </p:sp>
      <p:sp>
        <p:nvSpPr>
          <p:cNvPr id="6" name="テキスト ボックス 5">
            <a:extLst>
              <a:ext uri="{FF2B5EF4-FFF2-40B4-BE49-F238E27FC236}">
                <a16:creationId xmlns:a16="http://schemas.microsoft.com/office/drawing/2014/main" id="{6E68DC64-7F7F-DDA7-6232-97A947BCDCB4}"/>
              </a:ext>
            </a:extLst>
          </p:cNvPr>
          <p:cNvSpPr txBox="1"/>
          <p:nvPr/>
        </p:nvSpPr>
        <p:spPr>
          <a:xfrm>
            <a:off x="446228" y="2996952"/>
            <a:ext cx="8555547" cy="3416320"/>
          </a:xfrm>
          <a:prstGeom prst="rect">
            <a:avLst/>
          </a:prstGeom>
          <a:noFill/>
        </p:spPr>
        <p:txBody>
          <a:bodyPr wrap="none" rtlCol="0">
            <a:spAutoFit/>
          </a:bodyPr>
          <a:lstStyle/>
          <a:p>
            <a:pPr marL="285750" indent="-285750">
              <a:buFont typeface="Wingdings" panose="05000000000000000000" pitchFamily="2" charset="2"/>
              <a:buChar char="ü"/>
            </a:pPr>
            <a:r>
              <a:rPr kumimoji="1" lang="ja-JP" altLang="en-US" sz="2400" dirty="0">
                <a:latin typeface="+mj-ea"/>
                <a:ea typeface="+mj-ea"/>
              </a:rPr>
              <a:t>雨でぬれた通路などで滑って転倒</a:t>
            </a:r>
            <a:br>
              <a:rPr kumimoji="1" lang="ja-JP" altLang="en-US" sz="2400" dirty="0">
                <a:latin typeface="+mj-ea"/>
                <a:ea typeface="+mj-ea"/>
              </a:rPr>
            </a:br>
            <a:r>
              <a:rPr kumimoji="1" lang="ja-JP" altLang="en-US" sz="2400" dirty="0">
                <a:latin typeface="+mj-ea"/>
                <a:ea typeface="+mj-ea"/>
              </a:rPr>
              <a:t>	➡雨天時に滑りやすい敷地内の場所を確認し、すぐに拭く</a:t>
            </a:r>
          </a:p>
          <a:p>
            <a:pPr marL="285750" indent="-285750">
              <a:buFont typeface="Wingdings" panose="05000000000000000000" pitchFamily="2" charset="2"/>
              <a:buChar char="ü"/>
            </a:pPr>
            <a:r>
              <a:rPr kumimoji="1" lang="ja-JP" altLang="en-US" sz="2400" dirty="0">
                <a:latin typeface="+mj-ea"/>
                <a:ea typeface="+mj-ea"/>
              </a:rPr>
              <a:t>凍結した通路などで滑った</a:t>
            </a:r>
            <a:br>
              <a:rPr kumimoji="1" lang="en-US" altLang="ja-JP" sz="2400" dirty="0">
                <a:latin typeface="+mj-ea"/>
                <a:ea typeface="+mj-ea"/>
              </a:rPr>
            </a:br>
            <a:r>
              <a:rPr kumimoji="1" lang="en-US" altLang="ja-JP" sz="2400" dirty="0">
                <a:latin typeface="+mj-ea"/>
                <a:ea typeface="+mj-ea"/>
              </a:rPr>
              <a:t>	</a:t>
            </a:r>
            <a:r>
              <a:rPr kumimoji="1" lang="ja-JP" altLang="en-US" sz="2400" dirty="0">
                <a:latin typeface="+mj-ea"/>
                <a:ea typeface="+mj-ea"/>
              </a:rPr>
              <a:t>➡従業員通路の除雪・融雪</a:t>
            </a:r>
            <a:endParaRPr kumimoji="1" lang="en-US" altLang="ja-JP" sz="2400" dirty="0">
              <a:latin typeface="+mj-ea"/>
              <a:ea typeface="+mj-ea"/>
            </a:endParaRPr>
          </a:p>
          <a:p>
            <a:pPr marL="285750" indent="-285750">
              <a:buFont typeface="Wingdings" panose="05000000000000000000" pitchFamily="2" charset="2"/>
              <a:buChar char="ü"/>
            </a:pPr>
            <a:r>
              <a:rPr lang="ja-JP" altLang="en-US" sz="2400" dirty="0">
                <a:latin typeface="+mj-ea"/>
                <a:ea typeface="+mj-ea"/>
              </a:rPr>
              <a:t>こぼれていた水・洗剤・油などにより滑った</a:t>
            </a:r>
            <a:br>
              <a:rPr lang="en-US" altLang="ja-JP" sz="2400" dirty="0">
                <a:latin typeface="+mj-ea"/>
                <a:ea typeface="+mj-ea"/>
              </a:rPr>
            </a:br>
            <a:r>
              <a:rPr lang="en-US" altLang="ja-JP" sz="2400" dirty="0">
                <a:latin typeface="+mj-ea"/>
                <a:ea typeface="+mj-ea"/>
              </a:rPr>
              <a:t>	</a:t>
            </a:r>
            <a:r>
              <a:rPr lang="ja-JP" altLang="en-US" sz="2400" dirty="0">
                <a:latin typeface="+mj-ea"/>
                <a:ea typeface="+mj-ea"/>
              </a:rPr>
              <a:t>➡水・洗剤・油などがこぼれていない状態の維持</a:t>
            </a:r>
            <a:endParaRPr lang="en-US" altLang="ja-JP" sz="2400" dirty="0">
              <a:latin typeface="+mj-ea"/>
              <a:ea typeface="+mj-ea"/>
            </a:endParaRPr>
          </a:p>
          <a:p>
            <a:pPr marL="285750" indent="-285750">
              <a:buFont typeface="Wingdings" panose="05000000000000000000" pitchFamily="2" charset="2"/>
              <a:buChar char="ü"/>
            </a:pPr>
            <a:r>
              <a:rPr lang="ja-JP" altLang="en-US" sz="2400" dirty="0">
                <a:latin typeface="+mj-ea"/>
                <a:ea typeface="+mj-ea"/>
              </a:rPr>
              <a:t>水場（食品加工場など）で滑って転倒</a:t>
            </a:r>
            <a:br>
              <a:rPr lang="en-US" altLang="ja-JP" sz="2400" dirty="0">
                <a:latin typeface="+mj-ea"/>
                <a:ea typeface="+mj-ea"/>
              </a:rPr>
            </a:br>
            <a:r>
              <a:rPr lang="en-US" altLang="ja-JP" sz="2400" dirty="0">
                <a:latin typeface="+mj-ea"/>
                <a:ea typeface="+mj-ea"/>
              </a:rPr>
              <a:t>	</a:t>
            </a:r>
            <a:r>
              <a:rPr lang="ja-JP" altLang="en-US" sz="2400" dirty="0">
                <a:latin typeface="+mj-ea"/>
                <a:ea typeface="+mj-ea"/>
              </a:rPr>
              <a:t>➡滑りにくい履物・滑らない床にする</a:t>
            </a:r>
            <a:endParaRPr lang="en-US" altLang="ja-JP" sz="2400" dirty="0">
              <a:latin typeface="+mj-ea"/>
              <a:ea typeface="+mj-ea"/>
            </a:endParaRPr>
          </a:p>
          <a:p>
            <a:pPr marL="285750" indent="-285750">
              <a:buFont typeface="Wingdings" panose="05000000000000000000" pitchFamily="2" charset="2"/>
              <a:buChar char="ü"/>
            </a:pPr>
            <a:endParaRPr kumimoji="1" lang="ja-JP" altLang="en-US" sz="2400" dirty="0">
              <a:latin typeface="+mj-ea"/>
              <a:ea typeface="+mj-ea"/>
            </a:endParaRPr>
          </a:p>
        </p:txBody>
      </p:sp>
      <p:sp>
        <p:nvSpPr>
          <p:cNvPr id="7" name="四角形: 対角を丸める 6">
            <a:extLst>
              <a:ext uri="{FF2B5EF4-FFF2-40B4-BE49-F238E27FC236}">
                <a16:creationId xmlns:a16="http://schemas.microsoft.com/office/drawing/2014/main" id="{58A1A7B6-F4F2-8FC4-30FF-FF7C9C643EDA}"/>
              </a:ext>
            </a:extLst>
          </p:cNvPr>
          <p:cNvSpPr/>
          <p:nvPr/>
        </p:nvSpPr>
        <p:spPr>
          <a:xfrm>
            <a:off x="2067692" y="1279995"/>
            <a:ext cx="5312620" cy="1428925"/>
          </a:xfrm>
          <a:prstGeom prst="round2Diag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260F8D0E-A159-DB3F-E181-1220AB9ABD9F}"/>
              </a:ext>
            </a:extLst>
          </p:cNvPr>
          <p:cNvPicPr>
            <a:picLocks noChangeAspect="1"/>
          </p:cNvPicPr>
          <p:nvPr/>
        </p:nvPicPr>
        <p:blipFill>
          <a:blip r:embed="rId3"/>
          <a:stretch>
            <a:fillRect/>
          </a:stretch>
        </p:blipFill>
        <p:spPr>
          <a:xfrm>
            <a:off x="7356195" y="5399443"/>
            <a:ext cx="1330605" cy="1199819"/>
          </a:xfrm>
          <a:prstGeom prst="rect">
            <a:avLst/>
          </a:prstGeom>
        </p:spPr>
      </p:pic>
    </p:spTree>
    <p:extLst>
      <p:ext uri="{BB962C8B-B14F-4D97-AF65-F5344CB8AC3E}">
        <p14:creationId xmlns:p14="http://schemas.microsoft.com/office/powerpoint/2010/main" val="719856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5AB4F-F498-9C65-414A-9F04711D4BC6}"/>
              </a:ext>
            </a:extLst>
          </p:cNvPr>
          <p:cNvSpPr>
            <a:spLocks noGrp="1"/>
          </p:cNvSpPr>
          <p:nvPr>
            <p:ph type="title"/>
          </p:nvPr>
        </p:nvSpPr>
        <p:spPr/>
        <p:txBody>
          <a:bodyPr/>
          <a:lstStyle/>
          <a:p>
            <a:r>
              <a:rPr kumimoji="1" lang="ja-JP" altLang="en-US" dirty="0"/>
              <a:t>転倒災害の３つのパターン</a:t>
            </a:r>
          </a:p>
        </p:txBody>
      </p:sp>
      <p:sp>
        <p:nvSpPr>
          <p:cNvPr id="5" name="タイトル 1">
            <a:extLst>
              <a:ext uri="{FF2B5EF4-FFF2-40B4-BE49-F238E27FC236}">
                <a16:creationId xmlns:a16="http://schemas.microsoft.com/office/drawing/2014/main" id="{5BD7FA7D-D63C-633F-9552-E74A0585E48C}"/>
              </a:ext>
            </a:extLst>
          </p:cNvPr>
          <p:cNvSpPr txBox="1">
            <a:spLocks/>
          </p:cNvSpPr>
          <p:nvPr/>
        </p:nvSpPr>
        <p:spPr>
          <a:xfrm>
            <a:off x="2067692" y="1503775"/>
            <a:ext cx="3600400" cy="9372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２　つまずき</a:t>
            </a:r>
            <a:endParaRPr lang="en-US" altLang="ja-JP" dirty="0"/>
          </a:p>
        </p:txBody>
      </p:sp>
      <p:sp>
        <p:nvSpPr>
          <p:cNvPr id="6" name="テキスト ボックス 5">
            <a:extLst>
              <a:ext uri="{FF2B5EF4-FFF2-40B4-BE49-F238E27FC236}">
                <a16:creationId xmlns:a16="http://schemas.microsoft.com/office/drawing/2014/main" id="{6E68DC64-7F7F-DDA7-6232-97A947BCDCB4}"/>
              </a:ext>
            </a:extLst>
          </p:cNvPr>
          <p:cNvSpPr txBox="1"/>
          <p:nvPr/>
        </p:nvSpPr>
        <p:spPr>
          <a:xfrm>
            <a:off x="457200" y="2996952"/>
            <a:ext cx="8435281" cy="3170099"/>
          </a:xfrm>
          <a:prstGeom prst="rect">
            <a:avLst/>
          </a:prstGeom>
          <a:noFill/>
        </p:spPr>
        <p:txBody>
          <a:bodyPr wrap="square" rtlCol="0">
            <a:spAutoFit/>
          </a:bodyPr>
          <a:lstStyle/>
          <a:p>
            <a:pPr marL="285750" indent="-285750">
              <a:buFont typeface="Wingdings" panose="05000000000000000000" pitchFamily="2" charset="2"/>
              <a:buChar char="ü"/>
            </a:pPr>
            <a:r>
              <a:rPr kumimoji="1" lang="ja-JP" altLang="en-US" sz="2000" dirty="0">
                <a:latin typeface="+mj-ea"/>
                <a:ea typeface="+mj-ea"/>
              </a:rPr>
              <a:t>何もないところでつまずいて転倒</a:t>
            </a:r>
            <a:br>
              <a:rPr kumimoji="1" lang="en-US" altLang="ja-JP" sz="2000" dirty="0">
                <a:latin typeface="+mj-ea"/>
                <a:ea typeface="+mj-ea"/>
              </a:rPr>
            </a:br>
            <a:r>
              <a:rPr kumimoji="1" lang="en-US" altLang="ja-JP" sz="2000" dirty="0">
                <a:latin typeface="+mj-ea"/>
                <a:ea typeface="+mj-ea"/>
              </a:rPr>
              <a:t>	</a:t>
            </a:r>
            <a:r>
              <a:rPr kumimoji="1" lang="ja-JP" altLang="en-US" sz="2000" dirty="0">
                <a:latin typeface="+mj-ea"/>
                <a:ea typeface="+mj-ea"/>
              </a:rPr>
              <a:t>➡転倒やけがをしにくいからだ作り、靴の工夫</a:t>
            </a:r>
            <a:endParaRPr kumimoji="1" lang="en-US" altLang="ja-JP" sz="2000" dirty="0">
              <a:latin typeface="+mj-ea"/>
              <a:ea typeface="+mj-ea"/>
            </a:endParaRPr>
          </a:p>
          <a:p>
            <a:pPr marL="285750" indent="-285750">
              <a:buFont typeface="Wingdings" panose="05000000000000000000" pitchFamily="2" charset="2"/>
              <a:buChar char="ü"/>
            </a:pPr>
            <a:r>
              <a:rPr lang="ja-JP" altLang="en-US" sz="2000" dirty="0">
                <a:latin typeface="+mj-ea"/>
                <a:ea typeface="+mj-ea"/>
              </a:rPr>
              <a:t>作業場・通路に放置されたものにつまずいて転倒</a:t>
            </a:r>
            <a:br>
              <a:rPr lang="en-US" altLang="ja-JP" sz="2000" dirty="0">
                <a:latin typeface="+mj-ea"/>
                <a:ea typeface="+mj-ea"/>
              </a:rPr>
            </a:br>
            <a:r>
              <a:rPr lang="en-US" altLang="ja-JP" sz="2000" dirty="0">
                <a:latin typeface="+mj-ea"/>
                <a:ea typeface="+mj-ea"/>
              </a:rPr>
              <a:t>	</a:t>
            </a:r>
            <a:r>
              <a:rPr lang="ja-JP" altLang="en-US" sz="2000" dirty="0">
                <a:latin typeface="+mj-ea"/>
                <a:ea typeface="+mj-ea"/>
              </a:rPr>
              <a:t>➡整理・整頓の徹底</a:t>
            </a:r>
            <a:endParaRPr lang="en-US" altLang="ja-JP" sz="2000" dirty="0">
              <a:latin typeface="+mj-ea"/>
              <a:ea typeface="+mj-ea"/>
            </a:endParaRPr>
          </a:p>
          <a:p>
            <a:pPr marL="285750" indent="-285750">
              <a:buFont typeface="Wingdings" panose="05000000000000000000" pitchFamily="2" charset="2"/>
              <a:buChar char="ü"/>
            </a:pPr>
            <a:r>
              <a:rPr kumimoji="1" lang="ja-JP" altLang="en-US" sz="2000" dirty="0">
                <a:latin typeface="+mj-ea"/>
                <a:ea typeface="+mj-ea"/>
              </a:rPr>
              <a:t>通路の凹凸につまずいて転倒</a:t>
            </a:r>
            <a:br>
              <a:rPr kumimoji="1" lang="en-US" altLang="ja-JP" sz="2000" dirty="0">
                <a:latin typeface="+mj-ea"/>
                <a:ea typeface="+mj-ea"/>
              </a:rPr>
            </a:br>
            <a:r>
              <a:rPr kumimoji="1" lang="en-US" altLang="ja-JP" sz="2000" dirty="0">
                <a:latin typeface="+mj-ea"/>
                <a:ea typeface="+mj-ea"/>
              </a:rPr>
              <a:t>	</a:t>
            </a:r>
            <a:r>
              <a:rPr kumimoji="1" lang="ja-JP" altLang="en-US" sz="2000" dirty="0">
                <a:latin typeface="+mj-ea"/>
                <a:ea typeface="+mj-ea"/>
              </a:rPr>
              <a:t>➡敷地内の凹凸、陥没　穴など（ごくわずかでも危険）を解消</a:t>
            </a:r>
            <a:endParaRPr kumimoji="1" lang="en-US" altLang="ja-JP" sz="2000" dirty="0">
              <a:latin typeface="+mj-ea"/>
              <a:ea typeface="+mj-ea"/>
            </a:endParaRPr>
          </a:p>
          <a:p>
            <a:pPr marL="285750" indent="-285750">
              <a:buFont typeface="Wingdings" panose="05000000000000000000" pitchFamily="2" charset="2"/>
              <a:buChar char="ü"/>
            </a:pPr>
            <a:r>
              <a:rPr lang="ja-JP" altLang="en-US" sz="2000" dirty="0">
                <a:latin typeface="+mj-ea"/>
                <a:ea typeface="+mj-ea"/>
              </a:rPr>
              <a:t>作業場や通路以外の障害物（車止めなど）、家具などにつまずいた</a:t>
            </a:r>
            <a:br>
              <a:rPr lang="en-US" altLang="ja-JP" sz="2000" dirty="0">
                <a:latin typeface="+mj-ea"/>
                <a:ea typeface="+mj-ea"/>
              </a:rPr>
            </a:br>
            <a:r>
              <a:rPr lang="en-US" altLang="ja-JP" sz="2000" dirty="0">
                <a:latin typeface="+mj-ea"/>
                <a:ea typeface="+mj-ea"/>
              </a:rPr>
              <a:t>	</a:t>
            </a:r>
            <a:r>
              <a:rPr lang="ja-JP" altLang="en-US" sz="2000" dirty="0">
                <a:latin typeface="+mj-ea"/>
                <a:ea typeface="+mj-ea"/>
              </a:rPr>
              <a:t>➡適切な通路の設定、敷地内の車止めの「見える化」</a:t>
            </a:r>
            <a:endParaRPr lang="en-US" altLang="ja-JP" sz="2000" dirty="0">
              <a:latin typeface="+mj-ea"/>
              <a:ea typeface="+mj-ea"/>
            </a:endParaRPr>
          </a:p>
          <a:p>
            <a:pPr marL="285750" indent="-285750">
              <a:buFont typeface="Wingdings" panose="05000000000000000000" pitchFamily="2" charset="2"/>
              <a:buChar char="ü"/>
            </a:pPr>
            <a:r>
              <a:rPr lang="ja-JP" altLang="en-US" sz="2000" dirty="0">
                <a:latin typeface="+mj-ea"/>
                <a:ea typeface="+mj-ea"/>
              </a:rPr>
              <a:t>作業場や通路の電気コードなどにつまずいて転倒</a:t>
            </a:r>
            <a:br>
              <a:rPr lang="en-US" altLang="ja-JP" sz="2000" dirty="0">
                <a:latin typeface="+mj-ea"/>
                <a:ea typeface="+mj-ea"/>
              </a:rPr>
            </a:br>
            <a:r>
              <a:rPr lang="en-US" altLang="ja-JP" sz="2000" dirty="0">
                <a:latin typeface="+mj-ea"/>
                <a:ea typeface="+mj-ea"/>
              </a:rPr>
              <a:t>	</a:t>
            </a:r>
            <a:r>
              <a:rPr lang="ja-JP" altLang="en-US" sz="2000" dirty="0">
                <a:latin typeface="+mj-ea"/>
                <a:ea typeface="+mj-ea"/>
              </a:rPr>
              <a:t>➡電気コードの引き回しのルールを決める</a:t>
            </a:r>
            <a:endParaRPr kumimoji="1" lang="ja-JP" altLang="en-US" sz="2000" dirty="0">
              <a:latin typeface="+mj-ea"/>
              <a:ea typeface="+mj-ea"/>
            </a:endParaRPr>
          </a:p>
        </p:txBody>
      </p:sp>
      <p:sp>
        <p:nvSpPr>
          <p:cNvPr id="7" name="四角形: 対角を丸める 6">
            <a:extLst>
              <a:ext uri="{FF2B5EF4-FFF2-40B4-BE49-F238E27FC236}">
                <a16:creationId xmlns:a16="http://schemas.microsoft.com/office/drawing/2014/main" id="{58A1A7B6-F4F2-8FC4-30FF-FF7C9C643EDA}"/>
              </a:ext>
            </a:extLst>
          </p:cNvPr>
          <p:cNvSpPr/>
          <p:nvPr/>
        </p:nvSpPr>
        <p:spPr>
          <a:xfrm>
            <a:off x="2067692" y="1279995"/>
            <a:ext cx="5312620" cy="1428925"/>
          </a:xfrm>
          <a:prstGeom prst="round2Diag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5646E7A9-9041-541B-260C-CC1DC27795A9}"/>
              </a:ext>
            </a:extLst>
          </p:cNvPr>
          <p:cNvPicPr>
            <a:picLocks noChangeAspect="1"/>
          </p:cNvPicPr>
          <p:nvPr/>
        </p:nvPicPr>
        <p:blipFill>
          <a:blip r:embed="rId2"/>
          <a:stretch>
            <a:fillRect/>
          </a:stretch>
        </p:blipFill>
        <p:spPr>
          <a:xfrm>
            <a:off x="5856055" y="1441006"/>
            <a:ext cx="1336293" cy="1106902"/>
          </a:xfrm>
          <a:prstGeom prst="rect">
            <a:avLst/>
          </a:prstGeom>
        </p:spPr>
      </p:pic>
      <p:pic>
        <p:nvPicPr>
          <p:cNvPr id="8" name="図 7">
            <a:extLst>
              <a:ext uri="{FF2B5EF4-FFF2-40B4-BE49-F238E27FC236}">
                <a16:creationId xmlns:a16="http://schemas.microsoft.com/office/drawing/2014/main" id="{817442DD-7B85-7FE9-F5B9-B744A9A8265C}"/>
              </a:ext>
            </a:extLst>
          </p:cNvPr>
          <p:cNvPicPr>
            <a:picLocks noChangeAspect="1"/>
          </p:cNvPicPr>
          <p:nvPr/>
        </p:nvPicPr>
        <p:blipFill>
          <a:blip r:embed="rId3"/>
          <a:stretch>
            <a:fillRect/>
          </a:stretch>
        </p:blipFill>
        <p:spPr>
          <a:xfrm>
            <a:off x="7020272" y="2835940"/>
            <a:ext cx="1481065" cy="1496101"/>
          </a:xfrm>
          <a:prstGeom prst="rect">
            <a:avLst/>
          </a:prstGeom>
        </p:spPr>
      </p:pic>
      <p:pic>
        <p:nvPicPr>
          <p:cNvPr id="10" name="図 9">
            <a:extLst>
              <a:ext uri="{FF2B5EF4-FFF2-40B4-BE49-F238E27FC236}">
                <a16:creationId xmlns:a16="http://schemas.microsoft.com/office/drawing/2014/main" id="{9C5593EC-4800-8431-C369-67E214CBD363}"/>
              </a:ext>
            </a:extLst>
          </p:cNvPr>
          <p:cNvPicPr>
            <a:picLocks noChangeAspect="1"/>
          </p:cNvPicPr>
          <p:nvPr/>
        </p:nvPicPr>
        <p:blipFill>
          <a:blip r:embed="rId4"/>
          <a:stretch>
            <a:fillRect/>
          </a:stretch>
        </p:blipFill>
        <p:spPr>
          <a:xfrm>
            <a:off x="7286708" y="5191076"/>
            <a:ext cx="1400092" cy="1440557"/>
          </a:xfrm>
          <a:prstGeom prst="rect">
            <a:avLst/>
          </a:prstGeom>
        </p:spPr>
      </p:pic>
    </p:spTree>
    <p:extLst>
      <p:ext uri="{BB962C8B-B14F-4D97-AF65-F5344CB8AC3E}">
        <p14:creationId xmlns:p14="http://schemas.microsoft.com/office/powerpoint/2010/main" val="2425676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5AB4F-F498-9C65-414A-9F04711D4BC6}"/>
              </a:ext>
            </a:extLst>
          </p:cNvPr>
          <p:cNvSpPr>
            <a:spLocks noGrp="1"/>
          </p:cNvSpPr>
          <p:nvPr>
            <p:ph type="title"/>
          </p:nvPr>
        </p:nvSpPr>
        <p:spPr/>
        <p:txBody>
          <a:bodyPr/>
          <a:lstStyle/>
          <a:p>
            <a:r>
              <a:rPr kumimoji="1" lang="ja-JP" altLang="en-US" dirty="0"/>
              <a:t>転倒災害の３つのパターン</a:t>
            </a:r>
          </a:p>
        </p:txBody>
      </p:sp>
      <p:sp>
        <p:nvSpPr>
          <p:cNvPr id="5" name="タイトル 1">
            <a:extLst>
              <a:ext uri="{FF2B5EF4-FFF2-40B4-BE49-F238E27FC236}">
                <a16:creationId xmlns:a16="http://schemas.microsoft.com/office/drawing/2014/main" id="{5BD7FA7D-D63C-633F-9552-E74A0585E48C}"/>
              </a:ext>
            </a:extLst>
          </p:cNvPr>
          <p:cNvSpPr txBox="1">
            <a:spLocks/>
          </p:cNvSpPr>
          <p:nvPr/>
        </p:nvSpPr>
        <p:spPr>
          <a:xfrm>
            <a:off x="2067692" y="1503775"/>
            <a:ext cx="3600400" cy="9372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３　踏み外し</a:t>
            </a:r>
            <a:endParaRPr lang="en-US" altLang="ja-JP" dirty="0"/>
          </a:p>
        </p:txBody>
      </p:sp>
      <p:sp>
        <p:nvSpPr>
          <p:cNvPr id="6" name="テキスト ボックス 5">
            <a:extLst>
              <a:ext uri="{FF2B5EF4-FFF2-40B4-BE49-F238E27FC236}">
                <a16:creationId xmlns:a16="http://schemas.microsoft.com/office/drawing/2014/main" id="{6E68DC64-7F7F-DDA7-6232-97A947BCDCB4}"/>
              </a:ext>
            </a:extLst>
          </p:cNvPr>
          <p:cNvSpPr txBox="1"/>
          <p:nvPr/>
        </p:nvSpPr>
        <p:spPr>
          <a:xfrm>
            <a:off x="457200" y="2996952"/>
            <a:ext cx="8435281" cy="3046988"/>
          </a:xfrm>
          <a:prstGeom prst="rect">
            <a:avLst/>
          </a:prstGeom>
          <a:noFill/>
        </p:spPr>
        <p:txBody>
          <a:bodyPr wrap="square" rtlCol="0">
            <a:spAutoFit/>
          </a:bodyPr>
          <a:lstStyle/>
          <a:p>
            <a:pPr marL="285750" indent="-285750">
              <a:buFont typeface="Wingdings" panose="05000000000000000000" pitchFamily="2" charset="2"/>
              <a:buChar char="ü"/>
            </a:pPr>
            <a:r>
              <a:rPr lang="ja-JP" altLang="en-US" sz="2400" dirty="0">
                <a:latin typeface="+mj-ea"/>
                <a:ea typeface="+mj-ea"/>
              </a:rPr>
              <a:t>階段を上り下りで足を踏み外す</a:t>
            </a:r>
            <a:br>
              <a:rPr lang="en-US" altLang="ja-JP" sz="2400" dirty="0">
                <a:latin typeface="+mj-ea"/>
                <a:ea typeface="+mj-ea"/>
              </a:rPr>
            </a:br>
            <a:r>
              <a:rPr lang="en-US" altLang="ja-JP" sz="2400" dirty="0">
                <a:latin typeface="+mj-ea"/>
                <a:ea typeface="+mj-ea"/>
              </a:rPr>
              <a:t>	</a:t>
            </a:r>
            <a:r>
              <a:rPr lang="ja-JP" altLang="en-US" sz="2400" dirty="0">
                <a:latin typeface="+mj-ea"/>
                <a:ea typeface="+mj-ea"/>
              </a:rPr>
              <a:t>➡手すりを使用する。滑り止めをする。危険を表示する。</a:t>
            </a:r>
            <a:endParaRPr lang="en-US" altLang="ja-JP" sz="2400" dirty="0">
              <a:latin typeface="+mj-ea"/>
              <a:ea typeface="+mj-ea"/>
            </a:endParaRPr>
          </a:p>
          <a:p>
            <a:pPr marL="285750" indent="-285750">
              <a:buFont typeface="Wingdings" panose="05000000000000000000" pitchFamily="2" charset="2"/>
              <a:buChar char="ü"/>
            </a:pPr>
            <a:r>
              <a:rPr lang="ja-JP" altLang="en-US" sz="2400" dirty="0">
                <a:latin typeface="+mj-ea"/>
                <a:ea typeface="+mj-ea"/>
              </a:rPr>
              <a:t>大きな荷物を抱えて、 足元が見えずに足を踏み外し転倒</a:t>
            </a:r>
            <a:br>
              <a:rPr lang="en-US" altLang="ja-JP" sz="2400" dirty="0">
                <a:latin typeface="+mj-ea"/>
                <a:ea typeface="+mj-ea"/>
              </a:rPr>
            </a:br>
            <a:r>
              <a:rPr lang="en-US" altLang="ja-JP" sz="2400" dirty="0">
                <a:latin typeface="+mj-ea"/>
                <a:ea typeface="+mj-ea"/>
              </a:rPr>
              <a:t>	</a:t>
            </a:r>
            <a:r>
              <a:rPr lang="ja-JP" altLang="en-US" sz="2400" dirty="0">
                <a:latin typeface="+mj-ea"/>
                <a:ea typeface="+mj-ea"/>
              </a:rPr>
              <a:t>➡荷物を抱えるなど前が見えない状態で歩かない</a:t>
            </a:r>
            <a:endParaRPr lang="en-US" altLang="ja-JP" sz="2400" dirty="0">
              <a:latin typeface="+mj-ea"/>
              <a:ea typeface="+mj-ea"/>
            </a:endParaRPr>
          </a:p>
          <a:p>
            <a:pPr marL="285750" indent="-285750">
              <a:buFont typeface="Wingdings" panose="05000000000000000000" pitchFamily="2" charset="2"/>
              <a:buChar char="ü"/>
            </a:pPr>
            <a:r>
              <a:rPr kumimoji="1" lang="ja-JP" altLang="en-US" sz="2400" dirty="0">
                <a:latin typeface="+mj-ea"/>
                <a:ea typeface="+mj-ea"/>
              </a:rPr>
              <a:t>前方の歩行面が予測していた以上に低いため踏み外し転倒</a:t>
            </a:r>
            <a:br>
              <a:rPr kumimoji="1" lang="en-US" altLang="ja-JP" sz="2400" dirty="0">
                <a:latin typeface="+mj-ea"/>
                <a:ea typeface="+mj-ea"/>
              </a:rPr>
            </a:br>
            <a:r>
              <a:rPr kumimoji="1" lang="en-US" altLang="ja-JP" sz="2400" dirty="0">
                <a:latin typeface="+mj-ea"/>
                <a:ea typeface="+mj-ea"/>
              </a:rPr>
              <a:t>	</a:t>
            </a:r>
            <a:r>
              <a:rPr kumimoji="1" lang="ja-JP" altLang="en-US" sz="2400" dirty="0">
                <a:latin typeface="+mj-ea"/>
                <a:ea typeface="+mj-ea"/>
              </a:rPr>
              <a:t>➡</a:t>
            </a:r>
            <a:r>
              <a:rPr lang="ja-JP" altLang="en-US" sz="2400" dirty="0">
                <a:latin typeface="+mj-ea"/>
                <a:ea typeface="+mj-ea"/>
              </a:rPr>
              <a:t>段差の解消、段差の表示</a:t>
            </a:r>
            <a:endParaRPr lang="en-US" altLang="ja-JP" sz="2400" dirty="0">
              <a:latin typeface="+mj-ea"/>
              <a:ea typeface="+mj-ea"/>
            </a:endParaRPr>
          </a:p>
          <a:p>
            <a:pPr marL="285750" indent="-285750">
              <a:buFont typeface="Wingdings" panose="05000000000000000000" pitchFamily="2" charset="2"/>
              <a:buChar char="ü"/>
            </a:pPr>
            <a:r>
              <a:rPr kumimoji="1" lang="ja-JP" altLang="en-US" sz="2400" dirty="0">
                <a:latin typeface="+mj-ea"/>
                <a:ea typeface="+mj-ea"/>
              </a:rPr>
              <a:t>暗くて足もとが良く見えずに踏み外した</a:t>
            </a:r>
            <a:br>
              <a:rPr kumimoji="1" lang="en-US" altLang="ja-JP" sz="2400" dirty="0">
                <a:latin typeface="+mj-ea"/>
                <a:ea typeface="+mj-ea"/>
              </a:rPr>
            </a:br>
            <a:r>
              <a:rPr kumimoji="1" lang="en-US" altLang="ja-JP" sz="2400" dirty="0">
                <a:latin typeface="+mj-ea"/>
                <a:ea typeface="+mj-ea"/>
              </a:rPr>
              <a:t>	</a:t>
            </a:r>
            <a:r>
              <a:rPr kumimoji="1" lang="ja-JP" altLang="en-US" sz="2400" dirty="0">
                <a:latin typeface="+mj-ea"/>
                <a:ea typeface="+mj-ea"/>
              </a:rPr>
              <a:t>➡十分な明るさの確保</a:t>
            </a:r>
          </a:p>
        </p:txBody>
      </p:sp>
      <p:sp>
        <p:nvSpPr>
          <p:cNvPr id="7" name="四角形: 対角を丸める 6">
            <a:extLst>
              <a:ext uri="{FF2B5EF4-FFF2-40B4-BE49-F238E27FC236}">
                <a16:creationId xmlns:a16="http://schemas.microsoft.com/office/drawing/2014/main" id="{58A1A7B6-F4F2-8FC4-30FF-FF7C9C643EDA}"/>
              </a:ext>
            </a:extLst>
          </p:cNvPr>
          <p:cNvSpPr/>
          <p:nvPr/>
        </p:nvSpPr>
        <p:spPr>
          <a:xfrm>
            <a:off x="2067692" y="1279995"/>
            <a:ext cx="5312620" cy="1428925"/>
          </a:xfrm>
          <a:prstGeom prst="round2Diag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53136E45-6607-C090-0AB0-6CD10FC32438}"/>
              </a:ext>
            </a:extLst>
          </p:cNvPr>
          <p:cNvPicPr>
            <a:picLocks noChangeAspect="1"/>
          </p:cNvPicPr>
          <p:nvPr/>
        </p:nvPicPr>
        <p:blipFill>
          <a:blip r:embed="rId2"/>
          <a:stretch>
            <a:fillRect/>
          </a:stretch>
        </p:blipFill>
        <p:spPr>
          <a:xfrm>
            <a:off x="6084168" y="1524707"/>
            <a:ext cx="1118713" cy="944962"/>
          </a:xfrm>
          <a:prstGeom prst="rect">
            <a:avLst/>
          </a:prstGeom>
        </p:spPr>
      </p:pic>
      <p:pic>
        <p:nvPicPr>
          <p:cNvPr id="8" name="図 7">
            <a:extLst>
              <a:ext uri="{FF2B5EF4-FFF2-40B4-BE49-F238E27FC236}">
                <a16:creationId xmlns:a16="http://schemas.microsoft.com/office/drawing/2014/main" id="{AD44F170-A786-1C37-6BB8-04AE4FE13D94}"/>
              </a:ext>
            </a:extLst>
          </p:cNvPr>
          <p:cNvPicPr>
            <a:picLocks noChangeAspect="1"/>
          </p:cNvPicPr>
          <p:nvPr/>
        </p:nvPicPr>
        <p:blipFill>
          <a:blip r:embed="rId3"/>
          <a:stretch>
            <a:fillRect/>
          </a:stretch>
        </p:blipFill>
        <p:spPr>
          <a:xfrm>
            <a:off x="6660232" y="5007648"/>
            <a:ext cx="1296144" cy="1341737"/>
          </a:xfrm>
          <a:prstGeom prst="rect">
            <a:avLst/>
          </a:prstGeom>
        </p:spPr>
      </p:pic>
    </p:spTree>
    <p:extLst>
      <p:ext uri="{BB962C8B-B14F-4D97-AF65-F5344CB8AC3E}">
        <p14:creationId xmlns:p14="http://schemas.microsoft.com/office/powerpoint/2010/main" val="2989434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4007</TotalTime>
  <Words>525</Words>
  <Application>Microsoft Office PowerPoint</Application>
  <PresentationFormat>画面に合わせる (4:3)</PresentationFormat>
  <Paragraphs>51</Paragraphs>
  <Slides>12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Meiryo UI</vt:lpstr>
      <vt:lpstr>ＭＳ Ｐゴシック</vt:lpstr>
      <vt:lpstr>Arial</vt:lpstr>
      <vt:lpstr>Calibri</vt:lpstr>
      <vt:lpstr>Wingdings</vt:lpstr>
      <vt:lpstr>Office ​​テーマ</vt:lpstr>
      <vt:lpstr>転倒について</vt:lpstr>
      <vt:lpstr>労働災害　事故型別発生率　</vt:lpstr>
      <vt:lpstr>転倒による労働災害　年齢別</vt:lpstr>
      <vt:lpstr>転倒による怪我の種類</vt:lpstr>
      <vt:lpstr>転倒による骨折箇所</vt:lpstr>
      <vt:lpstr>転倒の原因</vt:lpstr>
      <vt:lpstr>転倒災害の３つのパターン</vt:lpstr>
      <vt:lpstr>転倒災害の３つのパターン</vt:lpstr>
      <vt:lpstr>転倒災害の３つのパターン</vt:lpstr>
      <vt:lpstr>転倒しにくい靴</vt:lpstr>
      <vt:lpstr>転倒しにくい靴</vt:lpstr>
      <vt:lpstr>転倒しにくい靴</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高齢者の特性に配慮した職場＝エイジフレンドリー職場</dc:title>
  <dc:creator>H W</dc:creator>
  <cp:lastModifiedBy>obata</cp:lastModifiedBy>
  <cp:revision>208</cp:revision>
  <cp:lastPrinted>2024-08-25T00:59:01Z</cp:lastPrinted>
  <dcterms:created xsi:type="dcterms:W3CDTF">2021-02-04T22:29:04Z</dcterms:created>
  <dcterms:modified xsi:type="dcterms:W3CDTF">2024-09-25T07:24:39Z</dcterms:modified>
</cp:coreProperties>
</file>