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3"/>
  </p:notesMasterIdLst>
  <p:sldIdLst>
    <p:sldId id="256" r:id="rId2"/>
    <p:sldId id="270" r:id="rId3"/>
    <p:sldId id="267" r:id="rId4"/>
    <p:sldId id="259" r:id="rId5"/>
    <p:sldId id="262" r:id="rId6"/>
    <p:sldId id="289" r:id="rId7"/>
    <p:sldId id="264" r:id="rId8"/>
    <p:sldId id="276" r:id="rId9"/>
    <p:sldId id="278" r:id="rId10"/>
    <p:sldId id="279" r:id="rId11"/>
    <p:sldId id="272" r:id="rId12"/>
  </p:sldIdLst>
  <p:sldSz cx="9144000" cy="6858000" type="screen4x3"/>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3" autoAdjust="0"/>
    <p:restoredTop sz="94667" autoAdjust="0"/>
  </p:normalViewPr>
  <p:slideViewPr>
    <p:cSldViewPr>
      <p:cViewPr varScale="1">
        <p:scale>
          <a:sx n="104" d="100"/>
          <a:sy n="104" d="100"/>
        </p:scale>
        <p:origin x="1902" y="11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9272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D514B1-DD1A-22EF-687E-2933A59C6796}"/>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D2DC080-A9DE-2FBB-16BF-618E3C2B61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Tree>
    <p:extLst>
      <p:ext uri="{BB962C8B-B14F-4D97-AF65-F5344CB8AC3E}">
        <p14:creationId xmlns:p14="http://schemas.microsoft.com/office/powerpoint/2010/main" val="79922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06BF0F-3DE4-9595-4FFD-19DA5261854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27FD9F-3AEA-6AFA-0EBC-5A01AC36B90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277686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264921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6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14BBA2-035D-7A0F-57B6-71ED44F5009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01411D-4AC0-5C6E-AE89-6A9F960C9C1D}"/>
              </a:ext>
            </a:extLst>
          </p:cNvPr>
          <p:cNvSpPr>
            <a:spLocks noGrp="1"/>
          </p:cNvSpPr>
          <p:nvPr>
            <p:ph idx="1"/>
          </p:nvPr>
        </p:nvSpPr>
        <p:spPr/>
        <p:txBody>
          <a:bodyPr/>
          <a:lstStyle>
            <a:lvl1pPr>
              <a:defRPr>
                <a:latin typeface="ＭＳ Ｐゴシック" panose="020B0600070205080204" pitchFamily="50" charset="-128"/>
                <a:ea typeface="ＭＳ Ｐゴシック" panose="020B0600070205080204" pitchFamily="50" charset="-128"/>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0F161A47-17AF-3CBB-86C5-A15F3A0D3643}"/>
              </a:ext>
            </a:extLst>
          </p:cNvPr>
          <p:cNvSpPr>
            <a:spLocks noGrp="1"/>
          </p:cNvSpPr>
          <p:nvPr>
            <p:ph type="sldNum" sz="quarter" idx="12"/>
          </p:nvPr>
        </p:nvSpPr>
        <p:spPr>
          <a:xfrm>
            <a:off x="6457950" y="6356351"/>
            <a:ext cx="2057400" cy="365125"/>
          </a:xfrm>
          <a:prstGeom prst="rect">
            <a:avLst/>
          </a:prstGeom>
        </p:spPr>
        <p:txBody>
          <a:bodyPr/>
          <a:lstStyle/>
          <a:p>
            <a:pPr marL="3296920">
              <a:lnSpc>
                <a:spcPct val="100000"/>
              </a:lnSpc>
            </a:pPr>
            <a:endParaRPr lang="en-US" altLang="ja-JP" dirty="0"/>
          </a:p>
        </p:txBody>
      </p:sp>
    </p:spTree>
    <p:extLst>
      <p:ext uri="{BB962C8B-B14F-4D97-AF65-F5344CB8AC3E}">
        <p14:creationId xmlns:p14="http://schemas.microsoft.com/office/powerpoint/2010/main" val="353358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1C129-D828-60CD-0B0F-5B08C8F482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7BD3D83-59F5-E91E-409F-18C57795EBEA}"/>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DB9F240-E6E7-9A65-9172-C498018522CE}"/>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32360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A41F6D-C398-9445-1460-F32D90F76F4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75BA4C-6B5D-B6CA-81F1-342A6F2C0F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D8B845F-DDC0-58B5-8E94-0C78E09D78AC}"/>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A909C1-46A6-4ECA-434F-C43A0211665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BACF9F-86CC-3C93-9907-F0B96BB2C59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83186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34857C-ABEE-49E8-7307-3A6D544ED9AC}"/>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48754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18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E68863-A771-D8B6-9C20-57ED21AA32B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0EB8-12B7-44E3-FA87-156D416310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2BC631-694C-E565-6F40-BAC401D5D8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Tree>
    <p:extLst>
      <p:ext uri="{BB962C8B-B14F-4D97-AF65-F5344CB8AC3E}">
        <p14:creationId xmlns:p14="http://schemas.microsoft.com/office/powerpoint/2010/main" val="203431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B662B-27E2-9E11-D813-9A2A8439E9C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9D0063A-C36A-B98A-CB8A-9551EED1C3E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4A85416-8C42-8CE8-F0C1-09B4CBB681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Tree>
    <p:extLst>
      <p:ext uri="{BB962C8B-B14F-4D97-AF65-F5344CB8AC3E}">
        <p14:creationId xmlns:p14="http://schemas.microsoft.com/office/powerpoint/2010/main" val="1984650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A9EF2-5305-9143-E823-1A9CAC1AD3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5024B53-2806-19B7-443B-2C6660FBC7C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74750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E12DDBF-3343-0A78-73CE-C13ACF90084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8C2CC6-99A4-6645-76BA-36CD7CCC040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4390635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hyperlink" Target="https://www.wbgt.env.go.jp/heatillness_manual.php" TargetMode="External"/><Relationship Id="rId9" Type="http://schemas.openxmlformats.org/officeDocument/2006/relationships/image" Target="../media/image11.png"/><Relationship Id="rId1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aam.jp/info/2022/files/20220715.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4494F2B5-5B6A-0566-8C8B-C60197C53EB9}"/>
              </a:ext>
            </a:extLst>
          </p:cNvPr>
          <p:cNvSpPr>
            <a:spLocks noGrp="1"/>
          </p:cNvSpPr>
          <p:nvPr>
            <p:ph type="ctrTitle"/>
          </p:nvPr>
        </p:nvSpPr>
        <p:spPr>
          <a:xfrm>
            <a:off x="685800" y="2459403"/>
            <a:ext cx="7772400" cy="664797"/>
          </a:xfrm>
        </p:spPr>
        <p:txBody>
          <a:bodyPr/>
          <a:lstStyle/>
          <a:p>
            <a:pPr algn="ctr"/>
            <a:r>
              <a:rPr lang="ja-JP" altLang="en-US" sz="4800" dirty="0">
                <a:solidFill>
                  <a:srgbClr val="252525"/>
                </a:solidFill>
                <a:latin typeface="ＭＳ Ｐゴシック" panose="020B0600070205080204" pitchFamily="50" charset="-128"/>
                <a:ea typeface="ＭＳ Ｐゴシック" panose="020B0600070205080204" pitchFamily="50" charset="-128"/>
                <a:cs typeface="游ゴシック"/>
              </a:rPr>
              <a:t>熱中症</a:t>
            </a:r>
            <a:endParaRPr lang="ja-JP" altLang="en-US" sz="4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BD2294-050B-C641-10DE-764AB802CD5D}"/>
              </a:ext>
            </a:extLst>
          </p:cNvPr>
          <p:cNvSpPr>
            <a:spLocks noGrp="1"/>
          </p:cNvSpPr>
          <p:nvPr>
            <p:ph type="title"/>
          </p:nvPr>
        </p:nvSpPr>
        <p:spPr/>
        <p:txBody>
          <a:bodyPr/>
          <a:lstStyle/>
          <a:p>
            <a:r>
              <a:rPr kumimoji="1" lang="ja-JP" altLang="en-US" dirty="0"/>
              <a:t>熱中症を疑うとき</a:t>
            </a:r>
          </a:p>
        </p:txBody>
      </p:sp>
      <p:pic>
        <p:nvPicPr>
          <p:cNvPr id="5" name="図 4">
            <a:extLst>
              <a:ext uri="{FF2B5EF4-FFF2-40B4-BE49-F238E27FC236}">
                <a16:creationId xmlns:a16="http://schemas.microsoft.com/office/drawing/2014/main" id="{DA18E324-098C-09AC-9CC7-218994656DE7}"/>
              </a:ext>
            </a:extLst>
          </p:cNvPr>
          <p:cNvPicPr>
            <a:picLocks noChangeAspect="1"/>
          </p:cNvPicPr>
          <p:nvPr/>
        </p:nvPicPr>
        <p:blipFill rotWithShape="1">
          <a:blip r:embed="rId2"/>
          <a:srcRect l="67665" t="12841" r="1578" b="12797"/>
          <a:stretch/>
        </p:blipFill>
        <p:spPr>
          <a:xfrm>
            <a:off x="4368594" y="495773"/>
            <a:ext cx="1971821" cy="2240021"/>
          </a:xfrm>
          <a:prstGeom prst="rect">
            <a:avLst/>
          </a:prstGeom>
        </p:spPr>
      </p:pic>
      <p:pic>
        <p:nvPicPr>
          <p:cNvPr id="7" name="図 6">
            <a:extLst>
              <a:ext uri="{FF2B5EF4-FFF2-40B4-BE49-F238E27FC236}">
                <a16:creationId xmlns:a16="http://schemas.microsoft.com/office/drawing/2014/main" id="{57A4FB5C-5FD3-D719-437D-0FE8443F8219}"/>
              </a:ext>
            </a:extLst>
          </p:cNvPr>
          <p:cNvPicPr>
            <a:picLocks noChangeAspect="1"/>
          </p:cNvPicPr>
          <p:nvPr/>
        </p:nvPicPr>
        <p:blipFill rotWithShape="1">
          <a:blip r:embed="rId3"/>
          <a:srcRect l="4541" t="4994" r="3750" b="922"/>
          <a:stretch/>
        </p:blipFill>
        <p:spPr>
          <a:xfrm>
            <a:off x="4396304" y="2659884"/>
            <a:ext cx="4595296" cy="3147029"/>
          </a:xfrm>
          <a:prstGeom prst="rect">
            <a:avLst/>
          </a:prstGeom>
        </p:spPr>
      </p:pic>
      <p:pic>
        <p:nvPicPr>
          <p:cNvPr id="9" name="図 8">
            <a:extLst>
              <a:ext uri="{FF2B5EF4-FFF2-40B4-BE49-F238E27FC236}">
                <a16:creationId xmlns:a16="http://schemas.microsoft.com/office/drawing/2014/main" id="{53C89AA9-DDEE-1042-8FBF-48D8F3E2531B}"/>
              </a:ext>
            </a:extLst>
          </p:cNvPr>
          <p:cNvPicPr>
            <a:picLocks noChangeAspect="1"/>
          </p:cNvPicPr>
          <p:nvPr/>
        </p:nvPicPr>
        <p:blipFill>
          <a:blip r:embed="rId4"/>
          <a:stretch>
            <a:fillRect/>
          </a:stretch>
        </p:blipFill>
        <p:spPr>
          <a:xfrm>
            <a:off x="304799" y="2735794"/>
            <a:ext cx="4128693" cy="3107484"/>
          </a:xfrm>
          <a:prstGeom prst="rect">
            <a:avLst/>
          </a:prstGeom>
        </p:spPr>
      </p:pic>
    </p:spTree>
    <p:extLst>
      <p:ext uri="{BB962C8B-B14F-4D97-AF65-F5344CB8AC3E}">
        <p14:creationId xmlns:p14="http://schemas.microsoft.com/office/powerpoint/2010/main" val="361322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619BAAD-8513-D487-7532-9CED4066ABA7}"/>
              </a:ext>
            </a:extLst>
          </p:cNvPr>
          <p:cNvPicPr>
            <a:picLocks noChangeAspect="1"/>
          </p:cNvPicPr>
          <p:nvPr/>
        </p:nvPicPr>
        <p:blipFill>
          <a:blip r:embed="rId2"/>
          <a:stretch>
            <a:fillRect/>
          </a:stretch>
        </p:blipFill>
        <p:spPr>
          <a:xfrm>
            <a:off x="536098" y="795009"/>
            <a:ext cx="8071804" cy="5986791"/>
          </a:xfrm>
          <a:prstGeom prst="rect">
            <a:avLst/>
          </a:prstGeom>
        </p:spPr>
      </p:pic>
      <p:sp>
        <p:nvSpPr>
          <p:cNvPr id="7" name="テキスト ボックス 6">
            <a:extLst>
              <a:ext uri="{FF2B5EF4-FFF2-40B4-BE49-F238E27FC236}">
                <a16:creationId xmlns:a16="http://schemas.microsoft.com/office/drawing/2014/main" id="{7423E5CB-7DB1-5F70-3DCA-A799E13DA801}"/>
              </a:ext>
            </a:extLst>
          </p:cNvPr>
          <p:cNvSpPr txBox="1"/>
          <p:nvPr/>
        </p:nvSpPr>
        <p:spPr>
          <a:xfrm>
            <a:off x="6477000" y="6541667"/>
            <a:ext cx="2438488" cy="246221"/>
          </a:xfrm>
          <a:prstGeom prst="rect">
            <a:avLst/>
          </a:prstGeom>
          <a:noFill/>
        </p:spPr>
        <p:txBody>
          <a:bodyPr wrap="none">
            <a:spAutoFit/>
          </a:bodyPr>
          <a:lstStyle/>
          <a:p>
            <a:r>
              <a:rPr lang="zh-TW" altLang="en-US" sz="1000" dirty="0"/>
              <a:t>厚生労働省 健康局 健康課　地域保健室</a:t>
            </a:r>
            <a:endParaRPr lang="ja-JP" altLang="en-US" sz="1000" dirty="0"/>
          </a:p>
        </p:txBody>
      </p:sp>
      <p:sp>
        <p:nvSpPr>
          <p:cNvPr id="17" name="吹き出し: 四角形 16">
            <a:extLst>
              <a:ext uri="{FF2B5EF4-FFF2-40B4-BE49-F238E27FC236}">
                <a16:creationId xmlns:a16="http://schemas.microsoft.com/office/drawing/2014/main" id="{CC9EDC41-660C-B814-C253-F72DA90E1C07}"/>
              </a:ext>
            </a:extLst>
          </p:cNvPr>
          <p:cNvSpPr/>
          <p:nvPr/>
        </p:nvSpPr>
        <p:spPr>
          <a:xfrm>
            <a:off x="147783" y="4281760"/>
            <a:ext cx="1383625" cy="762000"/>
          </a:xfrm>
          <a:prstGeom prst="wedgeRectCallout">
            <a:avLst>
              <a:gd name="adj1" fmla="val 60574"/>
              <a:gd name="adj2" fmla="val -7568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意識がはっきりしない場合は水分禁止</a:t>
            </a:r>
          </a:p>
        </p:txBody>
      </p:sp>
      <p:sp>
        <p:nvSpPr>
          <p:cNvPr id="3" name="テキスト ボックス 2">
            <a:extLst>
              <a:ext uri="{FF2B5EF4-FFF2-40B4-BE49-F238E27FC236}">
                <a16:creationId xmlns:a16="http://schemas.microsoft.com/office/drawing/2014/main" id="{41957D0A-AAAA-7F6A-6DD0-0AD3C6F9D37F}"/>
              </a:ext>
            </a:extLst>
          </p:cNvPr>
          <p:cNvSpPr txBox="1"/>
          <p:nvPr/>
        </p:nvSpPr>
        <p:spPr>
          <a:xfrm>
            <a:off x="6325753" y="1676400"/>
            <a:ext cx="2435942" cy="369332"/>
          </a:xfrm>
          <a:prstGeom prst="rect">
            <a:avLst/>
          </a:prstGeom>
          <a:noFill/>
        </p:spPr>
        <p:txBody>
          <a:bodyPr wrap="square">
            <a:spAutoFit/>
          </a:bodyPr>
          <a:lstStyle/>
          <a:p>
            <a:r>
              <a:rPr lang="ja-JP" altLang="en-US" dirty="0">
                <a:solidFill>
                  <a:srgbClr val="FF0000"/>
                </a:solidFill>
              </a:rPr>
              <a:t>上司への報告より先！</a:t>
            </a:r>
          </a:p>
        </p:txBody>
      </p:sp>
      <p:sp>
        <p:nvSpPr>
          <p:cNvPr id="8" name="吹き出し: 角を丸めた四角形 7">
            <a:extLst>
              <a:ext uri="{FF2B5EF4-FFF2-40B4-BE49-F238E27FC236}">
                <a16:creationId xmlns:a16="http://schemas.microsoft.com/office/drawing/2014/main" id="{ABE039E5-557C-E47C-1165-622BE03CB3F3}"/>
              </a:ext>
            </a:extLst>
          </p:cNvPr>
          <p:cNvSpPr/>
          <p:nvPr/>
        </p:nvSpPr>
        <p:spPr>
          <a:xfrm>
            <a:off x="228512" y="2440922"/>
            <a:ext cx="1337532" cy="864799"/>
          </a:xfrm>
          <a:prstGeom prst="wedgeRoundRectCallout">
            <a:avLst>
              <a:gd name="adj1" fmla="val 61741"/>
              <a:gd name="adj2" fmla="val 9044"/>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絶対に</a:t>
            </a:r>
            <a:r>
              <a:rPr kumimoji="1" lang="en-US" altLang="ja-JP" sz="1600" dirty="0">
                <a:solidFill>
                  <a:schemeClr val="tx1"/>
                </a:solidFill>
              </a:rPr>
              <a:t>1</a:t>
            </a:r>
            <a:r>
              <a:rPr kumimoji="1" lang="ja-JP" altLang="en-US" sz="1600" dirty="0">
                <a:solidFill>
                  <a:schemeClr val="tx1"/>
                </a:solidFill>
              </a:rPr>
              <a:t>人にしない</a:t>
            </a:r>
          </a:p>
        </p:txBody>
      </p:sp>
      <p:sp>
        <p:nvSpPr>
          <p:cNvPr id="5" name="テキスト ボックス 4">
            <a:extLst>
              <a:ext uri="{FF2B5EF4-FFF2-40B4-BE49-F238E27FC236}">
                <a16:creationId xmlns:a16="http://schemas.microsoft.com/office/drawing/2014/main" id="{301F1D05-39ED-437F-99EB-277DC711E0E6}"/>
              </a:ext>
            </a:extLst>
          </p:cNvPr>
          <p:cNvSpPr txBox="1"/>
          <p:nvPr/>
        </p:nvSpPr>
        <p:spPr>
          <a:xfrm>
            <a:off x="2819400" y="173876"/>
            <a:ext cx="3775393" cy="707886"/>
          </a:xfrm>
          <a:prstGeom prst="rect">
            <a:avLst/>
          </a:prstGeom>
          <a:noFill/>
        </p:spPr>
        <p:txBody>
          <a:bodyPr wrap="none" rtlCol="0">
            <a:spAutoFit/>
          </a:bodyPr>
          <a:lstStyle/>
          <a:p>
            <a:r>
              <a:rPr lang="ja-JP" altLang="en-US" sz="4000" dirty="0"/>
              <a:t>熱中症への対応</a:t>
            </a:r>
            <a:endParaRPr kumimoji="1" lang="ja-JP" altLang="en-US" sz="4000" dirty="0"/>
          </a:p>
        </p:txBody>
      </p:sp>
    </p:spTree>
    <p:extLst>
      <p:ext uri="{BB962C8B-B14F-4D97-AF65-F5344CB8AC3E}">
        <p14:creationId xmlns:p14="http://schemas.microsoft.com/office/powerpoint/2010/main" val="428758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60E95A-034C-2854-B9A0-E9E0A8DF5857}"/>
              </a:ext>
            </a:extLst>
          </p:cNvPr>
          <p:cNvSpPr>
            <a:spLocks noGrp="1"/>
          </p:cNvSpPr>
          <p:nvPr>
            <p:ph type="title"/>
          </p:nvPr>
        </p:nvSpPr>
        <p:spPr/>
        <p:txBody>
          <a:bodyPr>
            <a:normAutofit fontScale="90000"/>
          </a:bodyPr>
          <a:lstStyle/>
          <a:p>
            <a:pPr algn="ctr"/>
            <a:r>
              <a:rPr kumimoji="1" lang="ja-JP" altLang="en-US" dirty="0">
                <a:latin typeface="ＭＳ Ｐゴシック" panose="020B0600070205080204" pitchFamily="50" charset="-128"/>
                <a:ea typeface="ＭＳ Ｐゴシック" panose="020B0600070205080204" pitchFamily="50" charset="-128"/>
              </a:rPr>
              <a:t>熱中症での死亡者の増加</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→地球温暖化で日本でも患者数が増えている</a:t>
            </a:r>
          </a:p>
        </p:txBody>
      </p:sp>
      <p:pic>
        <p:nvPicPr>
          <p:cNvPr id="2050" name="Picture 2" descr="↑ 熱中症による死亡者数(人口動態調査、人)">
            <a:extLst>
              <a:ext uri="{FF2B5EF4-FFF2-40B4-BE49-F238E27FC236}">
                <a16:creationId xmlns:a16="http://schemas.microsoft.com/office/drawing/2014/main" id="{700869FF-62AB-38BA-F5EF-A13388C893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1" t="8956" r="1625" b="1254"/>
          <a:stretch/>
        </p:blipFill>
        <p:spPr bwMode="auto">
          <a:xfrm>
            <a:off x="628650" y="2362200"/>
            <a:ext cx="7886699" cy="420656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a:extLst>
              <a:ext uri="{FF2B5EF4-FFF2-40B4-BE49-F238E27FC236}">
                <a16:creationId xmlns:a16="http://schemas.microsoft.com/office/drawing/2014/main" id="{4A6FE69B-20FA-AABA-4BBE-56BDCA499609}"/>
              </a:ext>
            </a:extLst>
          </p:cNvPr>
          <p:cNvCxnSpPr>
            <a:cxnSpLocks/>
          </p:cNvCxnSpPr>
          <p:nvPr/>
        </p:nvCxnSpPr>
        <p:spPr>
          <a:xfrm flipV="1">
            <a:off x="1295400" y="4038600"/>
            <a:ext cx="7219949" cy="2057400"/>
          </a:xfrm>
          <a:prstGeom prst="straightConnector1">
            <a:avLst/>
          </a:prstGeom>
          <a:ln w="57150">
            <a:solidFill>
              <a:srgbClr val="FF33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DF581A3-60F3-343E-BFCA-46657BBBF7BD}"/>
              </a:ext>
            </a:extLst>
          </p:cNvPr>
          <p:cNvSpPr txBox="1"/>
          <p:nvPr/>
        </p:nvSpPr>
        <p:spPr>
          <a:xfrm>
            <a:off x="808320" y="2057400"/>
            <a:ext cx="415498" cy="369332"/>
          </a:xfrm>
          <a:prstGeom prst="rect">
            <a:avLst/>
          </a:prstGeom>
          <a:noFill/>
        </p:spPr>
        <p:txBody>
          <a:bodyPr wrap="none" rtlCol="0">
            <a:spAutoFit/>
          </a:bodyPr>
          <a:lstStyle/>
          <a:p>
            <a:r>
              <a:rPr lang="ja-JP" altLang="en-US" dirty="0">
                <a:solidFill>
                  <a:schemeClr val="tx2">
                    <a:lumMod val="75000"/>
                  </a:schemeClr>
                </a:solidFill>
              </a:rPr>
              <a:t>人</a:t>
            </a:r>
            <a:endParaRPr kumimoji="1" lang="ja-JP" altLang="en-US" dirty="0">
              <a:solidFill>
                <a:schemeClr val="tx2">
                  <a:lumMod val="75000"/>
                </a:schemeClr>
              </a:solidFill>
            </a:endParaRPr>
          </a:p>
        </p:txBody>
      </p:sp>
    </p:spTree>
    <p:extLst>
      <p:ext uri="{BB962C8B-B14F-4D97-AF65-F5344CB8AC3E}">
        <p14:creationId xmlns:p14="http://schemas.microsoft.com/office/powerpoint/2010/main" val="167157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3A6571B0-5208-B567-6DCA-5F3AC1BC87D2}"/>
              </a:ext>
            </a:extLst>
          </p:cNvPr>
          <p:cNvGraphicFramePr>
            <a:graphicFrameLocks noGrp="1"/>
          </p:cNvGraphicFramePr>
          <p:nvPr>
            <p:extLst>
              <p:ext uri="{D42A27DB-BD31-4B8C-83A1-F6EECF244321}">
                <p14:modId xmlns:p14="http://schemas.microsoft.com/office/powerpoint/2010/main" val="3433209037"/>
              </p:ext>
            </p:extLst>
          </p:nvPr>
        </p:nvGraphicFramePr>
        <p:xfrm>
          <a:off x="432000" y="2173975"/>
          <a:ext cx="8229600" cy="4176001"/>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201879214"/>
                    </a:ext>
                  </a:extLst>
                </a:gridCol>
                <a:gridCol w="2179948">
                  <a:extLst>
                    <a:ext uri="{9D8B030D-6E8A-4147-A177-3AD203B41FA5}">
                      <a16:colId xmlns:a16="http://schemas.microsoft.com/office/drawing/2014/main" val="2329709563"/>
                    </a:ext>
                  </a:extLst>
                </a:gridCol>
                <a:gridCol w="4454951">
                  <a:extLst>
                    <a:ext uri="{9D8B030D-6E8A-4147-A177-3AD203B41FA5}">
                      <a16:colId xmlns:a16="http://schemas.microsoft.com/office/drawing/2014/main" val="1841127403"/>
                    </a:ext>
                  </a:extLst>
                </a:gridCol>
                <a:gridCol w="756501">
                  <a:extLst>
                    <a:ext uri="{9D8B030D-6E8A-4147-A177-3AD203B41FA5}">
                      <a16:colId xmlns:a16="http://schemas.microsoft.com/office/drawing/2014/main" val="2658020303"/>
                    </a:ext>
                  </a:extLst>
                </a:gridCol>
              </a:tblGrid>
              <a:tr h="506113">
                <a:tc>
                  <a:txBody>
                    <a:bodyPr/>
                    <a:lstStyle/>
                    <a:p>
                      <a:pPr algn="ctr"/>
                      <a:r>
                        <a:rPr lang="ja-JP" altLang="en-US" sz="1600" b="1" dirty="0">
                          <a:solidFill>
                            <a:schemeClr val="tx1"/>
                          </a:solidFill>
                          <a:latin typeface="+mj-ea"/>
                          <a:ea typeface="+mj-ea"/>
                          <a:cs typeface="Yu Gothic UI"/>
                        </a:rPr>
                        <a:t>重症度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b="1" dirty="0">
                          <a:solidFill>
                            <a:schemeClr val="tx1"/>
                          </a:solidFill>
                          <a:latin typeface="+mj-ea"/>
                          <a:ea typeface="+mj-ea"/>
                          <a:cs typeface="Yu Gothic UI"/>
                        </a:rPr>
                        <a:t>イメージ</a:t>
                      </a:r>
                      <a:endParaRPr kumimoji="1" lang="ja-JP" altLang="en-US" sz="1600" b="1"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600" b="1" dirty="0">
                          <a:solidFill>
                            <a:schemeClr val="tx1"/>
                          </a:solidFill>
                          <a:latin typeface="+mj-ea"/>
                          <a:ea typeface="+mj-ea"/>
                        </a:rPr>
                        <a:t>おもな症状</a:t>
                      </a:r>
                      <a:endParaRPr kumimoji="1" lang="en-US" altLang="ja-JP" sz="1600" b="1"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600" b="1" dirty="0">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0699760"/>
                  </a:ext>
                </a:extLst>
              </a:tr>
              <a:tr h="1223296">
                <a:tc>
                  <a:txBody>
                    <a:bodyPr/>
                    <a:lstStyle/>
                    <a:p>
                      <a:pPr marL="220979" algn="l">
                        <a:lnSpc>
                          <a:spcPct val="100000"/>
                        </a:lnSpc>
                      </a:pPr>
                      <a:r>
                        <a:rPr lang="en-US" altLang="ja-JP" sz="2400" b="1" spc="-5" dirty="0" err="1">
                          <a:solidFill>
                            <a:schemeClr val="tx1"/>
                          </a:solidFill>
                          <a:latin typeface="+mj-ea"/>
                          <a:ea typeface="+mj-ea"/>
                          <a:cs typeface="Yu Gothic UI"/>
                        </a:rPr>
                        <a:t>Ⅰ</a:t>
                      </a:r>
                      <a:r>
                        <a:rPr sz="2400" b="1" dirty="0" err="1">
                          <a:solidFill>
                            <a:schemeClr val="tx1"/>
                          </a:solidFill>
                          <a:latin typeface="+mj-ea"/>
                          <a:ea typeface="+mj-ea"/>
                          <a:cs typeface="Yu Gothic UI"/>
                        </a:rPr>
                        <a:t>度</a:t>
                      </a:r>
                      <a:endParaRPr sz="2400" dirty="0">
                        <a:solidFill>
                          <a:schemeClr val="tx1"/>
                        </a:solidFill>
                        <a:latin typeface="+mj-ea"/>
                        <a:ea typeface="+mj-ea"/>
                        <a:cs typeface="Yu Gothic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mj-ea"/>
                          <a:ea typeface="+mj-ea"/>
                          <a:cs typeface="Yu Gothic UI"/>
                        </a:rPr>
                        <a:t>歩ける</a:t>
                      </a:r>
                      <a:endParaRPr lang="en-US" altLang="ja-JP" sz="2400" b="0" dirty="0">
                        <a:solidFill>
                          <a:schemeClr val="tx1"/>
                        </a:solidFill>
                        <a:latin typeface="+mj-ea"/>
                        <a:ea typeface="+mj-ea"/>
                        <a:cs typeface="Yu Gothic U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mj-ea"/>
                          <a:ea typeface="+mj-ea"/>
                          <a:cs typeface="Yu Gothic UI"/>
                        </a:rPr>
                        <a:t>分かる</a:t>
                      </a:r>
                      <a:endParaRPr kumimoji="1" lang="ja-JP" altLang="en-US" sz="2400" b="0" dirty="0">
                        <a:solidFill>
                          <a:schemeClr val="tx1"/>
                        </a:solidFill>
                        <a:latin typeface="+mj-ea"/>
                        <a:ea typeface="+mj-ea"/>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a:solidFill>
                            <a:schemeClr val="tx1"/>
                          </a:solidFill>
                          <a:latin typeface="+mj-ea"/>
                          <a:ea typeface="+mj-ea"/>
                        </a:rPr>
                        <a:t>めまい・生あくび・筋肉痛・手足がつる・大量の発汗</a:t>
                      </a:r>
                    </a:p>
                    <a:p>
                      <a:endParaRPr kumimoji="1" lang="ja-JP" altLang="en-US" sz="1800" dirty="0">
                        <a:solidFill>
                          <a:schemeClr val="tx1"/>
                        </a:solidFill>
                        <a:latin typeface="+mj-ea"/>
                        <a:ea typeface="+mj-ea"/>
                      </a:endParaRP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endParaRPr kumimoji="1" lang="ja-JP" altLang="en-US"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7909341"/>
                  </a:ext>
                </a:extLst>
              </a:tr>
              <a:tr h="1223296">
                <a:tc>
                  <a:txBody>
                    <a:bodyPr/>
                    <a:lstStyle/>
                    <a:p>
                      <a:pPr marL="220979" algn="ctr">
                        <a:lnSpc>
                          <a:spcPct val="100000"/>
                        </a:lnSpc>
                      </a:pPr>
                      <a:r>
                        <a:rPr sz="2400" b="1" dirty="0">
                          <a:solidFill>
                            <a:schemeClr val="tx1"/>
                          </a:solidFill>
                          <a:latin typeface="+mj-ea"/>
                          <a:ea typeface="+mj-ea"/>
                          <a:cs typeface="Yu Gothic UI"/>
                        </a:rPr>
                        <a:t>Ⅱ度</a:t>
                      </a:r>
                      <a:endParaRPr sz="2400" dirty="0">
                        <a:solidFill>
                          <a:schemeClr val="tx1"/>
                        </a:solidFill>
                        <a:latin typeface="+mj-ea"/>
                        <a:ea typeface="+mj-ea"/>
                        <a:cs typeface="Yu Gothic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mj-ea"/>
                          <a:ea typeface="+mj-ea"/>
                          <a:cs typeface="Yu Gothic UI"/>
                        </a:rPr>
                        <a:t>歩けない</a:t>
                      </a:r>
                      <a:endParaRPr lang="en-US" altLang="ja-JP" sz="2400" b="0" dirty="0">
                        <a:solidFill>
                          <a:schemeClr val="tx1"/>
                        </a:solidFill>
                        <a:latin typeface="+mj-ea"/>
                        <a:ea typeface="+mj-ea"/>
                        <a:cs typeface="Yu Gothic UI"/>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b="0" dirty="0">
                          <a:solidFill>
                            <a:schemeClr val="tx1"/>
                          </a:solidFill>
                          <a:latin typeface="+mj-ea"/>
                          <a:ea typeface="+mj-ea"/>
                          <a:cs typeface="Yu Gothic UI"/>
                        </a:rPr>
                        <a:t>分かる</a:t>
                      </a:r>
                      <a:endParaRPr kumimoji="1" lang="ja-JP" altLang="en-US" sz="2400" b="0" dirty="0">
                        <a:solidFill>
                          <a:schemeClr val="tx1"/>
                        </a:solidFill>
                        <a:latin typeface="+mj-ea"/>
                        <a:ea typeface="+mj-ea"/>
                      </a:endParaRP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a:solidFill>
                            <a:schemeClr val="tx1"/>
                          </a:solidFill>
                          <a:latin typeface="+mj-ea"/>
                          <a:ea typeface="+mj-ea"/>
                        </a:rPr>
                        <a:t>頭痛・吐き気・倦怠感・体に力が入らない・集中力や判断力の低下</a:t>
                      </a:r>
                    </a:p>
                    <a:p>
                      <a:r>
                        <a:rPr kumimoji="1" lang="ja-JP" altLang="en-US" sz="1800" dirty="0">
                          <a:solidFill>
                            <a:schemeClr val="tx1"/>
                          </a:solidFill>
                          <a:latin typeface="+mj-ea"/>
                          <a:ea typeface="+mj-ea"/>
                        </a:rPr>
                        <a:t>➡放置すれば、死亡することも</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0218228"/>
                  </a:ext>
                </a:extLst>
              </a:tr>
              <a:tr h="1223296">
                <a:tc>
                  <a:txBody>
                    <a:bodyPr/>
                    <a:lstStyle/>
                    <a:p>
                      <a:pPr marL="220979" algn="ctr">
                        <a:lnSpc>
                          <a:spcPct val="100000"/>
                        </a:lnSpc>
                      </a:pPr>
                      <a:r>
                        <a:rPr sz="2400" b="1" dirty="0">
                          <a:solidFill>
                            <a:schemeClr val="tx1"/>
                          </a:solidFill>
                          <a:latin typeface="+mj-ea"/>
                          <a:ea typeface="+mj-ea"/>
                          <a:cs typeface="Yu Gothic UI"/>
                        </a:rPr>
                        <a:t>Ⅲ度</a:t>
                      </a:r>
                      <a:endParaRPr sz="2400" dirty="0">
                        <a:solidFill>
                          <a:schemeClr val="tx1"/>
                        </a:solidFill>
                        <a:latin typeface="+mj-ea"/>
                        <a:ea typeface="+mj-ea"/>
                        <a:cs typeface="Yu Gothic U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2400" dirty="0">
                          <a:solidFill>
                            <a:schemeClr val="tx1"/>
                          </a:solidFill>
                          <a:latin typeface="+mj-ea"/>
                          <a:ea typeface="+mj-ea"/>
                        </a:rPr>
                        <a:t>歩けない</a:t>
                      </a:r>
                      <a:endParaRPr kumimoji="1" lang="en-US" altLang="ja-JP" sz="2400" dirty="0">
                        <a:solidFill>
                          <a:schemeClr val="tx1"/>
                        </a:solidFill>
                        <a:latin typeface="+mj-ea"/>
                        <a:ea typeface="+mj-ea"/>
                      </a:endParaRPr>
                    </a:p>
                    <a:p>
                      <a:pPr algn="l"/>
                      <a:r>
                        <a:rPr kumimoji="1" lang="ja-JP" altLang="en-US" sz="2400" dirty="0">
                          <a:solidFill>
                            <a:schemeClr val="tx1"/>
                          </a:solidFill>
                          <a:latin typeface="+mj-ea"/>
                          <a:ea typeface="+mj-ea"/>
                        </a:rPr>
                        <a:t>分からない</a:t>
                      </a:r>
                    </a:p>
                  </a:txBody>
                  <a:tcPr marL="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800" dirty="0">
                          <a:solidFill>
                            <a:schemeClr val="tx1"/>
                          </a:solidFill>
                          <a:latin typeface="+mj-ea"/>
                          <a:ea typeface="+mj-ea"/>
                        </a:rPr>
                        <a:t>意識障害・痙攣・高体温</a:t>
                      </a:r>
                    </a:p>
                    <a:p>
                      <a:r>
                        <a:rPr kumimoji="1" lang="ja-JP" altLang="en-US" sz="1800" dirty="0">
                          <a:solidFill>
                            <a:schemeClr val="tx1"/>
                          </a:solidFill>
                          <a:latin typeface="+mj-ea"/>
                          <a:ea typeface="+mj-ea"/>
                        </a:rPr>
                        <a:t>➡呼びかけへの反応がおかしい</a:t>
                      </a:r>
                      <a:endParaRPr kumimoji="1" lang="en-US" altLang="ja-JP" sz="1800" dirty="0">
                        <a:solidFill>
                          <a:schemeClr val="tx1"/>
                        </a:solidFill>
                        <a:latin typeface="+mj-ea"/>
                        <a:ea typeface="+mj-ea"/>
                      </a:endParaRPr>
                    </a:p>
                    <a:p>
                      <a:r>
                        <a:rPr kumimoji="1" lang="ja-JP" altLang="en-US" sz="1800" dirty="0">
                          <a:solidFill>
                            <a:schemeClr val="tx1"/>
                          </a:solidFill>
                          <a:latin typeface="+mj-ea"/>
                          <a:ea typeface="+mj-ea"/>
                        </a:rPr>
                        <a:t>➡死亡率３０％以上です</a:t>
                      </a:r>
                    </a:p>
                  </a:txBody>
                  <a:tcPr marL="180000" marR="18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marL="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8542614"/>
                  </a:ext>
                </a:extLst>
              </a:tr>
            </a:tbl>
          </a:graphicData>
        </a:graphic>
      </p:graphicFrame>
      <p:pic>
        <p:nvPicPr>
          <p:cNvPr id="6" name="図 5">
            <a:extLst>
              <a:ext uri="{FF2B5EF4-FFF2-40B4-BE49-F238E27FC236}">
                <a16:creationId xmlns:a16="http://schemas.microsoft.com/office/drawing/2014/main" id="{60EBC66C-10FE-F8A0-6B88-BB84F214505C}"/>
              </a:ext>
            </a:extLst>
          </p:cNvPr>
          <p:cNvPicPr>
            <a:picLocks noChangeAspect="1"/>
          </p:cNvPicPr>
          <p:nvPr/>
        </p:nvPicPr>
        <p:blipFill>
          <a:blip r:embed="rId2"/>
          <a:stretch>
            <a:fillRect/>
          </a:stretch>
        </p:blipFill>
        <p:spPr>
          <a:xfrm>
            <a:off x="8153400" y="3124200"/>
            <a:ext cx="384081" cy="2790576"/>
          </a:xfrm>
          <a:prstGeom prst="rect">
            <a:avLst/>
          </a:prstGeom>
        </p:spPr>
      </p:pic>
      <p:sp>
        <p:nvSpPr>
          <p:cNvPr id="8" name="object 7">
            <a:extLst>
              <a:ext uri="{FF2B5EF4-FFF2-40B4-BE49-F238E27FC236}">
                <a16:creationId xmlns:a16="http://schemas.microsoft.com/office/drawing/2014/main" id="{1357F327-34E8-8E3B-1FEF-755754EBBFD7}"/>
              </a:ext>
            </a:extLst>
          </p:cNvPr>
          <p:cNvSpPr/>
          <p:nvPr/>
        </p:nvSpPr>
        <p:spPr>
          <a:xfrm>
            <a:off x="2761072" y="5270885"/>
            <a:ext cx="729995" cy="987552"/>
          </a:xfrm>
          <a:prstGeom prst="rect">
            <a:avLst/>
          </a:prstGeom>
          <a:blipFill>
            <a:blip r:embed="rId3" cstate="print"/>
            <a:stretch>
              <a:fillRect/>
            </a:stretch>
          </a:blipFill>
        </p:spPr>
        <p:txBody>
          <a:bodyPr wrap="square" lIns="0" tIns="0" rIns="0" bIns="0" rtlCol="0"/>
          <a:lstStyle/>
          <a:p>
            <a:endParaRPr dirty="0"/>
          </a:p>
        </p:txBody>
      </p:sp>
      <p:sp>
        <p:nvSpPr>
          <p:cNvPr id="9" name="object 8">
            <a:extLst>
              <a:ext uri="{FF2B5EF4-FFF2-40B4-BE49-F238E27FC236}">
                <a16:creationId xmlns:a16="http://schemas.microsoft.com/office/drawing/2014/main" id="{2EA2FED5-DDA9-6EED-7088-83E7E4728EAD}"/>
              </a:ext>
            </a:extLst>
          </p:cNvPr>
          <p:cNvSpPr/>
          <p:nvPr/>
        </p:nvSpPr>
        <p:spPr>
          <a:xfrm>
            <a:off x="2743200" y="2862407"/>
            <a:ext cx="728472" cy="987551"/>
          </a:xfrm>
          <a:prstGeom prst="rect">
            <a:avLst/>
          </a:prstGeom>
          <a:blipFill>
            <a:blip r:embed="rId4" cstate="print"/>
            <a:stretch>
              <a:fillRect/>
            </a:stretch>
          </a:blipFill>
        </p:spPr>
        <p:txBody>
          <a:bodyPr wrap="square" lIns="0" tIns="0" rIns="0" bIns="0" rtlCol="0"/>
          <a:lstStyle/>
          <a:p>
            <a:endParaRPr dirty="0"/>
          </a:p>
        </p:txBody>
      </p:sp>
      <p:sp>
        <p:nvSpPr>
          <p:cNvPr id="10" name="object 9">
            <a:extLst>
              <a:ext uri="{FF2B5EF4-FFF2-40B4-BE49-F238E27FC236}">
                <a16:creationId xmlns:a16="http://schemas.microsoft.com/office/drawing/2014/main" id="{282A7398-AECF-5080-D6AA-17D96D8C6299}"/>
              </a:ext>
            </a:extLst>
          </p:cNvPr>
          <p:cNvSpPr/>
          <p:nvPr/>
        </p:nvSpPr>
        <p:spPr>
          <a:xfrm>
            <a:off x="2580132" y="4084795"/>
            <a:ext cx="891540" cy="923544"/>
          </a:xfrm>
          <a:prstGeom prst="rect">
            <a:avLst/>
          </a:prstGeom>
          <a:blipFill>
            <a:blip r:embed="rId5" cstate="print"/>
            <a:stretch>
              <a:fillRect/>
            </a:stretch>
          </a:blipFill>
        </p:spPr>
        <p:txBody>
          <a:bodyPr wrap="square" lIns="0" tIns="0" rIns="0" bIns="0" rtlCol="0"/>
          <a:lstStyle/>
          <a:p>
            <a:endParaRPr dirty="0"/>
          </a:p>
        </p:txBody>
      </p:sp>
      <p:sp>
        <p:nvSpPr>
          <p:cNvPr id="11" name="object 4">
            <a:extLst>
              <a:ext uri="{FF2B5EF4-FFF2-40B4-BE49-F238E27FC236}">
                <a16:creationId xmlns:a16="http://schemas.microsoft.com/office/drawing/2014/main" id="{A313E3B1-39D1-92B7-0EBB-B873A2F75920}"/>
              </a:ext>
            </a:extLst>
          </p:cNvPr>
          <p:cNvSpPr txBox="1">
            <a:spLocks/>
          </p:cNvSpPr>
          <p:nvPr/>
        </p:nvSpPr>
        <p:spPr>
          <a:xfrm>
            <a:off x="628650" y="365126"/>
            <a:ext cx="7886700" cy="507831"/>
          </a:xfrm>
          <a:prstGeom prst="rect">
            <a:avLst/>
          </a:prstGeom>
        </p:spPr>
        <p:txBody>
          <a:bodyPr vert="horz" wrap="square" lIns="0" tIns="0" rIns="0" bIns="0" rtlCol="0">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12700" algn="ctr">
              <a:lnSpc>
                <a:spcPct val="100000"/>
              </a:lnSpc>
            </a:pPr>
            <a:r>
              <a:rPr lang="ja-JP" altLang="en-US" dirty="0"/>
              <a:t>熱中症とは</a:t>
            </a:r>
          </a:p>
        </p:txBody>
      </p:sp>
      <p:sp>
        <p:nvSpPr>
          <p:cNvPr id="12" name="object 3">
            <a:extLst>
              <a:ext uri="{FF2B5EF4-FFF2-40B4-BE49-F238E27FC236}">
                <a16:creationId xmlns:a16="http://schemas.microsoft.com/office/drawing/2014/main" id="{B6D77E7C-39CF-282A-975D-02CB00B11097}"/>
              </a:ext>
            </a:extLst>
          </p:cNvPr>
          <p:cNvSpPr txBox="1"/>
          <p:nvPr/>
        </p:nvSpPr>
        <p:spPr>
          <a:xfrm>
            <a:off x="559388" y="1110623"/>
            <a:ext cx="8025224" cy="369332"/>
          </a:xfrm>
          <a:prstGeom prst="rect">
            <a:avLst/>
          </a:prstGeom>
        </p:spPr>
        <p:txBody>
          <a:bodyPr vert="horz" wrap="square" lIns="0" tIns="0" rIns="0" bIns="0" rtlCol="0">
            <a:spAutoFit/>
          </a:bodyPr>
          <a:lstStyle/>
          <a:p>
            <a:pPr algn="ctr">
              <a:lnSpc>
                <a:spcPct val="100000"/>
              </a:lnSpc>
            </a:pPr>
            <a:r>
              <a:rPr lang="ja-JP" altLang="en-US" sz="2400" b="1" spc="45" dirty="0">
                <a:latin typeface="Yu Gothic UI"/>
                <a:cs typeface="Yu Gothic UI"/>
              </a:rPr>
              <a:t>汗により脱水となり、</a:t>
            </a:r>
            <a:r>
              <a:rPr sz="2400" b="1" spc="45" dirty="0">
                <a:latin typeface="Yu Gothic UI"/>
                <a:cs typeface="Yu Gothic UI"/>
              </a:rPr>
              <a:t>体温が上昇</a:t>
            </a:r>
            <a:r>
              <a:rPr sz="1800" spc="45" dirty="0">
                <a:latin typeface="游ゴシック"/>
                <a:cs typeface="游ゴシック"/>
              </a:rPr>
              <a:t>し</a:t>
            </a:r>
            <a:r>
              <a:rPr sz="1800" spc="-5" dirty="0">
                <a:latin typeface="游ゴシック"/>
                <a:cs typeface="游ゴシック"/>
              </a:rPr>
              <a:t>て</a:t>
            </a:r>
            <a:r>
              <a:rPr sz="2400" b="1" spc="65" dirty="0">
                <a:latin typeface="Yu Gothic UI"/>
                <a:cs typeface="Yu Gothic UI"/>
              </a:rPr>
              <a:t>重要な臓器が</a:t>
            </a:r>
            <a:r>
              <a:rPr sz="2400" b="1" dirty="0">
                <a:latin typeface="Yu Gothic UI"/>
                <a:cs typeface="Yu Gothic UI"/>
              </a:rPr>
              <a:t>障害</a:t>
            </a:r>
            <a:r>
              <a:rPr lang="ja-JP" altLang="en-US" sz="2400" b="1" dirty="0">
                <a:latin typeface="Yu Gothic UI"/>
                <a:cs typeface="Yu Gothic UI"/>
              </a:rPr>
              <a:t>される</a:t>
            </a:r>
            <a:endParaRPr sz="1800" dirty="0">
              <a:latin typeface="Yu Gothic UI"/>
              <a:cs typeface="Yu Gothic UI"/>
            </a:endParaRPr>
          </a:p>
        </p:txBody>
      </p:sp>
      <p:sp>
        <p:nvSpPr>
          <p:cNvPr id="2" name="object 3">
            <a:extLst>
              <a:ext uri="{FF2B5EF4-FFF2-40B4-BE49-F238E27FC236}">
                <a16:creationId xmlns:a16="http://schemas.microsoft.com/office/drawing/2014/main" id="{D65A895C-239C-3B70-241C-27AD3574D6A6}"/>
              </a:ext>
            </a:extLst>
          </p:cNvPr>
          <p:cNvSpPr txBox="1"/>
          <p:nvPr/>
        </p:nvSpPr>
        <p:spPr>
          <a:xfrm>
            <a:off x="582479" y="1625669"/>
            <a:ext cx="8025224" cy="430887"/>
          </a:xfrm>
          <a:prstGeom prst="rect">
            <a:avLst/>
          </a:prstGeom>
        </p:spPr>
        <p:txBody>
          <a:bodyPr vert="horz" wrap="square" lIns="0" tIns="0" rIns="0" bIns="0" rtlCol="0">
            <a:spAutoFit/>
          </a:bodyPr>
          <a:lstStyle/>
          <a:p>
            <a:pPr algn="ctr">
              <a:lnSpc>
                <a:spcPct val="100000"/>
              </a:lnSpc>
            </a:pPr>
            <a:r>
              <a:rPr sz="2800" b="1" spc="50" dirty="0">
                <a:latin typeface="Yu Gothic UI"/>
                <a:cs typeface="Yu Gothic UI"/>
              </a:rPr>
              <a:t>熱中症の症状と重症度分類</a:t>
            </a:r>
            <a:endParaRPr sz="2800" dirty="0">
              <a:latin typeface="Yu Gothic UI"/>
              <a:cs typeface="Yu Gothic UI"/>
            </a:endParaRPr>
          </a:p>
        </p:txBody>
      </p:sp>
      <p:sp>
        <p:nvSpPr>
          <p:cNvPr id="3" name="テキスト ボックス 2">
            <a:extLst>
              <a:ext uri="{FF2B5EF4-FFF2-40B4-BE49-F238E27FC236}">
                <a16:creationId xmlns:a16="http://schemas.microsoft.com/office/drawing/2014/main" id="{148867A6-65B2-0020-DBA7-E927962D0B33}"/>
              </a:ext>
            </a:extLst>
          </p:cNvPr>
          <p:cNvSpPr txBox="1"/>
          <p:nvPr/>
        </p:nvSpPr>
        <p:spPr>
          <a:xfrm>
            <a:off x="8121983" y="2772475"/>
            <a:ext cx="415498" cy="369332"/>
          </a:xfrm>
          <a:prstGeom prst="rect">
            <a:avLst/>
          </a:prstGeom>
          <a:noFill/>
        </p:spPr>
        <p:txBody>
          <a:bodyPr wrap="none" rtlCol="0">
            <a:spAutoFit/>
          </a:bodyPr>
          <a:lstStyle/>
          <a:p>
            <a:r>
              <a:rPr kumimoji="1" lang="ja-JP" altLang="en-US" dirty="0"/>
              <a:t>軽</a:t>
            </a:r>
          </a:p>
        </p:txBody>
      </p:sp>
      <p:sp>
        <p:nvSpPr>
          <p:cNvPr id="4" name="テキスト ボックス 3">
            <a:extLst>
              <a:ext uri="{FF2B5EF4-FFF2-40B4-BE49-F238E27FC236}">
                <a16:creationId xmlns:a16="http://schemas.microsoft.com/office/drawing/2014/main" id="{FC40181B-28A4-3B41-72BC-692D92BFFC3B}"/>
              </a:ext>
            </a:extLst>
          </p:cNvPr>
          <p:cNvSpPr txBox="1"/>
          <p:nvPr/>
        </p:nvSpPr>
        <p:spPr>
          <a:xfrm>
            <a:off x="8162048" y="5889105"/>
            <a:ext cx="415498" cy="369332"/>
          </a:xfrm>
          <a:prstGeom prst="rect">
            <a:avLst/>
          </a:prstGeom>
          <a:noFill/>
        </p:spPr>
        <p:txBody>
          <a:bodyPr wrap="none" rtlCol="0">
            <a:spAutoFit/>
          </a:bodyPr>
          <a:lstStyle/>
          <a:p>
            <a:r>
              <a:rPr lang="ja-JP" altLang="en-US" dirty="0"/>
              <a:t>重</a:t>
            </a:r>
            <a:endParaRPr kumimoji="1" lang="ja-JP" altLang="en-US" dirty="0"/>
          </a:p>
        </p:txBody>
      </p:sp>
    </p:spTree>
    <p:extLst>
      <p:ext uri="{BB962C8B-B14F-4D97-AF65-F5344CB8AC3E}">
        <p14:creationId xmlns:p14="http://schemas.microsoft.com/office/powerpoint/2010/main" val="181554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D01A7E80-3152-A766-A80F-0C943A70DF79}"/>
              </a:ext>
            </a:extLst>
          </p:cNvPr>
          <p:cNvPicPr>
            <a:picLocks noChangeAspect="1"/>
          </p:cNvPicPr>
          <p:nvPr/>
        </p:nvPicPr>
        <p:blipFill>
          <a:blip r:embed="rId3"/>
          <a:stretch>
            <a:fillRect/>
          </a:stretch>
        </p:blipFill>
        <p:spPr>
          <a:xfrm>
            <a:off x="367915" y="3593892"/>
            <a:ext cx="8425402" cy="1663908"/>
          </a:xfrm>
          <a:prstGeom prst="rect">
            <a:avLst/>
          </a:prstGeom>
        </p:spPr>
      </p:pic>
      <p:sp>
        <p:nvSpPr>
          <p:cNvPr id="2" name="object 2"/>
          <p:cNvSpPr txBox="1">
            <a:spLocks noGrp="1"/>
          </p:cNvSpPr>
          <p:nvPr>
            <p:ph type="title"/>
          </p:nvPr>
        </p:nvSpPr>
        <p:spPr>
          <a:xfrm>
            <a:off x="482067" y="304800"/>
            <a:ext cx="7886700" cy="507831"/>
          </a:xfrm>
          <a:prstGeom prst="rect">
            <a:avLst/>
          </a:prstGeom>
        </p:spPr>
        <p:txBody>
          <a:bodyPr vert="horz" wrap="square" lIns="0" tIns="0" rIns="0" bIns="0" rtlCol="0">
            <a:spAutoFit/>
          </a:bodyPr>
          <a:lstStyle/>
          <a:p>
            <a:pPr marL="12700" algn="ctr">
              <a:lnSpc>
                <a:spcPct val="100000"/>
              </a:lnSpc>
            </a:pPr>
            <a:r>
              <a:rPr dirty="0">
                <a:latin typeface="ＭＳ Ｐゴシック" panose="020B0600070205080204" pitchFamily="50" charset="-128"/>
                <a:ea typeface="ＭＳ Ｐゴシック" panose="020B0600070205080204" pitchFamily="50" charset="-128"/>
              </a:rPr>
              <a:t>熱中症が</a:t>
            </a:r>
            <a:r>
              <a:rPr lang="ja-JP" altLang="en-US" dirty="0">
                <a:latin typeface="ＭＳ Ｐゴシック" panose="020B0600070205080204" pitchFamily="50" charset="-128"/>
                <a:ea typeface="ＭＳ Ｐゴシック" panose="020B0600070205080204" pitchFamily="50" charset="-128"/>
              </a:rPr>
              <a:t>起こる危険性</a:t>
            </a:r>
            <a:endParaRPr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6587540" y="6647447"/>
            <a:ext cx="2442845" cy="127635"/>
          </a:xfrm>
          <a:prstGeom prst="rect">
            <a:avLst/>
          </a:prstGeom>
        </p:spPr>
        <p:txBody>
          <a:bodyPr vert="horz" wrap="square" lIns="0" tIns="0" rIns="0" bIns="0" rtlCol="0">
            <a:spAutoFit/>
          </a:bodyPr>
          <a:lstStyle/>
          <a:p>
            <a:pPr marL="12700">
              <a:lnSpc>
                <a:spcPct val="100000"/>
              </a:lnSpc>
            </a:pPr>
            <a:r>
              <a:rPr sz="800" dirty="0">
                <a:solidFill>
                  <a:srgbClr val="585858"/>
                </a:solidFill>
                <a:latin typeface="ＭＳ Ｐゴシック" panose="020B0600070205080204" pitchFamily="50" charset="-128"/>
                <a:ea typeface="ＭＳ Ｐゴシック" panose="020B0600070205080204" pitchFamily="50" charset="-128"/>
                <a:cs typeface="游ゴシック"/>
              </a:rPr>
              <a:t>環境省</a:t>
            </a:r>
            <a:r>
              <a:rPr sz="800" spc="-5" dirty="0">
                <a:solidFill>
                  <a:srgbClr val="585858"/>
                </a:solidFill>
                <a:latin typeface="ＭＳ Ｐゴシック" panose="020B0600070205080204" pitchFamily="50" charset="-128"/>
                <a:ea typeface="ＭＳ Ｐゴシック" panose="020B0600070205080204" pitchFamily="50" charset="-128"/>
                <a:cs typeface="游ゴシック"/>
              </a:rPr>
              <a:t>.</a:t>
            </a:r>
            <a:r>
              <a:rPr sz="800" dirty="0">
                <a:solidFill>
                  <a:srgbClr val="797979"/>
                </a:solidFill>
                <a:latin typeface="ＭＳ Ｐゴシック" panose="020B0600070205080204" pitchFamily="50" charset="-128"/>
                <a:ea typeface="ＭＳ Ｐゴシック" panose="020B0600070205080204" pitchFamily="50" charset="-128"/>
                <a:cs typeface="游ゴシック"/>
                <a:hlinkClick r:id="rId4"/>
              </a:rPr>
              <a:t>「熱中症環境保健マ</a:t>
            </a:r>
            <a:r>
              <a:rPr sz="800" spc="-15" dirty="0">
                <a:solidFill>
                  <a:srgbClr val="797979"/>
                </a:solidFill>
                <a:latin typeface="ＭＳ Ｐゴシック" panose="020B0600070205080204" pitchFamily="50" charset="-128"/>
                <a:ea typeface="ＭＳ Ｐゴシック" panose="020B0600070205080204" pitchFamily="50" charset="-128"/>
                <a:cs typeface="游ゴシック"/>
                <a:hlinkClick r:id="rId4"/>
              </a:rPr>
              <a:t>ニ</a:t>
            </a:r>
            <a:r>
              <a:rPr sz="800" dirty="0">
                <a:solidFill>
                  <a:srgbClr val="797979"/>
                </a:solidFill>
                <a:latin typeface="ＭＳ Ｐゴシック" panose="020B0600070205080204" pitchFamily="50" charset="-128"/>
                <a:ea typeface="ＭＳ Ｐゴシック" panose="020B0600070205080204" pitchFamily="50" charset="-128"/>
                <a:cs typeface="游ゴシック"/>
                <a:hlinkClick r:id="rId4"/>
              </a:rPr>
              <a:t>ュアル</a:t>
            </a:r>
            <a:r>
              <a:rPr sz="800" spc="-50" dirty="0">
                <a:solidFill>
                  <a:srgbClr val="797979"/>
                </a:solidFill>
                <a:latin typeface="ＭＳ Ｐゴシック" panose="020B0600070205080204" pitchFamily="50" charset="-128"/>
                <a:ea typeface="ＭＳ Ｐゴシック" panose="020B0600070205080204" pitchFamily="50" charset="-128"/>
                <a:cs typeface="游ゴシック"/>
                <a:hlinkClick r:id="rId4"/>
              </a:rPr>
              <a:t> </a:t>
            </a:r>
            <a:r>
              <a:rPr sz="800" spc="-5" dirty="0">
                <a:solidFill>
                  <a:srgbClr val="797979"/>
                </a:solidFill>
                <a:latin typeface="ＭＳ Ｐゴシック" panose="020B0600070205080204" pitchFamily="50" charset="-128"/>
                <a:ea typeface="ＭＳ Ｐゴシック" panose="020B0600070205080204" pitchFamily="50" charset="-128"/>
                <a:cs typeface="游ゴシック"/>
                <a:hlinkClick r:id="rId4"/>
              </a:rPr>
              <a:t>2022</a:t>
            </a:r>
            <a:r>
              <a:rPr sz="800" dirty="0">
                <a:solidFill>
                  <a:srgbClr val="797979"/>
                </a:solidFill>
                <a:latin typeface="ＭＳ Ｐゴシック" panose="020B0600070205080204" pitchFamily="50" charset="-128"/>
                <a:ea typeface="ＭＳ Ｐゴシック" panose="020B0600070205080204" pitchFamily="50" charset="-128"/>
                <a:cs typeface="游ゴシック"/>
                <a:hlinkClick r:id="rId4"/>
              </a:rPr>
              <a:t>」</a:t>
            </a:r>
            <a:r>
              <a:rPr sz="800" dirty="0">
                <a:solidFill>
                  <a:srgbClr val="585858"/>
                </a:solidFill>
                <a:latin typeface="ＭＳ Ｐゴシック" panose="020B0600070205080204" pitchFamily="50" charset="-128"/>
                <a:ea typeface="ＭＳ Ｐゴシック" panose="020B0600070205080204" pitchFamily="50" charset="-128"/>
                <a:cs typeface="游ゴシック"/>
              </a:rPr>
              <a:t>より参考</a:t>
            </a:r>
            <a:endParaRPr sz="800" dirty="0">
              <a:latin typeface="ＭＳ Ｐゴシック" panose="020B0600070205080204" pitchFamily="50" charset="-128"/>
              <a:ea typeface="ＭＳ Ｐゴシック" panose="020B0600070205080204" pitchFamily="50" charset="-128"/>
              <a:cs typeface="游ゴシック"/>
            </a:endParaRPr>
          </a:p>
        </p:txBody>
      </p:sp>
      <p:sp>
        <p:nvSpPr>
          <p:cNvPr id="10" name="object 10"/>
          <p:cNvSpPr/>
          <p:nvPr/>
        </p:nvSpPr>
        <p:spPr>
          <a:xfrm>
            <a:off x="574548" y="3810091"/>
            <a:ext cx="720852" cy="719327"/>
          </a:xfrm>
          <a:prstGeom prst="rect">
            <a:avLst/>
          </a:prstGeom>
          <a:blipFill>
            <a:blip r:embed="rId5"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11" name="object 11"/>
          <p:cNvSpPr txBox="1"/>
          <p:nvPr/>
        </p:nvSpPr>
        <p:spPr>
          <a:xfrm>
            <a:off x="6390611" y="4695140"/>
            <a:ext cx="1733884" cy="469359"/>
          </a:xfrm>
          <a:prstGeom prst="rect">
            <a:avLst/>
          </a:prstGeom>
        </p:spPr>
        <p:txBody>
          <a:bodyPr vert="horz" wrap="square" lIns="0" tIns="0" rIns="0" bIns="0" rtlCol="0">
            <a:spAutoFit/>
          </a:bodyPr>
          <a:lstStyle/>
          <a:p>
            <a:pPr marL="12700" algn="ctr">
              <a:lnSpc>
                <a:spcPct val="100000"/>
              </a:lnSpc>
            </a:pPr>
            <a:r>
              <a:rPr sz="1400" b="1" spc="90" dirty="0">
                <a:solidFill>
                  <a:srgbClr val="585858"/>
                </a:solidFill>
                <a:latin typeface="ＭＳ Ｐゴシック" panose="020B0600070205080204" pitchFamily="50" charset="-128"/>
                <a:ea typeface="ＭＳ Ｐゴシック" panose="020B0600070205080204" pitchFamily="50" charset="-128"/>
                <a:cs typeface="Yu Gothic UI"/>
              </a:rPr>
              <a:t>高齢者・乳幼児</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(体温調整機</a:t>
            </a:r>
            <a:r>
              <a:rPr sz="1400" spc="-10" dirty="0">
                <a:solidFill>
                  <a:srgbClr val="585858"/>
                </a:solidFill>
                <a:latin typeface="ＭＳ Ｐゴシック" panose="020B0600070205080204" pitchFamily="50" charset="-128"/>
                <a:ea typeface="ＭＳ Ｐゴシック" panose="020B0600070205080204" pitchFamily="50" charset="-128"/>
                <a:cs typeface="游ゴシック"/>
              </a:rPr>
              <a:t>能</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が</a:t>
            </a:r>
            <a:r>
              <a:rPr sz="1400" spc="-10" dirty="0">
                <a:solidFill>
                  <a:srgbClr val="585858"/>
                </a:solidFill>
                <a:latin typeface="ＭＳ Ｐゴシック" panose="020B0600070205080204" pitchFamily="50" charset="-128"/>
                <a:ea typeface="ＭＳ Ｐゴシック" panose="020B0600070205080204" pitchFamily="50" charset="-128"/>
                <a:cs typeface="游ゴシック"/>
              </a:rPr>
              <a:t>弱</a:t>
            </a:r>
            <a:r>
              <a:rPr sz="1400" spc="-20" dirty="0">
                <a:solidFill>
                  <a:srgbClr val="585858"/>
                </a:solidFill>
                <a:latin typeface="ＭＳ Ｐゴシック" panose="020B0600070205080204" pitchFamily="50" charset="-128"/>
                <a:ea typeface="ＭＳ Ｐゴシック" panose="020B0600070205080204" pitchFamily="50" charset="-128"/>
                <a:cs typeface="游ゴシック"/>
              </a:rPr>
              <a:t>い</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12" name="object 12"/>
          <p:cNvSpPr txBox="1"/>
          <p:nvPr/>
        </p:nvSpPr>
        <p:spPr>
          <a:xfrm>
            <a:off x="1219200" y="3999453"/>
            <a:ext cx="1054228" cy="469359"/>
          </a:xfrm>
          <a:prstGeom prst="rect">
            <a:avLst/>
          </a:prstGeom>
        </p:spPr>
        <p:txBody>
          <a:bodyPr vert="horz" wrap="square" lIns="0" tIns="0" rIns="0" bIns="0" rtlCol="0">
            <a:spAutoFit/>
          </a:bodyPr>
          <a:lstStyle/>
          <a:p>
            <a:pPr marL="12700" algn="ctr">
              <a:lnSpc>
                <a:spcPct val="100000"/>
              </a:lnSpc>
            </a:pPr>
            <a:r>
              <a:rPr sz="1400" b="1" dirty="0">
                <a:solidFill>
                  <a:srgbClr val="585858"/>
                </a:solidFill>
                <a:latin typeface="ＭＳ Ｐゴシック" panose="020B0600070205080204" pitchFamily="50" charset="-128"/>
                <a:ea typeface="ＭＳ Ｐゴシック" panose="020B0600070205080204" pitchFamily="50" charset="-128"/>
                <a:cs typeface="Yu Gothic UI"/>
              </a:rPr>
              <a:t>脱水状態</a:t>
            </a:r>
            <a:endParaRPr sz="1400" dirty="0">
              <a:latin typeface="ＭＳ Ｐゴシック" panose="020B0600070205080204" pitchFamily="50" charset="-128"/>
              <a:ea typeface="ＭＳ Ｐゴシック" panose="020B0600070205080204" pitchFamily="50" charset="-128"/>
              <a:cs typeface="Yu Gothic UI"/>
            </a:endParaRPr>
          </a:p>
          <a:p>
            <a:pPr marL="12700">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(下痢や発熱)</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13" name="object 13"/>
          <p:cNvSpPr/>
          <p:nvPr/>
        </p:nvSpPr>
        <p:spPr>
          <a:xfrm>
            <a:off x="5023103" y="4632546"/>
            <a:ext cx="574547" cy="576072"/>
          </a:xfrm>
          <a:prstGeom prst="rect">
            <a:avLst/>
          </a:prstGeom>
          <a:blipFill>
            <a:blip r:embed="rId6"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14" name="object 14"/>
          <p:cNvSpPr/>
          <p:nvPr/>
        </p:nvSpPr>
        <p:spPr>
          <a:xfrm>
            <a:off x="5733518" y="4665969"/>
            <a:ext cx="512063" cy="525780"/>
          </a:xfrm>
          <a:prstGeom prst="rect">
            <a:avLst/>
          </a:prstGeom>
          <a:blipFill>
            <a:blip r:embed="rId7"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15" name="object 15"/>
          <p:cNvSpPr/>
          <p:nvPr/>
        </p:nvSpPr>
        <p:spPr>
          <a:xfrm>
            <a:off x="5013959" y="3878671"/>
            <a:ext cx="583691" cy="583692"/>
          </a:xfrm>
          <a:prstGeom prst="rect">
            <a:avLst/>
          </a:prstGeom>
          <a:blipFill>
            <a:blip r:embed="rId8"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16" name="object 16"/>
          <p:cNvSpPr txBox="1"/>
          <p:nvPr/>
        </p:nvSpPr>
        <p:spPr>
          <a:xfrm>
            <a:off x="5562600" y="3984466"/>
            <a:ext cx="1536321" cy="469359"/>
          </a:xfrm>
          <a:prstGeom prst="rect">
            <a:avLst/>
          </a:prstGeom>
        </p:spPr>
        <p:txBody>
          <a:bodyPr vert="horz" wrap="square" lIns="0" tIns="0" rIns="0" bIns="0" rtlCol="0">
            <a:spAutoFit/>
          </a:bodyPr>
          <a:lstStyle/>
          <a:p>
            <a:pPr marL="12700" algn="ctr">
              <a:lnSpc>
                <a:spcPct val="100000"/>
              </a:lnSpc>
            </a:pPr>
            <a:r>
              <a:rPr sz="1400" b="1" dirty="0">
                <a:solidFill>
                  <a:srgbClr val="585858"/>
                </a:solidFill>
                <a:latin typeface="ＭＳ Ｐゴシック" panose="020B0600070205080204" pitchFamily="50" charset="-128"/>
                <a:ea typeface="ＭＳ Ｐゴシック" panose="020B0600070205080204" pitchFamily="50" charset="-128"/>
                <a:cs typeface="Yu Gothic UI"/>
              </a:rPr>
              <a:t>持病</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(糖尿病・心</a:t>
            </a:r>
            <a:r>
              <a:rPr sz="1400" spc="-15" dirty="0">
                <a:solidFill>
                  <a:srgbClr val="585858"/>
                </a:solidFill>
                <a:latin typeface="ＭＳ Ｐゴシック" panose="020B0600070205080204" pitchFamily="50" charset="-128"/>
                <a:ea typeface="ＭＳ Ｐゴシック" panose="020B0600070205080204" pitchFamily="50" charset="-128"/>
                <a:cs typeface="游ゴシック"/>
              </a:rPr>
              <a:t>臓</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病</a:t>
            </a:r>
            <a:r>
              <a:rPr sz="1400" spc="-15" dirty="0">
                <a:solidFill>
                  <a:srgbClr val="585858"/>
                </a:solidFill>
                <a:latin typeface="ＭＳ Ｐゴシック" panose="020B0600070205080204" pitchFamily="50" charset="-128"/>
                <a:ea typeface="ＭＳ Ｐゴシック" panose="020B0600070205080204" pitchFamily="50" charset="-128"/>
                <a:cs typeface="游ゴシック"/>
              </a:rPr>
              <a:t>等</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17" name="object 17"/>
          <p:cNvSpPr/>
          <p:nvPr/>
        </p:nvSpPr>
        <p:spPr>
          <a:xfrm>
            <a:off x="7086600" y="3935072"/>
            <a:ext cx="583692" cy="583692"/>
          </a:xfrm>
          <a:prstGeom prst="rect">
            <a:avLst/>
          </a:prstGeom>
          <a:blipFill>
            <a:blip r:embed="rId9"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18" name="object 18"/>
          <p:cNvSpPr txBox="1"/>
          <p:nvPr/>
        </p:nvSpPr>
        <p:spPr>
          <a:xfrm>
            <a:off x="7760011" y="3977482"/>
            <a:ext cx="919291" cy="723275"/>
          </a:xfrm>
          <a:prstGeom prst="rect">
            <a:avLst/>
          </a:prstGeom>
        </p:spPr>
        <p:txBody>
          <a:bodyPr vert="horz" wrap="square" lIns="0" tIns="0" rIns="0" bIns="0" rtlCol="0">
            <a:spAutoFit/>
          </a:bodyPr>
          <a:lstStyle/>
          <a:p>
            <a:pPr marL="12700" algn="ctr">
              <a:lnSpc>
                <a:spcPct val="100000"/>
              </a:lnSpc>
            </a:pPr>
            <a:r>
              <a:rPr sz="1400" b="1" dirty="0">
                <a:solidFill>
                  <a:srgbClr val="585858"/>
                </a:solidFill>
                <a:latin typeface="ＭＳ Ｐゴシック" panose="020B0600070205080204" pitchFamily="50" charset="-128"/>
                <a:ea typeface="ＭＳ Ｐゴシック" panose="020B0600070205080204" pitchFamily="50" charset="-128"/>
                <a:cs typeface="Yu Gothic UI"/>
              </a:rPr>
              <a:t>肥満</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spc="-5" dirty="0">
                <a:solidFill>
                  <a:srgbClr val="585858"/>
                </a:solidFill>
                <a:latin typeface="ＭＳ Ｐゴシック" panose="020B0600070205080204" pitchFamily="50" charset="-128"/>
                <a:ea typeface="ＭＳ Ｐゴシック" panose="020B0600070205080204" pitchFamily="50" charset="-128"/>
                <a:cs typeface="游ゴシック"/>
              </a:rPr>
              <a:t>(熱がこもる</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a:t>
            </a:r>
            <a:endParaRPr lang="en-US" sz="1400" dirty="0">
              <a:solidFill>
                <a:srgbClr val="585858"/>
              </a:solidFill>
              <a:latin typeface="ＭＳ Ｐゴシック" panose="020B0600070205080204" pitchFamily="50" charset="-128"/>
              <a:ea typeface="ＭＳ Ｐゴシック" panose="020B0600070205080204" pitchFamily="50" charset="-128"/>
              <a:cs typeface="游ゴシック"/>
            </a:endParaRPr>
          </a:p>
          <a:p>
            <a:pPr marL="12700" algn="ctr">
              <a:lnSpc>
                <a:spcPct val="100000"/>
              </a:lnSpc>
              <a:spcBef>
                <a:spcPts val="315"/>
              </a:spcBef>
            </a:pPr>
            <a:r>
              <a:rPr lang="ja-JP" altLang="en-US" sz="1400" dirty="0">
                <a:solidFill>
                  <a:srgbClr val="585858"/>
                </a:solidFill>
                <a:latin typeface="ＭＳ Ｐゴシック" panose="020B0600070205080204" pitchFamily="50" charset="-128"/>
                <a:ea typeface="ＭＳ Ｐゴシック" panose="020B0600070205080204" pitchFamily="50" charset="-128"/>
                <a:cs typeface="游ゴシック"/>
              </a:rPr>
              <a:t>７割が肥満</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19" name="object 19"/>
          <p:cNvSpPr txBox="1"/>
          <p:nvPr/>
        </p:nvSpPr>
        <p:spPr>
          <a:xfrm>
            <a:off x="2645473" y="4668898"/>
            <a:ext cx="1637934" cy="469359"/>
          </a:xfrm>
          <a:prstGeom prst="rect">
            <a:avLst/>
          </a:prstGeom>
        </p:spPr>
        <p:txBody>
          <a:bodyPr vert="horz" wrap="square" lIns="0" tIns="0" rIns="0" bIns="0" rtlCol="0">
            <a:spAutoFit/>
          </a:bodyPr>
          <a:lstStyle/>
          <a:p>
            <a:pPr marL="12700" algn="ctr">
              <a:lnSpc>
                <a:spcPct val="100000"/>
              </a:lnSpc>
            </a:pPr>
            <a:r>
              <a:rPr sz="1400" b="1" spc="220" dirty="0">
                <a:solidFill>
                  <a:srgbClr val="585858"/>
                </a:solidFill>
                <a:latin typeface="ＭＳ Ｐゴシック" panose="020B0600070205080204" pitchFamily="50" charset="-128"/>
                <a:ea typeface="ＭＳ Ｐゴシック" panose="020B0600070205080204" pitchFamily="50" charset="-128"/>
                <a:cs typeface="Yu Gothic UI"/>
              </a:rPr>
              <a:t>前日のアルコール</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(脱水状</a:t>
            </a:r>
            <a:r>
              <a:rPr sz="1400" spc="-10" dirty="0">
                <a:solidFill>
                  <a:srgbClr val="585858"/>
                </a:solidFill>
                <a:latin typeface="ＭＳ Ｐゴシック" panose="020B0600070205080204" pitchFamily="50" charset="-128"/>
                <a:ea typeface="ＭＳ Ｐゴシック" panose="020B0600070205080204" pitchFamily="50" charset="-128"/>
                <a:cs typeface="游ゴシック"/>
              </a:rPr>
              <a:t>態</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20" name="object 20"/>
          <p:cNvSpPr/>
          <p:nvPr/>
        </p:nvSpPr>
        <p:spPr>
          <a:xfrm>
            <a:off x="1944243" y="4501378"/>
            <a:ext cx="688848" cy="690371"/>
          </a:xfrm>
          <a:prstGeom prst="rect">
            <a:avLst/>
          </a:prstGeom>
          <a:blipFill>
            <a:blip r:embed="rId10"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21" name="object 21"/>
          <p:cNvSpPr/>
          <p:nvPr/>
        </p:nvSpPr>
        <p:spPr>
          <a:xfrm>
            <a:off x="1551287" y="5984748"/>
            <a:ext cx="339852" cy="644652"/>
          </a:xfrm>
          <a:prstGeom prst="rect">
            <a:avLst/>
          </a:prstGeom>
          <a:blipFill>
            <a:blip r:embed="rId11"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22" name="object 22"/>
          <p:cNvSpPr/>
          <p:nvPr/>
        </p:nvSpPr>
        <p:spPr>
          <a:xfrm>
            <a:off x="2860549" y="1969622"/>
            <a:ext cx="720851" cy="720851"/>
          </a:xfrm>
          <a:prstGeom prst="rect">
            <a:avLst/>
          </a:prstGeom>
          <a:blipFill>
            <a:blip r:embed="rId12"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23" name="object 23"/>
          <p:cNvSpPr/>
          <p:nvPr/>
        </p:nvSpPr>
        <p:spPr>
          <a:xfrm>
            <a:off x="574548" y="2012294"/>
            <a:ext cx="720852" cy="719327"/>
          </a:xfrm>
          <a:prstGeom prst="rect">
            <a:avLst/>
          </a:prstGeom>
          <a:blipFill>
            <a:blip r:embed="rId13"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24" name="object 24"/>
          <p:cNvSpPr/>
          <p:nvPr/>
        </p:nvSpPr>
        <p:spPr>
          <a:xfrm>
            <a:off x="5451349" y="2012294"/>
            <a:ext cx="720851" cy="719327"/>
          </a:xfrm>
          <a:prstGeom prst="rect">
            <a:avLst/>
          </a:prstGeom>
          <a:blipFill>
            <a:blip r:embed="rId14"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25" name="object 25"/>
          <p:cNvSpPr txBox="1"/>
          <p:nvPr/>
        </p:nvSpPr>
        <p:spPr>
          <a:xfrm>
            <a:off x="1970489" y="6115892"/>
            <a:ext cx="1027076" cy="215444"/>
          </a:xfrm>
          <a:prstGeom prst="rect">
            <a:avLst/>
          </a:prstGeom>
        </p:spPr>
        <p:txBody>
          <a:bodyPr vert="horz" wrap="square" lIns="0" tIns="0" rIns="0" bIns="0" rtlCol="0">
            <a:spAutoFit/>
          </a:bodyPr>
          <a:lstStyle/>
          <a:p>
            <a:pPr marL="12700">
              <a:lnSpc>
                <a:spcPct val="100000"/>
              </a:lnSpc>
            </a:pPr>
            <a:r>
              <a:rPr sz="1400" b="1" spc="125" dirty="0">
                <a:solidFill>
                  <a:srgbClr val="585858"/>
                </a:solidFill>
                <a:latin typeface="ＭＳ Ｐゴシック" panose="020B0600070205080204" pitchFamily="50" charset="-128"/>
                <a:ea typeface="ＭＳ Ｐゴシック" panose="020B0600070205080204" pitchFamily="50" charset="-128"/>
                <a:cs typeface="Yu Gothic UI"/>
              </a:rPr>
              <a:t>激しい運動</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26" name="object 26"/>
          <p:cNvSpPr txBox="1"/>
          <p:nvPr/>
        </p:nvSpPr>
        <p:spPr>
          <a:xfrm>
            <a:off x="1219200" y="2153522"/>
            <a:ext cx="1413891" cy="469359"/>
          </a:xfrm>
          <a:prstGeom prst="rect">
            <a:avLst/>
          </a:prstGeom>
        </p:spPr>
        <p:txBody>
          <a:bodyPr vert="horz" wrap="square" lIns="0" tIns="0" rIns="0" bIns="0" rtlCol="0">
            <a:spAutoFit/>
          </a:bodyPr>
          <a:lstStyle/>
          <a:p>
            <a:pPr marL="12700" algn="ctr">
              <a:lnSpc>
                <a:spcPct val="100000"/>
              </a:lnSpc>
            </a:pPr>
            <a:r>
              <a:rPr sz="1400" b="1" spc="190" dirty="0">
                <a:solidFill>
                  <a:srgbClr val="585858"/>
                </a:solidFill>
                <a:latin typeface="ＭＳ Ｐゴシック" panose="020B0600070205080204" pitchFamily="50" charset="-128"/>
                <a:ea typeface="ＭＳ Ｐゴシック" panose="020B0600070205080204" pitchFamily="50" charset="-128"/>
                <a:cs typeface="Yu Gothic UI"/>
              </a:rPr>
              <a:t>火を使う</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(高温多湿の</a:t>
            </a:r>
            <a:r>
              <a:rPr sz="1400" spc="-15" dirty="0">
                <a:solidFill>
                  <a:srgbClr val="585858"/>
                </a:solidFill>
                <a:latin typeface="ＭＳ Ｐゴシック" panose="020B0600070205080204" pitchFamily="50" charset="-128"/>
                <a:ea typeface="ＭＳ Ｐゴシック" panose="020B0600070205080204" pitchFamily="50" charset="-128"/>
                <a:cs typeface="游ゴシック"/>
              </a:rPr>
              <a:t>環</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境)</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27" name="object 27"/>
          <p:cNvSpPr txBox="1"/>
          <p:nvPr/>
        </p:nvSpPr>
        <p:spPr>
          <a:xfrm>
            <a:off x="3520441" y="2150474"/>
            <a:ext cx="1584959" cy="469359"/>
          </a:xfrm>
          <a:prstGeom prst="rect">
            <a:avLst/>
          </a:prstGeom>
        </p:spPr>
        <p:txBody>
          <a:bodyPr vert="horz" wrap="square" lIns="0" tIns="0" rIns="0" bIns="0" rtlCol="0">
            <a:spAutoFit/>
          </a:bodyPr>
          <a:lstStyle/>
          <a:p>
            <a:pPr marL="12700" algn="ctr">
              <a:lnSpc>
                <a:spcPct val="100000"/>
              </a:lnSpc>
            </a:pPr>
            <a:r>
              <a:rPr sz="1400" b="1" spc="40" dirty="0">
                <a:solidFill>
                  <a:srgbClr val="585858"/>
                </a:solidFill>
                <a:latin typeface="ＭＳ Ｐゴシック" panose="020B0600070205080204" pitchFamily="50" charset="-128"/>
                <a:ea typeface="ＭＳ Ｐゴシック" panose="020B0600070205080204" pitchFamily="50" charset="-128"/>
                <a:cs typeface="Yu Gothic UI"/>
              </a:rPr>
              <a:t>屋外の作業</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(日射で表面</a:t>
            </a:r>
            <a:r>
              <a:rPr sz="1400" spc="-15" dirty="0">
                <a:solidFill>
                  <a:srgbClr val="585858"/>
                </a:solidFill>
                <a:latin typeface="ＭＳ Ｐゴシック" panose="020B0600070205080204" pitchFamily="50" charset="-128"/>
                <a:ea typeface="ＭＳ Ｐゴシック" panose="020B0600070205080204" pitchFamily="50" charset="-128"/>
                <a:cs typeface="游ゴシック"/>
              </a:rPr>
              <a:t>温</a:t>
            </a:r>
            <a:r>
              <a:rPr sz="1400" spc="-5" dirty="0">
                <a:solidFill>
                  <a:srgbClr val="585858"/>
                </a:solidFill>
                <a:latin typeface="ＭＳ Ｐゴシック" panose="020B0600070205080204" pitchFamily="50" charset="-128"/>
                <a:ea typeface="ＭＳ Ｐゴシック" panose="020B0600070205080204" pitchFamily="50" charset="-128"/>
                <a:cs typeface="游ゴシック"/>
              </a:rPr>
              <a:t>度</a:t>
            </a:r>
            <a:r>
              <a:rPr sz="1400" spc="-10" dirty="0">
                <a:solidFill>
                  <a:srgbClr val="585858"/>
                </a:solidFill>
                <a:latin typeface="ＭＳ Ｐゴシック" panose="020B0600070205080204" pitchFamily="50" charset="-128"/>
                <a:ea typeface="ＭＳ Ｐゴシック" panose="020B0600070205080204" pitchFamily="50" charset="-128"/>
                <a:cs typeface="游ゴシック"/>
              </a:rPr>
              <a:t>↑</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28" name="object 28"/>
          <p:cNvSpPr txBox="1"/>
          <p:nvPr/>
        </p:nvSpPr>
        <p:spPr>
          <a:xfrm>
            <a:off x="6376288" y="2147427"/>
            <a:ext cx="1929512" cy="430887"/>
          </a:xfrm>
          <a:prstGeom prst="rect">
            <a:avLst/>
          </a:prstGeom>
        </p:spPr>
        <p:txBody>
          <a:bodyPr vert="horz" wrap="square" lIns="0" tIns="0" rIns="0" bIns="0" rtlCol="0">
            <a:spAutoFit/>
          </a:bodyPr>
          <a:lstStyle/>
          <a:p>
            <a:pPr marL="12700" algn="ctr">
              <a:lnSpc>
                <a:spcPct val="100000"/>
              </a:lnSpc>
            </a:pPr>
            <a:r>
              <a:rPr sz="1400" b="1" spc="114" dirty="0">
                <a:solidFill>
                  <a:srgbClr val="585858"/>
                </a:solidFill>
                <a:latin typeface="ＭＳ Ｐゴシック" panose="020B0600070205080204" pitchFamily="50" charset="-128"/>
                <a:ea typeface="ＭＳ Ｐゴシック" panose="020B0600070205080204" pitchFamily="50" charset="-128"/>
                <a:cs typeface="Yu Gothic UI"/>
              </a:rPr>
              <a:t>防護服による作業</a:t>
            </a:r>
            <a:endParaRPr lang="en-US" sz="1400" b="1" spc="114" dirty="0">
              <a:solidFill>
                <a:srgbClr val="585858"/>
              </a:solidFill>
              <a:latin typeface="ＭＳ Ｐゴシック" panose="020B0600070205080204" pitchFamily="50" charset="-128"/>
              <a:ea typeface="ＭＳ Ｐゴシック" panose="020B0600070205080204" pitchFamily="50" charset="-128"/>
              <a:cs typeface="Yu Gothic UI"/>
            </a:endParaRPr>
          </a:p>
          <a:p>
            <a:pPr marL="12700" algn="ctr">
              <a:lnSpc>
                <a:spcPct val="100000"/>
              </a:lnSpc>
            </a:pPr>
            <a:r>
              <a:rPr sz="1400" b="1" spc="-5" dirty="0">
                <a:solidFill>
                  <a:srgbClr val="585858"/>
                </a:solidFill>
                <a:latin typeface="ＭＳ Ｐゴシック" panose="020B0600070205080204" pitchFamily="50" charset="-128"/>
                <a:ea typeface="ＭＳ Ｐゴシック" panose="020B0600070205080204" pitchFamily="50" charset="-128"/>
                <a:cs typeface="游ゴシック"/>
              </a:rPr>
              <a:t>(</a:t>
            </a:r>
            <a:r>
              <a:rPr sz="1400" b="1" spc="185" dirty="0">
                <a:solidFill>
                  <a:srgbClr val="585858"/>
                </a:solidFill>
                <a:latin typeface="ＭＳ Ｐゴシック" panose="020B0600070205080204" pitchFamily="50" charset="-128"/>
                <a:ea typeface="ＭＳ Ｐゴシック" panose="020B0600070205080204" pitchFamily="50" charset="-128"/>
                <a:cs typeface="Yu Gothic UI"/>
              </a:rPr>
              <a:t>熱がこもりやす</a:t>
            </a:r>
            <a:r>
              <a:rPr sz="1400" b="1" spc="180" dirty="0">
                <a:solidFill>
                  <a:srgbClr val="585858"/>
                </a:solidFill>
                <a:latin typeface="ＭＳ Ｐゴシック" panose="020B0600070205080204" pitchFamily="50" charset="-128"/>
                <a:ea typeface="ＭＳ Ｐゴシック" panose="020B0600070205080204" pitchFamily="50" charset="-128"/>
                <a:cs typeface="Yu Gothic UI"/>
              </a:rPr>
              <a:t>い</a:t>
            </a:r>
            <a:r>
              <a:rPr sz="1400" b="1" dirty="0">
                <a:solidFill>
                  <a:srgbClr val="585858"/>
                </a:solidFill>
                <a:latin typeface="ＭＳ Ｐゴシック" panose="020B0600070205080204" pitchFamily="50" charset="-128"/>
                <a:ea typeface="ＭＳ Ｐゴシック" panose="020B0600070205080204" pitchFamily="50" charset="-128"/>
                <a:cs typeface="游ゴシック"/>
              </a:rPr>
              <a:t>)</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30" name="object 30"/>
          <p:cNvSpPr txBox="1"/>
          <p:nvPr/>
        </p:nvSpPr>
        <p:spPr>
          <a:xfrm>
            <a:off x="1219200" y="1396984"/>
            <a:ext cx="1329310" cy="469359"/>
          </a:xfrm>
          <a:prstGeom prst="rect">
            <a:avLst/>
          </a:prstGeom>
        </p:spPr>
        <p:txBody>
          <a:bodyPr vert="horz" wrap="square" lIns="0" tIns="0" rIns="0" bIns="0" rtlCol="0">
            <a:spAutoFit/>
          </a:bodyPr>
          <a:lstStyle/>
          <a:p>
            <a:pPr marL="12700" algn="ctr">
              <a:lnSpc>
                <a:spcPct val="100000"/>
              </a:lnSpc>
            </a:pPr>
            <a:r>
              <a:rPr sz="1400" b="1" dirty="0">
                <a:solidFill>
                  <a:srgbClr val="585858"/>
                </a:solidFill>
                <a:latin typeface="ＭＳ Ｐゴシック" panose="020B0600070205080204" pitchFamily="50" charset="-128"/>
                <a:ea typeface="ＭＳ Ｐゴシック" panose="020B0600070205080204" pitchFamily="50" charset="-128"/>
                <a:cs typeface="Yu Gothic UI"/>
              </a:rPr>
              <a:t>高温多湿</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(特30℃/</a:t>
            </a:r>
            <a:r>
              <a:rPr sz="1400" spc="-5" dirty="0">
                <a:solidFill>
                  <a:srgbClr val="585858"/>
                </a:solidFill>
                <a:latin typeface="ＭＳ Ｐゴシック" panose="020B0600070205080204" pitchFamily="50" charset="-128"/>
                <a:ea typeface="ＭＳ Ｐゴシック" panose="020B0600070205080204" pitchFamily="50" charset="-128"/>
                <a:cs typeface="游ゴシック"/>
              </a:rPr>
              <a:t>80%</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a:t>
            </a:r>
            <a:r>
              <a:rPr sz="1400" spc="-15" dirty="0">
                <a:solidFill>
                  <a:srgbClr val="585858"/>
                </a:solidFill>
                <a:latin typeface="ＭＳ Ｐゴシック" panose="020B0600070205080204" pitchFamily="50" charset="-128"/>
                <a:ea typeface="ＭＳ Ｐゴシック" panose="020B0600070205080204" pitchFamily="50" charset="-128"/>
                <a:cs typeface="游ゴシック"/>
              </a:rPr>
              <a:t>) </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31" name="object 31"/>
          <p:cNvSpPr txBox="1"/>
          <p:nvPr/>
        </p:nvSpPr>
        <p:spPr>
          <a:xfrm>
            <a:off x="3947284" y="1379722"/>
            <a:ext cx="929516" cy="469359"/>
          </a:xfrm>
          <a:prstGeom prst="rect">
            <a:avLst/>
          </a:prstGeom>
        </p:spPr>
        <p:txBody>
          <a:bodyPr vert="horz" wrap="square" lIns="0" tIns="0" rIns="0" bIns="0" rtlCol="0">
            <a:spAutoFit/>
          </a:bodyPr>
          <a:lstStyle/>
          <a:p>
            <a:pPr marL="12700" algn="ctr">
              <a:lnSpc>
                <a:spcPct val="100000"/>
              </a:lnSpc>
            </a:pPr>
            <a:r>
              <a:rPr sz="1400" b="1" spc="95" dirty="0">
                <a:solidFill>
                  <a:srgbClr val="585858"/>
                </a:solidFill>
                <a:latin typeface="ＭＳ Ｐゴシック" panose="020B0600070205080204" pitchFamily="50" charset="-128"/>
                <a:ea typeface="ＭＳ Ｐゴシック" panose="020B0600070205080204" pitchFamily="50" charset="-128"/>
                <a:cs typeface="Yu Gothic UI"/>
              </a:rPr>
              <a:t>風が弱い</a:t>
            </a:r>
            <a:endParaRPr sz="1400" dirty="0">
              <a:latin typeface="ＭＳ Ｐゴシック" panose="020B0600070205080204" pitchFamily="50" charset="-128"/>
              <a:ea typeface="ＭＳ Ｐゴシック" panose="020B0600070205080204" pitchFamily="50" charset="-128"/>
              <a:cs typeface="Yu Gothic UI"/>
            </a:endParaRPr>
          </a:p>
          <a:p>
            <a:pPr marL="12700" algn="ctr">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(熱がこもる)</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34" name="object 34"/>
          <p:cNvSpPr txBox="1"/>
          <p:nvPr/>
        </p:nvSpPr>
        <p:spPr>
          <a:xfrm>
            <a:off x="6605779" y="1627279"/>
            <a:ext cx="1577340" cy="224229"/>
          </a:xfrm>
          <a:prstGeom prst="rect">
            <a:avLst/>
          </a:prstGeom>
        </p:spPr>
        <p:txBody>
          <a:bodyPr vert="horz" wrap="square" lIns="0" tIns="0" rIns="0" bIns="0" rtlCol="0">
            <a:spAutoFit/>
          </a:bodyPr>
          <a:lstStyle/>
          <a:p>
            <a:pPr marL="12700" marR="5080">
              <a:lnSpc>
                <a:spcPct val="120000"/>
              </a:lnSpc>
            </a:pPr>
            <a:r>
              <a:rPr sz="1400" b="1" spc="105" dirty="0">
                <a:solidFill>
                  <a:srgbClr val="585858"/>
                </a:solidFill>
                <a:latin typeface="ＭＳ Ｐゴシック" panose="020B0600070205080204" pitchFamily="50" charset="-128"/>
                <a:ea typeface="ＭＳ Ｐゴシック" panose="020B0600070205080204" pitchFamily="50" charset="-128"/>
                <a:cs typeface="Yu Gothic UI"/>
              </a:rPr>
              <a:t>急に </a:t>
            </a:r>
            <a:r>
              <a:rPr sz="1400" b="1" spc="240" dirty="0">
                <a:solidFill>
                  <a:srgbClr val="585858"/>
                </a:solidFill>
                <a:latin typeface="ＭＳ Ｐゴシック" panose="020B0600070205080204" pitchFamily="50" charset="-128"/>
                <a:ea typeface="ＭＳ Ｐゴシック" panose="020B0600070205080204" pitchFamily="50" charset="-128"/>
                <a:cs typeface="Yu Gothic UI"/>
              </a:rPr>
              <a:t>暑くなった日</a:t>
            </a:r>
            <a:endParaRPr sz="1400" dirty="0">
              <a:latin typeface="ＭＳ Ｐゴシック" panose="020B0600070205080204" pitchFamily="50" charset="-128"/>
              <a:ea typeface="ＭＳ Ｐゴシック" panose="020B0600070205080204" pitchFamily="50" charset="-128"/>
              <a:cs typeface="Yu Gothic UI"/>
            </a:endParaRPr>
          </a:p>
        </p:txBody>
      </p:sp>
      <p:sp>
        <p:nvSpPr>
          <p:cNvPr id="35" name="object 35"/>
          <p:cNvSpPr/>
          <p:nvPr/>
        </p:nvSpPr>
        <p:spPr>
          <a:xfrm>
            <a:off x="560831" y="1213717"/>
            <a:ext cx="720851" cy="719327"/>
          </a:xfrm>
          <a:prstGeom prst="rect">
            <a:avLst/>
          </a:prstGeom>
          <a:blipFill>
            <a:blip r:embed="rId15"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36" name="object 36"/>
          <p:cNvSpPr/>
          <p:nvPr/>
        </p:nvSpPr>
        <p:spPr>
          <a:xfrm>
            <a:off x="2938272" y="1207622"/>
            <a:ext cx="719328" cy="720851"/>
          </a:xfrm>
          <a:prstGeom prst="rect">
            <a:avLst/>
          </a:prstGeom>
          <a:blipFill>
            <a:blip r:embed="rId16"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38" name="object 38"/>
          <p:cNvSpPr/>
          <p:nvPr/>
        </p:nvSpPr>
        <p:spPr>
          <a:xfrm>
            <a:off x="6015765" y="1259320"/>
            <a:ext cx="573024" cy="598932"/>
          </a:xfrm>
          <a:prstGeom prst="rect">
            <a:avLst/>
          </a:prstGeom>
          <a:blipFill>
            <a:blip r:embed="rId17"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39" name="object 39"/>
          <p:cNvSpPr/>
          <p:nvPr/>
        </p:nvSpPr>
        <p:spPr>
          <a:xfrm>
            <a:off x="2620294" y="3917659"/>
            <a:ext cx="572074" cy="584776"/>
          </a:xfrm>
          <a:prstGeom prst="rect">
            <a:avLst/>
          </a:prstGeom>
          <a:blipFill>
            <a:blip r:embed="rId18" cstate="print"/>
            <a:stretch>
              <a:fillRect/>
            </a:stretch>
          </a:blipFill>
        </p:spPr>
        <p:txBody>
          <a:bodyPr wrap="square" lIns="0" tIns="0" rIns="0" bIns="0" rtlCol="0"/>
          <a:lstStyle/>
          <a:p>
            <a:endParaRPr sz="1400" dirty="0">
              <a:latin typeface="ＭＳ Ｐゴシック" panose="020B0600070205080204" pitchFamily="50" charset="-128"/>
              <a:ea typeface="ＭＳ Ｐゴシック" panose="020B0600070205080204" pitchFamily="50" charset="-128"/>
            </a:endParaRPr>
          </a:p>
        </p:txBody>
      </p:sp>
      <p:sp>
        <p:nvSpPr>
          <p:cNvPr id="40" name="object 40"/>
          <p:cNvSpPr txBox="1"/>
          <p:nvPr/>
        </p:nvSpPr>
        <p:spPr>
          <a:xfrm>
            <a:off x="3402789" y="3963557"/>
            <a:ext cx="936625" cy="469359"/>
          </a:xfrm>
          <a:prstGeom prst="rect">
            <a:avLst/>
          </a:prstGeom>
        </p:spPr>
        <p:txBody>
          <a:bodyPr vert="horz" wrap="square" lIns="0" tIns="0" rIns="0" bIns="0" rtlCol="0">
            <a:spAutoFit/>
          </a:bodyPr>
          <a:lstStyle/>
          <a:p>
            <a:pPr marL="12700">
              <a:lnSpc>
                <a:spcPct val="100000"/>
              </a:lnSpc>
            </a:pPr>
            <a:r>
              <a:rPr sz="1400" b="1" spc="75" dirty="0">
                <a:solidFill>
                  <a:srgbClr val="585858"/>
                </a:solidFill>
                <a:latin typeface="ＭＳ Ｐゴシック" panose="020B0600070205080204" pitchFamily="50" charset="-128"/>
                <a:ea typeface="ＭＳ Ｐゴシック" panose="020B0600070205080204" pitchFamily="50" charset="-128"/>
                <a:cs typeface="Yu Gothic UI"/>
              </a:rPr>
              <a:t>朝食抜き</a:t>
            </a:r>
            <a:endParaRPr sz="1400" dirty="0">
              <a:latin typeface="ＭＳ Ｐゴシック" panose="020B0600070205080204" pitchFamily="50" charset="-128"/>
              <a:ea typeface="ＭＳ Ｐゴシック" panose="020B0600070205080204" pitchFamily="50" charset="-128"/>
              <a:cs typeface="Yu Gothic UI"/>
            </a:endParaRPr>
          </a:p>
          <a:p>
            <a:pPr marL="12700">
              <a:lnSpc>
                <a:spcPct val="100000"/>
              </a:lnSpc>
              <a:spcBef>
                <a:spcPts val="315"/>
              </a:spcBef>
            </a:pPr>
            <a:r>
              <a:rPr sz="1400" dirty="0">
                <a:solidFill>
                  <a:srgbClr val="585858"/>
                </a:solidFill>
                <a:latin typeface="ＭＳ Ｐゴシック" panose="020B0600070205080204" pitchFamily="50" charset="-128"/>
                <a:ea typeface="ＭＳ Ｐゴシック" panose="020B0600070205080204" pitchFamily="50" charset="-128"/>
                <a:cs typeface="游ゴシック"/>
              </a:rPr>
              <a:t>(脱水状態)</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42" name="object 42"/>
          <p:cNvSpPr txBox="1"/>
          <p:nvPr/>
        </p:nvSpPr>
        <p:spPr>
          <a:xfrm>
            <a:off x="6701019" y="5942056"/>
            <a:ext cx="1429574" cy="430887"/>
          </a:xfrm>
          <a:prstGeom prst="rect">
            <a:avLst/>
          </a:prstGeom>
        </p:spPr>
        <p:txBody>
          <a:bodyPr vert="horz" wrap="square" lIns="0" tIns="0" rIns="0" bIns="0" rtlCol="0">
            <a:spAutoFit/>
          </a:bodyPr>
          <a:lstStyle/>
          <a:p>
            <a:pPr marL="12700" algn="ctr">
              <a:lnSpc>
                <a:spcPct val="100000"/>
              </a:lnSpc>
            </a:pPr>
            <a:r>
              <a:rPr lang="ja-JP" altLang="en-US" sz="1400" b="1" spc="275" dirty="0">
                <a:solidFill>
                  <a:srgbClr val="585858"/>
                </a:solidFill>
                <a:latin typeface="ＭＳ Ｐゴシック" panose="020B0600070205080204" pitchFamily="50" charset="-128"/>
                <a:ea typeface="ＭＳ Ｐゴシック" panose="020B0600070205080204" pitchFamily="50" charset="-128"/>
                <a:cs typeface="Yu Gothic UI"/>
              </a:rPr>
              <a:t>水分をとらない</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(脱水</a:t>
            </a:r>
            <a:r>
              <a:rPr sz="1400" spc="-15" dirty="0">
                <a:solidFill>
                  <a:srgbClr val="585858"/>
                </a:solidFill>
                <a:latin typeface="ＭＳ Ｐゴシック" panose="020B0600070205080204" pitchFamily="50" charset="-128"/>
                <a:ea typeface="ＭＳ Ｐゴシック" panose="020B0600070205080204" pitchFamily="50" charset="-128"/>
                <a:cs typeface="游ゴシック"/>
              </a:rPr>
              <a:t>状</a:t>
            </a:r>
            <a:r>
              <a:rPr sz="1400" dirty="0">
                <a:solidFill>
                  <a:srgbClr val="585858"/>
                </a:solidFill>
                <a:latin typeface="ＭＳ Ｐゴシック" panose="020B0600070205080204" pitchFamily="50" charset="-128"/>
                <a:ea typeface="ＭＳ Ｐゴシック" panose="020B0600070205080204" pitchFamily="50" charset="-128"/>
                <a:cs typeface="游ゴシック"/>
              </a:rPr>
              <a:t>態)</a:t>
            </a:r>
            <a:endParaRPr sz="1400" dirty="0">
              <a:latin typeface="ＭＳ Ｐゴシック" panose="020B0600070205080204" pitchFamily="50" charset="-128"/>
              <a:ea typeface="ＭＳ Ｐゴシック" panose="020B0600070205080204" pitchFamily="50" charset="-128"/>
              <a:cs typeface="游ゴシック"/>
            </a:endParaRPr>
          </a:p>
        </p:txBody>
      </p:sp>
      <p:sp>
        <p:nvSpPr>
          <p:cNvPr id="50" name="四角形: 角を丸くする 49">
            <a:extLst>
              <a:ext uri="{FF2B5EF4-FFF2-40B4-BE49-F238E27FC236}">
                <a16:creationId xmlns:a16="http://schemas.microsoft.com/office/drawing/2014/main" id="{56505570-BF48-94C1-9290-4F8489A5043D}"/>
              </a:ext>
            </a:extLst>
          </p:cNvPr>
          <p:cNvSpPr/>
          <p:nvPr/>
        </p:nvSpPr>
        <p:spPr>
          <a:xfrm>
            <a:off x="272725" y="1180505"/>
            <a:ext cx="8417052" cy="177971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775EA3D1-851C-B08E-0916-FE2C68483D7B}"/>
              </a:ext>
            </a:extLst>
          </p:cNvPr>
          <p:cNvSpPr txBox="1"/>
          <p:nvPr/>
        </p:nvSpPr>
        <p:spPr>
          <a:xfrm>
            <a:off x="3177263" y="838200"/>
            <a:ext cx="2608406" cy="523220"/>
          </a:xfrm>
          <a:prstGeom prst="rect">
            <a:avLst/>
          </a:prstGeom>
          <a:solidFill>
            <a:schemeClr val="bg1"/>
          </a:solidFill>
        </p:spPr>
        <p:txBody>
          <a:bodyPr wrap="none">
            <a:spAutoFit/>
          </a:bodyPr>
          <a:lstStyle/>
          <a:p>
            <a:r>
              <a:rPr lang="ja-JP" altLang="en-US" sz="2800" dirty="0">
                <a:latin typeface="ＭＳ Ｐゴシック" panose="020B0600070205080204" pitchFamily="50" charset="-128"/>
                <a:ea typeface="ＭＳ Ｐゴシック" panose="020B0600070205080204" pitchFamily="50" charset="-128"/>
              </a:rPr>
              <a:t>起きやすい環境</a:t>
            </a:r>
          </a:p>
        </p:txBody>
      </p:sp>
      <p:sp>
        <p:nvSpPr>
          <p:cNvPr id="3" name="テキスト ボックス 2">
            <a:extLst>
              <a:ext uri="{FF2B5EF4-FFF2-40B4-BE49-F238E27FC236}">
                <a16:creationId xmlns:a16="http://schemas.microsoft.com/office/drawing/2014/main" id="{8C2F3346-4D4A-BE7A-3A91-5714609E456D}"/>
              </a:ext>
            </a:extLst>
          </p:cNvPr>
          <p:cNvSpPr txBox="1"/>
          <p:nvPr/>
        </p:nvSpPr>
        <p:spPr>
          <a:xfrm>
            <a:off x="4201157" y="2895600"/>
            <a:ext cx="596638" cy="584775"/>
          </a:xfrm>
          <a:prstGeom prst="rect">
            <a:avLst/>
          </a:prstGeom>
          <a:noFill/>
        </p:spPr>
        <p:txBody>
          <a:bodyPr wrap="none" rtlCol="0">
            <a:spAutoFit/>
          </a:bodyPr>
          <a:lstStyle/>
          <a:p>
            <a:r>
              <a:rPr kumimoji="1" lang="ja-JP" altLang="en-US" sz="3200" b="1" dirty="0"/>
              <a:t>＋</a:t>
            </a:r>
          </a:p>
        </p:txBody>
      </p:sp>
      <p:sp>
        <p:nvSpPr>
          <p:cNvPr id="4" name="テキスト ボックス 3">
            <a:extLst>
              <a:ext uri="{FF2B5EF4-FFF2-40B4-BE49-F238E27FC236}">
                <a16:creationId xmlns:a16="http://schemas.microsoft.com/office/drawing/2014/main" id="{F08205D2-E12D-0F27-ABC8-69FD103CEF20}"/>
              </a:ext>
            </a:extLst>
          </p:cNvPr>
          <p:cNvSpPr txBox="1"/>
          <p:nvPr/>
        </p:nvSpPr>
        <p:spPr>
          <a:xfrm>
            <a:off x="4209419" y="5190883"/>
            <a:ext cx="596638" cy="584775"/>
          </a:xfrm>
          <a:prstGeom prst="rect">
            <a:avLst/>
          </a:prstGeom>
          <a:noFill/>
        </p:spPr>
        <p:txBody>
          <a:bodyPr wrap="none" rtlCol="0">
            <a:spAutoFit/>
          </a:bodyPr>
          <a:lstStyle/>
          <a:p>
            <a:r>
              <a:rPr kumimoji="1" lang="ja-JP" altLang="en-US" sz="3200" b="1" dirty="0"/>
              <a:t>＋</a:t>
            </a:r>
          </a:p>
        </p:txBody>
      </p:sp>
      <p:sp>
        <p:nvSpPr>
          <p:cNvPr id="47" name="テキスト ボックス 46">
            <a:extLst>
              <a:ext uri="{FF2B5EF4-FFF2-40B4-BE49-F238E27FC236}">
                <a16:creationId xmlns:a16="http://schemas.microsoft.com/office/drawing/2014/main" id="{58A7204B-8CB8-B7C9-DBCF-BB2E2857388F}"/>
              </a:ext>
            </a:extLst>
          </p:cNvPr>
          <p:cNvSpPr txBox="1"/>
          <p:nvPr/>
        </p:nvSpPr>
        <p:spPr>
          <a:xfrm>
            <a:off x="3124200" y="3314706"/>
            <a:ext cx="2608406" cy="523220"/>
          </a:xfrm>
          <a:prstGeom prst="rect">
            <a:avLst/>
          </a:prstGeom>
          <a:solidFill>
            <a:schemeClr val="bg1"/>
          </a:solidFill>
        </p:spPr>
        <p:txBody>
          <a:bodyPr wrap="none">
            <a:spAutoFit/>
          </a:bodyPr>
          <a:lstStyle/>
          <a:p>
            <a:r>
              <a:rPr lang="ja-JP" altLang="en-US" sz="2800" dirty="0">
                <a:latin typeface="ＭＳ Ｐゴシック" panose="020B0600070205080204" pitchFamily="50" charset="-128"/>
                <a:ea typeface="ＭＳ Ｐゴシック" panose="020B0600070205080204" pitchFamily="50" charset="-128"/>
              </a:rPr>
              <a:t>起きやすい状態</a:t>
            </a:r>
          </a:p>
        </p:txBody>
      </p:sp>
      <p:pic>
        <p:nvPicPr>
          <p:cNvPr id="6" name="図 5">
            <a:extLst>
              <a:ext uri="{FF2B5EF4-FFF2-40B4-BE49-F238E27FC236}">
                <a16:creationId xmlns:a16="http://schemas.microsoft.com/office/drawing/2014/main" id="{EE69EF79-D4C9-3874-85A0-90D06D2F4093}"/>
              </a:ext>
            </a:extLst>
          </p:cNvPr>
          <p:cNvPicPr>
            <a:picLocks noChangeAspect="1"/>
          </p:cNvPicPr>
          <p:nvPr/>
        </p:nvPicPr>
        <p:blipFill>
          <a:blip r:embed="rId19"/>
          <a:stretch>
            <a:fillRect/>
          </a:stretch>
        </p:blipFill>
        <p:spPr>
          <a:xfrm>
            <a:off x="6022237" y="5955700"/>
            <a:ext cx="650735" cy="664464"/>
          </a:xfrm>
          <a:prstGeom prst="rect">
            <a:avLst/>
          </a:prstGeom>
        </p:spPr>
      </p:pic>
      <p:pic>
        <p:nvPicPr>
          <p:cNvPr id="7" name="図 6">
            <a:extLst>
              <a:ext uri="{FF2B5EF4-FFF2-40B4-BE49-F238E27FC236}">
                <a16:creationId xmlns:a16="http://schemas.microsoft.com/office/drawing/2014/main" id="{EB850F5D-BECD-4760-72C5-D473EC23BA2B}"/>
              </a:ext>
            </a:extLst>
          </p:cNvPr>
          <p:cNvPicPr>
            <a:picLocks noChangeAspect="1"/>
          </p:cNvPicPr>
          <p:nvPr/>
        </p:nvPicPr>
        <p:blipFill>
          <a:blip r:embed="rId3"/>
          <a:stretch>
            <a:fillRect/>
          </a:stretch>
        </p:blipFill>
        <p:spPr>
          <a:xfrm>
            <a:off x="359299" y="5867400"/>
            <a:ext cx="8425402" cy="763289"/>
          </a:xfrm>
          <a:prstGeom prst="rect">
            <a:avLst/>
          </a:prstGeom>
        </p:spPr>
      </p:pic>
      <p:sp>
        <p:nvSpPr>
          <p:cNvPr id="49" name="テキスト ボックス 48">
            <a:extLst>
              <a:ext uri="{FF2B5EF4-FFF2-40B4-BE49-F238E27FC236}">
                <a16:creationId xmlns:a16="http://schemas.microsoft.com/office/drawing/2014/main" id="{6FEF092B-5B53-4778-5B2C-FD41860B09CC}"/>
              </a:ext>
            </a:extLst>
          </p:cNvPr>
          <p:cNvSpPr txBox="1"/>
          <p:nvPr/>
        </p:nvSpPr>
        <p:spPr>
          <a:xfrm>
            <a:off x="3198356" y="5648980"/>
            <a:ext cx="2608406" cy="523220"/>
          </a:xfrm>
          <a:prstGeom prst="rect">
            <a:avLst/>
          </a:prstGeom>
          <a:solidFill>
            <a:schemeClr val="bg1"/>
          </a:solidFill>
        </p:spPr>
        <p:txBody>
          <a:bodyPr wrap="none">
            <a:spAutoFit/>
          </a:bodyPr>
          <a:lstStyle/>
          <a:p>
            <a:r>
              <a:rPr lang="ja-JP" altLang="en-US" sz="2800" dirty="0">
                <a:latin typeface="ＭＳ Ｐゴシック" panose="020B0600070205080204" pitchFamily="50" charset="-128"/>
                <a:ea typeface="ＭＳ Ｐゴシック" panose="020B0600070205080204" pitchFamily="50" charset="-128"/>
              </a:rPr>
              <a:t>起きやすい行動</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1400" y="1766574"/>
            <a:ext cx="5162550" cy="4957438"/>
          </a:xfrm>
          <a:prstGeom prst="rect">
            <a:avLst/>
          </a:prstGeom>
          <a:blipFill>
            <a:blip r:embed="rId3" cstate="print"/>
            <a:stretch>
              <a:fillRect/>
            </a:stretch>
          </a:blipFill>
        </p:spPr>
        <p:txBody>
          <a:bodyPr wrap="square" lIns="0" tIns="0" rIns="0" bIns="0" rtlCol="0"/>
          <a:lstStyle/>
          <a:p>
            <a:endParaRPr dirty="0">
              <a:latin typeface="ＭＳ Ｐゴシック" panose="020B0600070205080204" pitchFamily="50" charset="-128"/>
              <a:ea typeface="ＭＳ Ｐゴシック" panose="020B0600070205080204" pitchFamily="50" charset="-128"/>
            </a:endParaRPr>
          </a:p>
        </p:txBody>
      </p:sp>
      <p:sp>
        <p:nvSpPr>
          <p:cNvPr id="3" name="object 3"/>
          <p:cNvSpPr txBox="1">
            <a:spLocks noGrp="1"/>
          </p:cNvSpPr>
          <p:nvPr>
            <p:ph type="title"/>
          </p:nvPr>
        </p:nvSpPr>
        <p:spPr>
          <a:xfrm>
            <a:off x="381000" y="535467"/>
            <a:ext cx="8134350" cy="984885"/>
          </a:xfrm>
          <a:prstGeom prst="rect">
            <a:avLst/>
          </a:prstGeom>
        </p:spPr>
        <p:txBody>
          <a:bodyPr vert="horz" wrap="square" lIns="0" tIns="0" rIns="0" bIns="0" rtlCol="0">
            <a:spAutoFit/>
          </a:bodyPr>
          <a:lstStyle/>
          <a:p>
            <a:pPr marL="12700" algn="ctr">
              <a:lnSpc>
                <a:spcPct val="100000"/>
              </a:lnSpc>
            </a:pPr>
            <a:r>
              <a:rPr lang="ja-JP" altLang="en-US" sz="3200" spc="-5" dirty="0">
                <a:latin typeface="ＭＳ Ｐゴシック" panose="020B0600070205080204" pitchFamily="50" charset="-128"/>
                <a:ea typeface="ＭＳ Ｐゴシック" panose="020B0600070205080204" pitchFamily="50" charset="-128"/>
                <a:cs typeface="游ゴシック"/>
              </a:rPr>
              <a:t>熱中症の危険性がわかる</a:t>
            </a:r>
            <a:br>
              <a:rPr lang="en-US" altLang="ja-JP" sz="3200" spc="-5" dirty="0">
                <a:latin typeface="ＭＳ Ｐゴシック" panose="020B0600070205080204" pitchFamily="50" charset="-128"/>
                <a:ea typeface="ＭＳ Ｐゴシック" panose="020B0600070205080204" pitchFamily="50" charset="-128"/>
                <a:cs typeface="游ゴシック"/>
              </a:rPr>
            </a:br>
            <a:r>
              <a:rPr sz="3200" spc="-5" dirty="0">
                <a:latin typeface="ＭＳ Ｐゴシック" panose="020B0600070205080204" pitchFamily="50" charset="-128"/>
                <a:ea typeface="ＭＳ Ｐゴシック" panose="020B0600070205080204" pitchFamily="50" charset="-128"/>
                <a:cs typeface="游ゴシック"/>
              </a:rPr>
              <a:t>WBG</a:t>
            </a:r>
            <a:r>
              <a:rPr sz="3200" dirty="0">
                <a:latin typeface="ＭＳ Ｐゴシック" panose="020B0600070205080204" pitchFamily="50" charset="-128"/>
                <a:ea typeface="ＭＳ Ｐゴシック" panose="020B0600070205080204" pitchFamily="50" charset="-128"/>
                <a:cs typeface="游ゴシック"/>
              </a:rPr>
              <a:t>T</a:t>
            </a:r>
            <a:r>
              <a:rPr lang="ja-JP" altLang="en-US" sz="3200" dirty="0">
                <a:latin typeface="ＭＳ Ｐゴシック" panose="020B0600070205080204" pitchFamily="50" charset="-128"/>
                <a:ea typeface="ＭＳ Ｐゴシック" panose="020B0600070205080204" pitchFamily="50" charset="-128"/>
                <a:cs typeface="游ゴシック"/>
              </a:rPr>
              <a:t>値を測りましょう</a:t>
            </a:r>
            <a:endParaRPr sz="3200" dirty="0">
              <a:latin typeface="ＭＳ Ｐゴシック" panose="020B0600070205080204" pitchFamily="50" charset="-128"/>
              <a:ea typeface="ＭＳ Ｐゴシック" panose="020B0600070205080204" pitchFamily="50" charset="-128"/>
            </a:endParaRPr>
          </a:p>
        </p:txBody>
      </p:sp>
      <p:sp>
        <p:nvSpPr>
          <p:cNvPr id="22" name="object 22"/>
          <p:cNvSpPr txBox="1">
            <a:spLocks noGrp="1"/>
          </p:cNvSpPr>
          <p:nvPr>
            <p:ph type="sldNum" sz="quarter" idx="12"/>
          </p:nvPr>
        </p:nvSpPr>
        <p:spPr>
          <a:xfrm>
            <a:off x="6457950" y="6371022"/>
            <a:ext cx="2057400" cy="335783"/>
          </a:xfrm>
          <a:prstGeom prst="rect">
            <a:avLst/>
          </a:prstGeom>
        </p:spPr>
        <p:txBody>
          <a:bodyPr vert="horz" wrap="square" lIns="0" tIns="195376" rIns="0" bIns="0" rtlCol="0">
            <a:spAutoFit/>
          </a:bodyPr>
          <a:lstStyle/>
          <a:p>
            <a:pPr marL="3296920">
              <a:lnSpc>
                <a:spcPct val="100000"/>
              </a:lnSpc>
            </a:pPr>
            <a:fld id="{81D60167-4931-47E6-BA6A-407CBD079E47}" type="slidenum">
              <a:rPr dirty="0">
                <a:latin typeface="ＭＳ Ｐゴシック" panose="020B0600070205080204" pitchFamily="50" charset="-128"/>
                <a:ea typeface="ＭＳ Ｐゴシック" panose="020B0600070205080204" pitchFamily="50" charset="-128"/>
              </a:rPr>
              <a:t>5</a:t>
            </a:fld>
            <a:endParaRPr dirty="0">
              <a:latin typeface="ＭＳ Ｐゴシック" panose="020B0600070205080204" pitchFamily="50" charset="-128"/>
              <a:ea typeface="ＭＳ Ｐゴシック" panose="020B0600070205080204" pitchFamily="50" charset="-128"/>
            </a:endParaRPr>
          </a:p>
        </p:txBody>
      </p:sp>
      <p:sp>
        <p:nvSpPr>
          <p:cNvPr id="5" name="object 5"/>
          <p:cNvSpPr txBox="1"/>
          <p:nvPr/>
        </p:nvSpPr>
        <p:spPr>
          <a:xfrm>
            <a:off x="846871" y="3481254"/>
            <a:ext cx="2229328" cy="615553"/>
          </a:xfrm>
          <a:prstGeom prst="rect">
            <a:avLst/>
          </a:prstGeom>
        </p:spPr>
        <p:txBody>
          <a:bodyPr vert="horz" wrap="none" lIns="0" tIns="0" rIns="0" bIns="0" rtlCol="0">
            <a:spAutoFit/>
          </a:bodyPr>
          <a:lstStyle/>
          <a:p>
            <a:pPr marL="12700">
              <a:lnSpc>
                <a:spcPct val="100000"/>
              </a:lnSpc>
            </a:pPr>
            <a:r>
              <a:rPr sz="2000" u="heavy" spc="-495" dirty="0">
                <a:solidFill>
                  <a:srgbClr val="585858"/>
                </a:solidFill>
                <a:latin typeface="ＭＳ Ｐゴシック" panose="020B0600070205080204" pitchFamily="50" charset="-128"/>
                <a:ea typeface="ＭＳ Ｐゴシック" panose="020B0600070205080204" pitchFamily="50" charset="-128"/>
                <a:cs typeface="Times New Roman"/>
              </a:rPr>
              <a:t> </a:t>
            </a:r>
            <a:r>
              <a:rPr sz="2000" b="1" u="heavy" spc="145" dirty="0">
                <a:latin typeface="ＭＳ Ｐゴシック" panose="020B0600070205080204" pitchFamily="50" charset="-128"/>
                <a:ea typeface="ＭＳ Ｐゴシック" panose="020B0600070205080204" pitchFamily="50" charset="-128"/>
                <a:cs typeface="Yu Gothic UI"/>
              </a:rPr>
              <a:t>暑い環境</a:t>
            </a:r>
            <a:r>
              <a:rPr lang="ja-JP" altLang="en-US" sz="2000" b="1" u="heavy" spc="145" dirty="0">
                <a:latin typeface="ＭＳ Ｐゴシック" panose="020B0600070205080204" pitchFamily="50" charset="-128"/>
                <a:ea typeface="ＭＳ Ｐゴシック" panose="020B0600070205080204" pitchFamily="50" charset="-128"/>
                <a:cs typeface="Yu Gothic UI"/>
              </a:rPr>
              <a:t>で</a:t>
            </a:r>
            <a:r>
              <a:rPr sz="2000" b="1" u="heavy" spc="145" dirty="0">
                <a:latin typeface="ＭＳ Ｐゴシック" panose="020B0600070205080204" pitchFamily="50" charset="-128"/>
                <a:ea typeface="ＭＳ Ｐゴシック" panose="020B0600070205080204" pitchFamily="50" charset="-128"/>
                <a:cs typeface="Yu Gothic UI"/>
              </a:rPr>
              <a:t>は必ず</a:t>
            </a:r>
            <a:endParaRPr lang="en-US" sz="2000" b="1" u="heavy" spc="145" dirty="0">
              <a:latin typeface="ＭＳ Ｐゴシック" panose="020B0600070205080204" pitchFamily="50" charset="-128"/>
              <a:ea typeface="ＭＳ Ｐゴシック" panose="020B0600070205080204" pitchFamily="50" charset="-128"/>
              <a:cs typeface="Yu Gothic UI"/>
            </a:endParaRPr>
          </a:p>
          <a:p>
            <a:pPr marL="12700">
              <a:lnSpc>
                <a:spcPct val="100000"/>
              </a:lnSpc>
            </a:pPr>
            <a:r>
              <a:rPr sz="2000" b="1" u="heavy" spc="145" dirty="0">
                <a:latin typeface="ＭＳ Ｐゴシック" panose="020B0600070205080204" pitchFamily="50" charset="-128"/>
                <a:ea typeface="ＭＳ Ｐゴシック" panose="020B0600070205080204" pitchFamily="50" charset="-128"/>
                <a:cs typeface="Yu Gothic UI"/>
              </a:rPr>
              <a:t>測定を</a:t>
            </a:r>
            <a:r>
              <a:rPr sz="2000" b="1" u="heavy" spc="114" dirty="0">
                <a:latin typeface="ＭＳ Ｐゴシック" panose="020B0600070205080204" pitchFamily="50" charset="-128"/>
                <a:ea typeface="ＭＳ Ｐゴシック" panose="020B0600070205080204" pitchFamily="50" charset="-128"/>
                <a:cs typeface="Yu Gothic UI"/>
              </a:rPr>
              <a:t>す</a:t>
            </a:r>
            <a:r>
              <a:rPr sz="2000" b="1" u="heavy" spc="535" dirty="0">
                <a:latin typeface="ＭＳ Ｐゴシック" panose="020B0600070205080204" pitchFamily="50" charset="-128"/>
                <a:ea typeface="ＭＳ Ｐゴシック" panose="020B0600070205080204" pitchFamily="50" charset="-128"/>
                <a:cs typeface="Yu Gothic UI"/>
              </a:rPr>
              <a:t>るこ</a:t>
            </a:r>
            <a:r>
              <a:rPr sz="2000" b="1" u="heavy" spc="525" dirty="0">
                <a:latin typeface="ＭＳ Ｐゴシック" panose="020B0600070205080204" pitchFamily="50" charset="-128"/>
                <a:ea typeface="ＭＳ Ｐゴシック" panose="020B0600070205080204" pitchFamily="50" charset="-128"/>
                <a:cs typeface="Yu Gothic UI"/>
              </a:rPr>
              <a:t>と</a:t>
            </a:r>
            <a:r>
              <a:rPr sz="2000" b="1" u="heavy" dirty="0">
                <a:latin typeface="ＭＳ Ｐゴシック" panose="020B0600070205080204" pitchFamily="50" charset="-128"/>
                <a:ea typeface="ＭＳ Ｐゴシック" panose="020B0600070205080204" pitchFamily="50" charset="-128"/>
                <a:cs typeface="Yu Gothic UI"/>
              </a:rPr>
              <a:t>！</a:t>
            </a:r>
            <a:r>
              <a:rPr sz="2000" u="heavy" spc="-35" dirty="0">
                <a:latin typeface="ＭＳ Ｐゴシック" panose="020B0600070205080204" pitchFamily="50" charset="-128"/>
                <a:ea typeface="ＭＳ Ｐゴシック" panose="020B0600070205080204" pitchFamily="50" charset="-128"/>
                <a:cs typeface="Times New Roman"/>
              </a:rPr>
              <a:t> </a:t>
            </a:r>
            <a:endParaRPr sz="2000" dirty="0">
              <a:latin typeface="ＭＳ Ｐゴシック" panose="020B0600070205080204" pitchFamily="50" charset="-128"/>
              <a:ea typeface="ＭＳ Ｐゴシック" panose="020B0600070205080204" pitchFamily="50" charset="-128"/>
              <a:cs typeface="Times New Roman"/>
            </a:endParaRPr>
          </a:p>
        </p:txBody>
      </p:sp>
      <p:sp>
        <p:nvSpPr>
          <p:cNvPr id="24" name="テキスト ボックス 23">
            <a:extLst>
              <a:ext uri="{FF2B5EF4-FFF2-40B4-BE49-F238E27FC236}">
                <a16:creationId xmlns:a16="http://schemas.microsoft.com/office/drawing/2014/main" id="{42D861C8-A196-62FD-FCDC-9CE3074F60DA}"/>
              </a:ext>
            </a:extLst>
          </p:cNvPr>
          <p:cNvSpPr txBox="1"/>
          <p:nvPr/>
        </p:nvSpPr>
        <p:spPr>
          <a:xfrm>
            <a:off x="76200" y="1989178"/>
            <a:ext cx="3810000" cy="1267014"/>
          </a:xfrm>
          <a:prstGeom prst="rect">
            <a:avLst/>
          </a:prstGeom>
          <a:noFill/>
        </p:spPr>
        <p:txBody>
          <a:bodyPr wrap="square">
            <a:spAutoFit/>
          </a:bodyPr>
          <a:lstStyle/>
          <a:p>
            <a:pPr marL="53340">
              <a:lnSpc>
                <a:spcPct val="100000"/>
              </a:lnSpc>
              <a:spcBef>
                <a:spcPts val="550"/>
              </a:spcBef>
            </a:pPr>
            <a:r>
              <a:rPr lang="ja-JP" altLang="en-US" sz="2000" b="1" spc="345" dirty="0">
                <a:latin typeface="ＭＳ Ｐゴシック" panose="020B0600070205080204" pitchFamily="50" charset="-128"/>
                <a:ea typeface="ＭＳ Ｐゴシック" panose="020B0600070205080204" pitchFamily="50" charset="-128"/>
                <a:cs typeface="Yu Gothic UI"/>
              </a:rPr>
              <a:t>熱中症の危険性は</a:t>
            </a:r>
            <a:endParaRPr lang="en-US" altLang="ja-JP" sz="2000" b="1" spc="345" dirty="0">
              <a:latin typeface="ＭＳ Ｐゴシック" panose="020B0600070205080204" pitchFamily="50" charset="-128"/>
              <a:ea typeface="ＭＳ Ｐゴシック" panose="020B0600070205080204" pitchFamily="50" charset="-128"/>
              <a:cs typeface="Yu Gothic UI"/>
            </a:endParaRPr>
          </a:p>
          <a:p>
            <a:pPr marL="53340">
              <a:lnSpc>
                <a:spcPct val="100000"/>
              </a:lnSpc>
              <a:spcBef>
                <a:spcPts val="550"/>
              </a:spcBef>
            </a:pPr>
            <a:r>
              <a:rPr lang="ja-JP" altLang="en-US" sz="2000" b="1" spc="345" dirty="0">
                <a:latin typeface="ＭＳ Ｐゴシック" panose="020B0600070205080204" pitchFamily="50" charset="-128"/>
                <a:ea typeface="ＭＳ Ｐゴシック" panose="020B0600070205080204" pitchFamily="50" charset="-128"/>
                <a:cs typeface="Yu Gothic UI"/>
              </a:rPr>
              <a:t>「気温」だけではわからない</a:t>
            </a:r>
            <a:endParaRPr lang="ja-JP" altLang="en-US" sz="2000" dirty="0">
              <a:latin typeface="ＭＳ Ｐゴシック" panose="020B0600070205080204" pitchFamily="50" charset="-128"/>
              <a:ea typeface="ＭＳ Ｐゴシック" panose="020B0600070205080204" pitchFamily="50" charset="-128"/>
              <a:cs typeface="Yu Gothic UI"/>
            </a:endParaRPr>
          </a:p>
          <a:p>
            <a:pPr marL="67945">
              <a:lnSpc>
                <a:spcPct val="100000"/>
              </a:lnSpc>
              <a:spcBef>
                <a:spcPts val="1605"/>
              </a:spcBef>
            </a:pPr>
            <a:r>
              <a:rPr lang="ja-JP" altLang="en-US" sz="1800" dirty="0">
                <a:latin typeface="ＭＳ Ｐゴシック" panose="020B0600070205080204" pitchFamily="50" charset="-128"/>
                <a:ea typeface="ＭＳ Ｐゴシック" panose="020B0600070205080204" pitchFamily="50" charset="-128"/>
                <a:cs typeface="游ゴシック"/>
              </a:rPr>
              <a:t>その場の気温・湿度から求める→</a:t>
            </a:r>
          </a:p>
        </p:txBody>
      </p:sp>
      <p:pic>
        <p:nvPicPr>
          <p:cNvPr id="4" name="図 3">
            <a:extLst>
              <a:ext uri="{FF2B5EF4-FFF2-40B4-BE49-F238E27FC236}">
                <a16:creationId xmlns:a16="http://schemas.microsoft.com/office/drawing/2014/main" id="{DB49DB7A-223E-E9A7-6D9F-80D829EE43D5}"/>
              </a:ext>
            </a:extLst>
          </p:cNvPr>
          <p:cNvPicPr>
            <a:picLocks noChangeAspect="1"/>
          </p:cNvPicPr>
          <p:nvPr/>
        </p:nvPicPr>
        <p:blipFill>
          <a:blip r:embed="rId4"/>
          <a:stretch>
            <a:fillRect/>
          </a:stretch>
        </p:blipFill>
        <p:spPr>
          <a:xfrm>
            <a:off x="457200" y="4268036"/>
            <a:ext cx="2416765" cy="24117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3">
            <a:extLst>
              <a:ext uri="{FF2B5EF4-FFF2-40B4-BE49-F238E27FC236}">
                <a16:creationId xmlns:a16="http://schemas.microsoft.com/office/drawing/2014/main" id="{04B56FD9-FC64-087E-FF6C-647C0C5BF232}"/>
              </a:ext>
            </a:extLst>
          </p:cNvPr>
          <p:cNvGraphicFramePr>
            <a:graphicFrameLocks noGrp="1"/>
          </p:cNvGraphicFramePr>
          <p:nvPr>
            <p:ph idx="1"/>
            <p:extLst>
              <p:ext uri="{D42A27DB-BD31-4B8C-83A1-F6EECF244321}">
                <p14:modId xmlns:p14="http://schemas.microsoft.com/office/powerpoint/2010/main" val="922356128"/>
              </p:ext>
            </p:extLst>
          </p:nvPr>
        </p:nvGraphicFramePr>
        <p:xfrm>
          <a:off x="152400" y="1600200"/>
          <a:ext cx="8686800" cy="4635876"/>
        </p:xfrm>
        <a:graphic>
          <a:graphicData uri="http://schemas.openxmlformats.org/drawingml/2006/table">
            <a:tbl>
              <a:tblPr firstRow="1" bandRow="1">
                <a:tableStyleId>{5C22544A-7EE6-4342-B048-85BDC9FD1C3A}</a:tableStyleId>
              </a:tblPr>
              <a:tblGrid>
                <a:gridCol w="1087243">
                  <a:extLst>
                    <a:ext uri="{9D8B030D-6E8A-4147-A177-3AD203B41FA5}">
                      <a16:colId xmlns:a16="http://schemas.microsoft.com/office/drawing/2014/main" val="1502301797"/>
                    </a:ext>
                  </a:extLst>
                </a:gridCol>
                <a:gridCol w="1317139">
                  <a:extLst>
                    <a:ext uri="{9D8B030D-6E8A-4147-A177-3AD203B41FA5}">
                      <a16:colId xmlns:a16="http://schemas.microsoft.com/office/drawing/2014/main" val="973775123"/>
                    </a:ext>
                  </a:extLst>
                </a:gridCol>
                <a:gridCol w="2249261">
                  <a:extLst>
                    <a:ext uri="{9D8B030D-6E8A-4147-A177-3AD203B41FA5}">
                      <a16:colId xmlns:a16="http://schemas.microsoft.com/office/drawing/2014/main" val="3643950924"/>
                    </a:ext>
                  </a:extLst>
                </a:gridCol>
                <a:gridCol w="2094139">
                  <a:extLst>
                    <a:ext uri="{9D8B030D-6E8A-4147-A177-3AD203B41FA5}">
                      <a16:colId xmlns:a16="http://schemas.microsoft.com/office/drawing/2014/main" val="1668894876"/>
                    </a:ext>
                  </a:extLst>
                </a:gridCol>
                <a:gridCol w="1939018">
                  <a:extLst>
                    <a:ext uri="{9D8B030D-6E8A-4147-A177-3AD203B41FA5}">
                      <a16:colId xmlns:a16="http://schemas.microsoft.com/office/drawing/2014/main" val="20002"/>
                    </a:ext>
                  </a:extLst>
                </a:gridCol>
              </a:tblGrid>
              <a:tr h="514320">
                <a:tc>
                  <a:txBody>
                    <a:bodyPr/>
                    <a:lstStyle/>
                    <a:p>
                      <a:pPr algn="ctr"/>
                      <a:r>
                        <a:rPr kumimoji="1" lang="en-US" altLang="ja-JP" sz="1600" b="0" dirty="0">
                          <a:solidFill>
                            <a:schemeClr val="tx1"/>
                          </a:solidFill>
                          <a:latin typeface="+mj-ea"/>
                          <a:ea typeface="+mj-ea"/>
                        </a:rPr>
                        <a:t>WBGT</a:t>
                      </a:r>
                      <a:r>
                        <a:rPr kumimoji="1" lang="ja-JP" altLang="en-US" sz="1600" b="0" dirty="0">
                          <a:solidFill>
                            <a:schemeClr val="tx1"/>
                          </a:solidFill>
                          <a:latin typeface="+mj-ea"/>
                          <a:ea typeface="+mj-ea"/>
                        </a:rPr>
                        <a:t>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600" b="0" dirty="0">
                          <a:solidFill>
                            <a:schemeClr val="tx1"/>
                          </a:solidFill>
                          <a:latin typeface="+mj-ea"/>
                          <a:ea typeface="+mj-ea"/>
                        </a:rPr>
                        <a:t>活動の目安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600" b="0" dirty="0">
                          <a:solidFill>
                            <a:schemeClr val="tx1"/>
                          </a:solidFill>
                          <a:latin typeface="+mj-ea"/>
                          <a:ea typeface="+mj-ea"/>
                        </a:rPr>
                        <a:t>日常生活における注意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600" b="1" dirty="0">
                          <a:solidFill>
                            <a:schemeClr val="tx1"/>
                          </a:solidFill>
                          <a:latin typeface="+mj-ea"/>
                          <a:ea typeface="+mj-ea"/>
                        </a:rPr>
                        <a:t>予防指針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ja-JP" altLang="en-US" sz="1600" b="0" dirty="0">
                          <a:solidFill>
                            <a:schemeClr val="tx1"/>
                          </a:solidFill>
                          <a:latin typeface="+mj-ea"/>
                          <a:ea typeface="+mj-ea"/>
                        </a:rPr>
                        <a:t>許容される</a:t>
                      </a:r>
                      <a:endParaRPr lang="en-US" altLang="ja-JP" sz="1600" b="0" dirty="0">
                        <a:solidFill>
                          <a:schemeClr val="tx1"/>
                        </a:solidFill>
                        <a:latin typeface="+mj-ea"/>
                        <a:ea typeface="+mj-ea"/>
                      </a:endParaRPr>
                    </a:p>
                    <a:p>
                      <a:pPr algn="ctr"/>
                      <a:r>
                        <a:rPr lang="ja-JP" altLang="en-US" sz="1600" b="0" dirty="0">
                          <a:solidFill>
                            <a:schemeClr val="tx1"/>
                          </a:solidFill>
                          <a:latin typeface="+mj-ea"/>
                          <a:ea typeface="+mj-ea"/>
                        </a:rPr>
                        <a:t>身体作業強度の例</a:t>
                      </a:r>
                      <a:endParaRPr kumimoji="1" lang="ja-JP" altLang="en-US" sz="1600" b="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870560">
                <a:tc>
                  <a:txBody>
                    <a:bodyPr/>
                    <a:lstStyle/>
                    <a:p>
                      <a:pPr algn="ctr"/>
                      <a:r>
                        <a:rPr kumimoji="1" lang="ja-JP" altLang="en-US" sz="1600" b="0" dirty="0">
                          <a:solidFill>
                            <a:schemeClr val="tx1"/>
                          </a:solidFill>
                          <a:latin typeface="+mj-ea"/>
                          <a:ea typeface="+mj-ea"/>
                        </a:rPr>
                        <a:t>危険</a:t>
                      </a:r>
                      <a:endParaRPr kumimoji="1" lang="en-US" altLang="ja-JP" sz="1600" b="0" dirty="0">
                        <a:solidFill>
                          <a:schemeClr val="tx1"/>
                        </a:solidFill>
                        <a:latin typeface="+mj-ea"/>
                        <a:ea typeface="+mj-ea"/>
                      </a:endParaRPr>
                    </a:p>
                    <a:p>
                      <a:pPr algn="ctr"/>
                      <a:r>
                        <a:rPr kumimoji="1" lang="ja-JP" altLang="en-US" sz="1600" b="0" dirty="0">
                          <a:solidFill>
                            <a:schemeClr val="tx1"/>
                          </a:solidFill>
                          <a:latin typeface="+mj-ea"/>
                          <a:ea typeface="+mj-ea"/>
                        </a:rPr>
                        <a:t>３１度以上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tcPr>
                </a:tc>
                <a:tc rowSpan="2">
                  <a:txBody>
                    <a:bodyPr/>
                    <a:lstStyle/>
                    <a:p>
                      <a:pPr algn="ctr"/>
                      <a:r>
                        <a:rPr kumimoji="1" lang="ja-JP" altLang="en-US" sz="1400" b="0" dirty="0">
                          <a:solidFill>
                            <a:schemeClr val="tx1"/>
                          </a:solidFill>
                          <a:latin typeface="+mj-ea"/>
                          <a:ea typeface="+mj-ea"/>
                        </a:rPr>
                        <a:t>すべての作業や生活活動で熱中症になる危険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b="0" dirty="0">
                          <a:latin typeface="+mj-ea"/>
                          <a:ea typeface="+mj-ea"/>
                        </a:rPr>
                        <a:t>高齢者では安静状態でも発生する危険性が高い</a:t>
                      </a:r>
                      <a:endParaRPr lang="en-US" altLang="ja-JP" sz="1400" b="0" dirty="0">
                        <a:latin typeface="+mj-ea"/>
                        <a:ea typeface="+mj-ea"/>
                      </a:endParaRPr>
                    </a:p>
                    <a:p>
                      <a:r>
                        <a:rPr lang="ja-JP" altLang="en-US" sz="1400" b="0" dirty="0">
                          <a:latin typeface="+mj-ea"/>
                          <a:ea typeface="+mj-ea"/>
                        </a:rPr>
                        <a:t>涼しい室内へ移動すること</a:t>
                      </a:r>
                      <a:endParaRPr lang="en-US" altLang="ja-JP" sz="1400" b="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rgbClr val="FF0000"/>
                          </a:solidFill>
                          <a:latin typeface="+mj-ea"/>
                          <a:ea typeface="+mj-ea"/>
                        </a:rPr>
                        <a:t>運動は禁止</a:t>
                      </a:r>
                      <a:endParaRPr kumimoji="1" lang="en-US" altLang="ja-JP" sz="1400" b="0" dirty="0">
                        <a:solidFill>
                          <a:srgbClr val="FF0000"/>
                        </a:solidFill>
                        <a:latin typeface="+mj-ea"/>
                        <a:ea typeface="+mj-ea"/>
                      </a:endParaRPr>
                    </a:p>
                    <a:p>
                      <a:pPr algn="ctr"/>
                      <a:r>
                        <a:rPr kumimoji="1" lang="ja-JP" altLang="en-US" sz="1400" b="1" dirty="0">
                          <a:solidFill>
                            <a:schemeClr val="tx1"/>
                          </a:solidFill>
                          <a:latin typeface="+mj-ea"/>
                          <a:ea typeface="+mj-ea"/>
                        </a:rPr>
                        <a:t>原則身体活動を伴う</a:t>
                      </a:r>
                      <a:endParaRPr kumimoji="1" lang="en-US" altLang="ja-JP" sz="1400" b="1" dirty="0">
                        <a:solidFill>
                          <a:schemeClr val="tx1"/>
                        </a:solidFill>
                        <a:latin typeface="+mj-ea"/>
                        <a:ea typeface="+mj-ea"/>
                      </a:endParaRPr>
                    </a:p>
                    <a:p>
                      <a:pPr algn="ctr"/>
                      <a:r>
                        <a:rPr kumimoji="1" lang="ja-JP" altLang="en-US" sz="1400" b="1" dirty="0">
                          <a:solidFill>
                            <a:schemeClr val="tx1"/>
                          </a:solidFill>
                          <a:latin typeface="+mj-ea"/>
                          <a:ea typeface="+mj-ea"/>
                        </a:rPr>
                        <a:t>業務は禁止</a:t>
                      </a:r>
                      <a:endParaRPr kumimoji="1" lang="en-US" altLang="ja-JP" sz="1400" b="1"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b="0" dirty="0">
                          <a:latin typeface="+mj-ea"/>
                          <a:ea typeface="+mj-ea"/>
                        </a:rPr>
                        <a:t>楽な座位　事務作業</a:t>
                      </a:r>
                      <a:endParaRPr lang="en-US" altLang="ja-JP" sz="1400" b="0" dirty="0">
                        <a:latin typeface="+mj-ea"/>
                        <a:ea typeface="+mj-ea"/>
                      </a:endParaRPr>
                    </a:p>
                    <a:p>
                      <a:r>
                        <a:rPr lang="ja-JP" altLang="en-US" sz="1400" b="0" dirty="0">
                          <a:latin typeface="+mj-ea"/>
                          <a:ea typeface="+mj-ea"/>
                        </a:rPr>
                        <a:t>軽い手作業</a:t>
                      </a:r>
                      <a:endParaRPr lang="en-US" altLang="ja-JP" sz="1400" b="0"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17320">
                <a:tc>
                  <a:txBody>
                    <a:bodyPr/>
                    <a:lstStyle/>
                    <a:p>
                      <a:pPr algn="ctr"/>
                      <a:r>
                        <a:rPr kumimoji="1" lang="ja-JP" altLang="en-US" sz="1600" b="0" dirty="0">
                          <a:solidFill>
                            <a:schemeClr val="tx1"/>
                          </a:solidFill>
                          <a:latin typeface="+mj-ea"/>
                          <a:ea typeface="+mj-ea"/>
                        </a:rPr>
                        <a:t>厳重警戒</a:t>
                      </a:r>
                      <a:endParaRPr kumimoji="1" lang="en-US" altLang="ja-JP" sz="1600" b="0" dirty="0">
                        <a:solidFill>
                          <a:schemeClr val="tx1"/>
                        </a:solidFill>
                        <a:latin typeface="+mj-ea"/>
                        <a:ea typeface="+mj-ea"/>
                      </a:endParaRPr>
                    </a:p>
                    <a:p>
                      <a:pPr algn="ctr"/>
                      <a:r>
                        <a:rPr kumimoji="1" lang="ja-JP" altLang="en-US" sz="1600" b="0" dirty="0">
                          <a:solidFill>
                            <a:schemeClr val="tx1"/>
                          </a:solidFill>
                          <a:latin typeface="+mj-ea"/>
                          <a:ea typeface="+mj-ea"/>
                        </a:rPr>
                        <a:t>２８度以上</a:t>
                      </a:r>
                      <a:endParaRPr kumimoji="1" lang="en-US" altLang="ja-JP" sz="1600" b="0" dirty="0">
                        <a:solidFill>
                          <a:schemeClr val="tx1"/>
                        </a:solidFill>
                        <a:latin typeface="+mj-ea"/>
                        <a:ea typeface="+mj-ea"/>
                      </a:endParaRPr>
                    </a:p>
                    <a:p>
                      <a:pPr algn="ctr"/>
                      <a:r>
                        <a:rPr kumimoji="1" lang="ja-JP" altLang="en-US" sz="1600" b="0" dirty="0">
                          <a:solidFill>
                            <a:schemeClr val="tx1"/>
                          </a:solidFill>
                          <a:latin typeface="+mj-ea"/>
                          <a:ea typeface="+mj-ea"/>
                        </a:rPr>
                        <a:t>３１度未満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tcPr>
                </a:tc>
                <a:tc vMerge="1">
                  <a:txBody>
                    <a:bodyPr/>
                    <a:lstStyle/>
                    <a:p>
                      <a:endParaRPr kumimoji="1" lang="ja-JP" alt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a:solidFill>
                            <a:schemeClr val="tx1"/>
                          </a:solidFill>
                          <a:latin typeface="+mj-ea"/>
                          <a:ea typeface="+mj-ea"/>
                        </a:rPr>
                        <a:t>外出時は炎天下を避ける</a:t>
                      </a:r>
                      <a:endParaRPr kumimoji="1" lang="ja-JP" altLang="en-US" sz="1400" b="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rgbClr val="FF0000"/>
                          </a:solidFill>
                          <a:latin typeface="+mj-ea"/>
                          <a:ea typeface="+mj-ea"/>
                        </a:rPr>
                        <a:t>厳重警戒</a:t>
                      </a:r>
                      <a:endParaRPr kumimoji="1" lang="en-US" altLang="ja-JP" sz="1400" b="0" dirty="0">
                        <a:solidFill>
                          <a:srgbClr val="FF0000"/>
                        </a:solidFill>
                        <a:latin typeface="+mj-ea"/>
                        <a:ea typeface="+mj-ea"/>
                      </a:endParaRPr>
                    </a:p>
                    <a:p>
                      <a:pPr algn="ctr"/>
                      <a:r>
                        <a:rPr kumimoji="1" lang="ja-JP" altLang="en-US" sz="1400" b="0" dirty="0">
                          <a:solidFill>
                            <a:schemeClr val="tx1"/>
                          </a:solidFill>
                          <a:latin typeface="+mj-ea"/>
                          <a:ea typeface="+mj-ea"/>
                        </a:rPr>
                        <a:t>激しい運動は禁止</a:t>
                      </a:r>
                      <a:endParaRPr kumimoji="1" lang="en-US" altLang="ja-JP" sz="1400" b="0" dirty="0">
                        <a:solidFill>
                          <a:schemeClr val="tx1"/>
                        </a:solidFill>
                        <a:latin typeface="+mj-ea"/>
                        <a:ea typeface="+mj-ea"/>
                      </a:endParaRPr>
                    </a:p>
                    <a:p>
                      <a:pPr algn="ctr"/>
                      <a:r>
                        <a:rPr kumimoji="1" lang="ja-JP" altLang="en-US" sz="1400" b="1" dirty="0">
                          <a:solidFill>
                            <a:schemeClr val="tx1"/>
                          </a:solidFill>
                          <a:latin typeface="+mj-ea"/>
                          <a:ea typeface="+mj-ea"/>
                        </a:rPr>
                        <a:t>１０から２０分おきに</a:t>
                      </a:r>
                      <a:endParaRPr kumimoji="1" lang="en-US" altLang="ja-JP" sz="1400" b="1" dirty="0">
                        <a:solidFill>
                          <a:schemeClr val="tx1"/>
                        </a:solidFill>
                        <a:latin typeface="+mj-ea"/>
                        <a:ea typeface="+mj-ea"/>
                      </a:endParaRPr>
                    </a:p>
                    <a:p>
                      <a:pPr algn="ctr"/>
                      <a:r>
                        <a:rPr kumimoji="1" lang="ja-JP" altLang="en-US" sz="1400" b="1" dirty="0">
                          <a:solidFill>
                            <a:schemeClr val="tx1"/>
                          </a:solidFill>
                          <a:latin typeface="+mj-ea"/>
                          <a:ea typeface="+mj-ea"/>
                        </a:rPr>
                        <a:t>休憩と水分塩分補給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b="0" dirty="0">
                          <a:latin typeface="+mj-ea"/>
                          <a:ea typeface="+mj-ea"/>
                        </a:rPr>
                        <a:t>継続した釘打ちなどの腕の作業</a:t>
                      </a:r>
                      <a:endParaRPr lang="en-US" altLang="ja-JP" sz="1400" b="0" dirty="0">
                        <a:latin typeface="+mj-ea"/>
                        <a:ea typeface="+mj-ea"/>
                      </a:endParaRPr>
                    </a:p>
                    <a:p>
                      <a:r>
                        <a:rPr lang="ja-JP" altLang="en-US" sz="1400" b="0" dirty="0">
                          <a:latin typeface="+mj-ea"/>
                          <a:ea typeface="+mj-ea"/>
                        </a:rPr>
                        <a:t>荷押し車を押す</a:t>
                      </a:r>
                      <a:endParaRPr lang="en-US" altLang="ja-JP" sz="1400" b="0" dirty="0">
                        <a:latin typeface="+mj-ea"/>
                        <a:ea typeface="+mj-ea"/>
                      </a:endParaRPr>
                    </a:p>
                    <a:p>
                      <a:r>
                        <a:rPr lang="en-US" altLang="ja-JP" sz="1400" b="0" dirty="0">
                          <a:latin typeface="+mj-ea"/>
                          <a:ea typeface="+mj-ea"/>
                        </a:rPr>
                        <a:t>3.5</a:t>
                      </a:r>
                      <a:r>
                        <a:rPr lang="ja-JP" altLang="en-US" sz="1400" b="0" dirty="0">
                          <a:latin typeface="+mj-ea"/>
                          <a:ea typeface="+mj-ea"/>
                        </a:rPr>
                        <a:t>～</a:t>
                      </a:r>
                      <a:r>
                        <a:rPr lang="en-US" altLang="ja-JP" sz="1400" b="0" dirty="0">
                          <a:latin typeface="+mj-ea"/>
                          <a:ea typeface="+mj-ea"/>
                        </a:rPr>
                        <a:t>5.5㎞/h</a:t>
                      </a:r>
                      <a:r>
                        <a:rPr lang="ja-JP" altLang="en-US" sz="1400" b="0" dirty="0">
                          <a:latin typeface="+mj-ea"/>
                          <a:ea typeface="+mj-ea"/>
                        </a:rPr>
                        <a:t>の速さで歩く</a:t>
                      </a:r>
                      <a:endParaRPr kumimoji="1" lang="ja-JP" altLang="en-US" sz="1400" b="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57396">
                <a:tc>
                  <a:txBody>
                    <a:bodyPr/>
                    <a:lstStyle/>
                    <a:p>
                      <a:pPr algn="ctr"/>
                      <a:r>
                        <a:rPr kumimoji="1" lang="ja-JP" altLang="en-US" sz="1600" b="0" dirty="0">
                          <a:solidFill>
                            <a:schemeClr val="tx1"/>
                          </a:solidFill>
                          <a:latin typeface="+mj-ea"/>
                          <a:ea typeface="+mj-ea"/>
                        </a:rPr>
                        <a:t>警戒</a:t>
                      </a:r>
                      <a:endParaRPr kumimoji="1" lang="en-US" altLang="ja-JP" sz="1600" b="0" dirty="0">
                        <a:solidFill>
                          <a:schemeClr val="tx1"/>
                        </a:solidFill>
                        <a:latin typeface="+mj-ea"/>
                        <a:ea typeface="+mj-ea"/>
                      </a:endParaRPr>
                    </a:p>
                    <a:p>
                      <a:pPr algn="ctr"/>
                      <a:r>
                        <a:rPr kumimoji="1" lang="ja-JP" altLang="en-US" sz="1600" b="0" dirty="0">
                          <a:solidFill>
                            <a:schemeClr val="tx1"/>
                          </a:solidFill>
                          <a:latin typeface="+mj-ea"/>
                          <a:ea typeface="+mj-ea"/>
                        </a:rPr>
                        <a:t>２５度以上</a:t>
                      </a:r>
                      <a:endParaRPr kumimoji="1" lang="en-US" altLang="ja-JP" sz="1600" b="0" dirty="0">
                        <a:solidFill>
                          <a:schemeClr val="tx1"/>
                        </a:solidFill>
                        <a:latin typeface="+mj-ea"/>
                        <a:ea typeface="+mj-ea"/>
                      </a:endParaRPr>
                    </a:p>
                    <a:p>
                      <a:pPr algn="ctr"/>
                      <a:r>
                        <a:rPr kumimoji="1" lang="ja-JP" altLang="en-US" sz="1600" b="0" dirty="0">
                          <a:solidFill>
                            <a:schemeClr val="tx1"/>
                          </a:solidFill>
                          <a:latin typeface="+mj-ea"/>
                          <a:ea typeface="+mj-ea"/>
                        </a:rPr>
                        <a:t>２８度未満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tcPr>
                </a:tc>
                <a:tc>
                  <a:txBody>
                    <a:bodyPr/>
                    <a:lstStyle/>
                    <a:p>
                      <a:pPr algn="ctr"/>
                      <a:r>
                        <a:rPr kumimoji="1" lang="ja-JP" altLang="en-US" sz="1400" b="0" dirty="0">
                          <a:solidFill>
                            <a:schemeClr val="tx1"/>
                          </a:solidFill>
                          <a:latin typeface="+mj-ea"/>
                          <a:ea typeface="+mj-ea"/>
                        </a:rPr>
                        <a:t>中等度以上の活動で熱中症の危険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a:solidFill>
                            <a:schemeClr val="tx1"/>
                          </a:solidFill>
                          <a:latin typeface="+mj-ea"/>
                          <a:ea typeface="+mj-ea"/>
                        </a:rPr>
                        <a:t>運動や作業には十分に注意する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rgbClr val="FF0000"/>
                          </a:solidFill>
                          <a:latin typeface="+mj-ea"/>
                          <a:ea typeface="+mj-ea"/>
                        </a:rPr>
                        <a:t>警戒</a:t>
                      </a:r>
                      <a:endParaRPr kumimoji="1" lang="en-US" altLang="ja-JP" sz="1400" b="0" dirty="0">
                        <a:solidFill>
                          <a:srgbClr val="FF0000"/>
                        </a:solidFill>
                        <a:latin typeface="+mj-ea"/>
                        <a:ea typeface="+mj-ea"/>
                      </a:endParaRPr>
                    </a:p>
                    <a:p>
                      <a:pPr algn="ctr"/>
                      <a:r>
                        <a:rPr kumimoji="1" lang="ja-JP" altLang="en-US" sz="1400" b="1" dirty="0">
                          <a:solidFill>
                            <a:schemeClr val="tx1"/>
                          </a:solidFill>
                          <a:latin typeface="+mj-ea"/>
                          <a:ea typeface="+mj-ea"/>
                        </a:rPr>
                        <a:t>３０分おきに</a:t>
                      </a:r>
                      <a:endParaRPr kumimoji="1" lang="en-US" altLang="ja-JP" sz="1400" b="1" dirty="0">
                        <a:solidFill>
                          <a:schemeClr val="tx1"/>
                        </a:solidFill>
                        <a:latin typeface="+mj-ea"/>
                        <a:ea typeface="+mj-ea"/>
                      </a:endParaRPr>
                    </a:p>
                    <a:p>
                      <a:pPr algn="ctr"/>
                      <a:r>
                        <a:rPr kumimoji="1" lang="ja-JP" altLang="en-US" sz="1400" b="1" dirty="0">
                          <a:solidFill>
                            <a:schemeClr val="tx1"/>
                          </a:solidFill>
                          <a:latin typeface="+mj-ea"/>
                          <a:ea typeface="+mj-ea"/>
                        </a:rPr>
                        <a:t>休憩と水分塩分補給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b="0" dirty="0">
                          <a:latin typeface="+mj-ea"/>
                          <a:ea typeface="+mj-ea"/>
                        </a:rPr>
                        <a:t>重い材料を運ぶ</a:t>
                      </a:r>
                      <a:endParaRPr lang="en-US" altLang="ja-JP" sz="1400" b="0" dirty="0">
                        <a:latin typeface="+mj-ea"/>
                        <a:ea typeface="+mj-ea"/>
                      </a:endParaRPr>
                    </a:p>
                    <a:p>
                      <a:r>
                        <a:rPr lang="ja-JP" altLang="en-US" sz="1400" b="0" dirty="0">
                          <a:latin typeface="+mj-ea"/>
                          <a:ea typeface="+mj-ea"/>
                        </a:rPr>
                        <a:t>速足で歩 く。</a:t>
                      </a:r>
                      <a:endParaRPr lang="en-US" altLang="ja-JP" sz="1400" b="0" dirty="0">
                        <a:latin typeface="+mj-ea"/>
                        <a:ea typeface="+mj-ea"/>
                      </a:endParaRPr>
                    </a:p>
                    <a:p>
                      <a:r>
                        <a:rPr lang="ja-JP" altLang="en-US" sz="1400" b="0" dirty="0">
                          <a:latin typeface="+mj-ea"/>
                          <a:ea typeface="+mj-ea"/>
                        </a:rPr>
                        <a:t>重い荷物の手押し車を押す</a:t>
                      </a:r>
                      <a:endParaRPr kumimoji="1" lang="ja-JP" altLang="en-US" sz="1400" b="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011480">
                <a:tc>
                  <a:txBody>
                    <a:bodyPr/>
                    <a:lstStyle/>
                    <a:p>
                      <a:pPr algn="ctr"/>
                      <a:r>
                        <a:rPr kumimoji="1" lang="ja-JP" altLang="en-US" sz="1600" b="0" dirty="0">
                          <a:solidFill>
                            <a:schemeClr val="tx1"/>
                          </a:solidFill>
                          <a:latin typeface="+mj-ea"/>
                          <a:ea typeface="+mj-ea"/>
                        </a:rPr>
                        <a:t>注意</a:t>
                      </a:r>
                      <a:endParaRPr kumimoji="1" lang="en-US" altLang="ja-JP" sz="1600" b="0" dirty="0">
                        <a:solidFill>
                          <a:schemeClr val="tx1"/>
                        </a:solidFill>
                        <a:latin typeface="+mj-ea"/>
                        <a:ea typeface="+mj-ea"/>
                      </a:endParaRPr>
                    </a:p>
                    <a:p>
                      <a:pPr algn="ctr"/>
                      <a:r>
                        <a:rPr kumimoji="1" lang="ja-JP" altLang="en-US" sz="1600" b="0" dirty="0">
                          <a:solidFill>
                            <a:schemeClr val="tx1"/>
                          </a:solidFill>
                          <a:latin typeface="+mj-ea"/>
                          <a:ea typeface="+mj-ea"/>
                        </a:rPr>
                        <a:t>２５度未満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tcPr>
                </a:tc>
                <a:tc>
                  <a:txBody>
                    <a:bodyPr/>
                    <a:lstStyle/>
                    <a:p>
                      <a:pPr algn="ctr"/>
                      <a:r>
                        <a:rPr kumimoji="1" lang="ja-JP" altLang="en-US" sz="1400" b="0" dirty="0">
                          <a:solidFill>
                            <a:schemeClr val="tx1"/>
                          </a:solidFill>
                          <a:latin typeface="+mj-ea"/>
                          <a:ea typeface="+mj-ea"/>
                        </a:rPr>
                        <a:t>強い生活活動で熱中症の</a:t>
                      </a:r>
                      <a:endParaRPr kumimoji="1" lang="en-US" altLang="ja-JP" sz="1400" b="0" dirty="0">
                        <a:solidFill>
                          <a:schemeClr val="tx1"/>
                        </a:solidFill>
                        <a:latin typeface="+mj-ea"/>
                        <a:ea typeface="+mj-ea"/>
                      </a:endParaRPr>
                    </a:p>
                    <a:p>
                      <a:pPr algn="ctr"/>
                      <a:r>
                        <a:rPr kumimoji="1" lang="ja-JP" altLang="en-US" sz="1400" b="0" dirty="0">
                          <a:solidFill>
                            <a:schemeClr val="tx1"/>
                          </a:solidFill>
                          <a:latin typeface="+mj-ea"/>
                          <a:ea typeface="+mj-ea"/>
                        </a:rPr>
                        <a:t>危険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b="0" dirty="0">
                          <a:solidFill>
                            <a:schemeClr val="tx1"/>
                          </a:solidFill>
                          <a:latin typeface="+mj-ea"/>
                          <a:ea typeface="+mj-ea"/>
                        </a:rPr>
                        <a:t>一般には危険性は少ない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dirty="0">
                          <a:solidFill>
                            <a:srgbClr val="FF0000"/>
                          </a:solidFill>
                          <a:latin typeface="+mj-ea"/>
                          <a:ea typeface="+mj-ea"/>
                        </a:rPr>
                        <a:t>注意</a:t>
                      </a:r>
                      <a:endParaRPr kumimoji="1" lang="en-US" altLang="ja-JP" sz="1400" b="0" dirty="0">
                        <a:solidFill>
                          <a:srgbClr val="FF0000"/>
                        </a:solidFill>
                        <a:latin typeface="+mj-ea"/>
                        <a:ea typeface="+mj-ea"/>
                      </a:endParaRPr>
                    </a:p>
                    <a:p>
                      <a:pPr algn="ctr"/>
                      <a:r>
                        <a:rPr kumimoji="1" lang="ja-JP" altLang="en-US" sz="1400" b="1" dirty="0">
                          <a:solidFill>
                            <a:schemeClr val="tx1"/>
                          </a:solidFill>
                          <a:latin typeface="+mj-ea"/>
                          <a:ea typeface="+mj-ea"/>
                        </a:rPr>
                        <a:t>熱中症の兆候に注意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b="0" dirty="0">
                          <a:latin typeface="+mj-ea"/>
                          <a:ea typeface="+mj-ea"/>
                        </a:rPr>
                        <a:t>激しくシャベルを使う</a:t>
                      </a:r>
                      <a:endParaRPr lang="en-US" altLang="ja-JP" sz="1400" b="0" dirty="0">
                        <a:latin typeface="+mj-ea"/>
                        <a:ea typeface="+mj-ea"/>
                      </a:endParaRPr>
                    </a:p>
                    <a:p>
                      <a:r>
                        <a:rPr lang="ja-JP" altLang="en-US" sz="1400" b="0" dirty="0">
                          <a:latin typeface="+mj-ea"/>
                          <a:ea typeface="+mj-ea"/>
                        </a:rPr>
                        <a:t>階段を登る、</a:t>
                      </a:r>
                      <a:endParaRPr lang="en-US" altLang="ja-JP" sz="1400" b="0" dirty="0">
                        <a:latin typeface="+mj-ea"/>
                        <a:ea typeface="+mj-ea"/>
                      </a:endParaRPr>
                    </a:p>
                    <a:p>
                      <a:r>
                        <a:rPr lang="ja-JP" altLang="en-US" sz="1400" b="0" dirty="0">
                          <a:latin typeface="+mj-ea"/>
                          <a:ea typeface="+mj-ea"/>
                        </a:rPr>
                        <a:t>走る </a:t>
                      </a:r>
                      <a:endParaRPr kumimoji="1" lang="ja-JP" altLang="en-US" sz="1400" b="0" dirty="0">
                        <a:solidFill>
                          <a:schemeClr val="tx1"/>
                        </a:solidFill>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object 3">
            <a:extLst>
              <a:ext uri="{FF2B5EF4-FFF2-40B4-BE49-F238E27FC236}">
                <a16:creationId xmlns:a16="http://schemas.microsoft.com/office/drawing/2014/main" id="{D99FF13B-97B6-136F-5FEC-DEFFD908D682}"/>
              </a:ext>
            </a:extLst>
          </p:cNvPr>
          <p:cNvSpPr txBox="1">
            <a:spLocks noGrp="1"/>
          </p:cNvSpPr>
          <p:nvPr>
            <p:ph type="title"/>
          </p:nvPr>
        </p:nvSpPr>
        <p:spPr>
          <a:xfrm>
            <a:off x="381000" y="781688"/>
            <a:ext cx="8134350" cy="492443"/>
          </a:xfrm>
          <a:prstGeom prst="rect">
            <a:avLst/>
          </a:prstGeom>
        </p:spPr>
        <p:txBody>
          <a:bodyPr vert="horz" wrap="square" lIns="0" tIns="0" rIns="0" bIns="0" rtlCol="0">
            <a:spAutoFit/>
          </a:bodyPr>
          <a:lstStyle/>
          <a:p>
            <a:pPr marL="12700" algn="ctr">
              <a:lnSpc>
                <a:spcPct val="100000"/>
              </a:lnSpc>
            </a:pPr>
            <a:r>
              <a:rPr sz="3200" spc="-5" dirty="0">
                <a:latin typeface="ＭＳ Ｐゴシック" panose="020B0600070205080204" pitchFamily="50" charset="-128"/>
                <a:ea typeface="ＭＳ Ｐゴシック" panose="020B0600070205080204" pitchFamily="50" charset="-128"/>
                <a:cs typeface="游ゴシック"/>
              </a:rPr>
              <a:t>WBG</a:t>
            </a:r>
            <a:r>
              <a:rPr sz="3200" dirty="0">
                <a:latin typeface="ＭＳ Ｐゴシック" panose="020B0600070205080204" pitchFamily="50" charset="-128"/>
                <a:ea typeface="ＭＳ Ｐゴシック" panose="020B0600070205080204" pitchFamily="50" charset="-128"/>
                <a:cs typeface="游ゴシック"/>
              </a:rPr>
              <a:t>T</a:t>
            </a:r>
            <a:r>
              <a:rPr lang="ja-JP" altLang="en-US" sz="3200" dirty="0">
                <a:latin typeface="ＭＳ Ｐゴシック" panose="020B0600070205080204" pitchFamily="50" charset="-128"/>
                <a:ea typeface="ＭＳ Ｐゴシック" panose="020B0600070205080204" pitchFamily="50" charset="-128"/>
                <a:cs typeface="游ゴシック"/>
              </a:rPr>
              <a:t>値と対応</a:t>
            </a:r>
            <a:endParaRPr sz="3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6447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87780" y="1674097"/>
            <a:ext cx="6522620" cy="4076309"/>
          </a:xfrm>
          <a:prstGeom prst="rect">
            <a:avLst/>
          </a:prstGeom>
        </p:spPr>
        <p:txBody>
          <a:bodyPr vert="horz" wrap="square" lIns="0" tIns="0" rIns="0" bIns="0" rtlCol="0">
            <a:spAutoFit/>
          </a:bodyPr>
          <a:lstStyle/>
          <a:p>
            <a:pPr marL="355600" indent="-342900">
              <a:lnSpc>
                <a:spcPct val="150000"/>
              </a:lnSpc>
              <a:buFont typeface="+mj-ea"/>
              <a:buAutoNum type="circleNumDbPlain"/>
            </a:pPr>
            <a:r>
              <a:rPr sz="1800" b="1" spc="245" dirty="0">
                <a:latin typeface="ＭＳ Ｐゴシック" panose="020B0600070205080204" pitchFamily="50" charset="-128"/>
                <a:ea typeface="ＭＳ Ｐゴシック" panose="020B0600070205080204" pitchFamily="50" charset="-128"/>
                <a:cs typeface="Yu Gothic UI"/>
              </a:rPr>
              <a:t>１時間にコップ</a:t>
            </a:r>
            <a:r>
              <a:rPr lang="ja-JP" altLang="en-US" sz="1800" b="1" spc="245" dirty="0">
                <a:latin typeface="ＭＳ Ｐゴシック" panose="020B0600070205080204" pitchFamily="50" charset="-128"/>
                <a:ea typeface="ＭＳ Ｐゴシック" panose="020B0600070205080204" pitchFamily="50" charset="-128"/>
                <a:cs typeface="Yu Gothic UI"/>
              </a:rPr>
              <a:t>半分（</a:t>
            </a:r>
            <a:r>
              <a:rPr lang="en-US" altLang="ja-JP" sz="1800" b="1" spc="245" dirty="0">
                <a:latin typeface="ＭＳ Ｐゴシック" panose="020B0600070205080204" pitchFamily="50" charset="-128"/>
                <a:ea typeface="ＭＳ Ｐゴシック" panose="020B0600070205080204" pitchFamily="50" charset="-128"/>
                <a:cs typeface="Yu Gothic UI"/>
              </a:rPr>
              <a:t>100</a:t>
            </a:r>
            <a:r>
              <a:rPr lang="ja-JP" altLang="en-US" sz="1800" b="1" spc="245" dirty="0">
                <a:latin typeface="ＭＳ Ｐゴシック" panose="020B0600070205080204" pitchFamily="50" charset="-128"/>
                <a:ea typeface="ＭＳ Ｐゴシック" panose="020B0600070205080204" pitchFamily="50" charset="-128"/>
                <a:cs typeface="Yu Gothic UI"/>
              </a:rPr>
              <a:t>ｍｌ）を</a:t>
            </a:r>
            <a:r>
              <a:rPr sz="1800" spc="245" dirty="0">
                <a:latin typeface="ＭＳ Ｐゴシック" panose="020B0600070205080204" pitchFamily="50" charset="-128"/>
                <a:ea typeface="ＭＳ Ｐゴシック" panose="020B0600070205080204" pitchFamily="50" charset="-128"/>
                <a:cs typeface="游ゴシック"/>
              </a:rPr>
              <a:t>目安に水分補給</a:t>
            </a:r>
            <a:br>
              <a:rPr lang="en-US" sz="1800" spc="245" dirty="0">
                <a:latin typeface="ＭＳ Ｐゴシック" panose="020B0600070205080204" pitchFamily="50" charset="-128"/>
                <a:ea typeface="ＭＳ Ｐゴシック" panose="020B0600070205080204" pitchFamily="50" charset="-128"/>
                <a:cs typeface="游ゴシック"/>
              </a:rPr>
            </a:br>
            <a:r>
              <a:rPr lang="ja-JP" altLang="en-US" sz="1400" dirty="0">
                <a:latin typeface="ＭＳ Ｐゴシック" panose="020B0600070205080204" pitchFamily="50" charset="-128"/>
                <a:ea typeface="ＭＳ Ｐゴシック" panose="020B0600070205080204" pitchFamily="50" charset="-128"/>
                <a:cs typeface="游ゴシック"/>
              </a:rPr>
              <a:t>一度に</a:t>
            </a:r>
            <a:r>
              <a:rPr sz="1400" dirty="0">
                <a:latin typeface="ＭＳ Ｐゴシック" panose="020B0600070205080204" pitchFamily="50" charset="-128"/>
                <a:ea typeface="ＭＳ Ｐゴシック" panose="020B0600070205080204" pitchFamily="50" charset="-128"/>
                <a:cs typeface="游ゴシック"/>
              </a:rPr>
              <a:t>たくさん飲ま</a:t>
            </a:r>
            <a:r>
              <a:rPr sz="1400" spc="-15" dirty="0">
                <a:latin typeface="ＭＳ Ｐゴシック" panose="020B0600070205080204" pitchFamily="50" charset="-128"/>
                <a:ea typeface="ＭＳ Ｐゴシック" panose="020B0600070205080204" pitchFamily="50" charset="-128"/>
                <a:cs typeface="游ゴシック"/>
              </a:rPr>
              <a:t>な</a:t>
            </a:r>
            <a:r>
              <a:rPr sz="1400" dirty="0">
                <a:latin typeface="ＭＳ Ｐゴシック" panose="020B0600070205080204" pitchFamily="50" charset="-128"/>
                <a:ea typeface="ＭＳ Ｐゴシック" panose="020B0600070205080204" pitchFamily="50" charset="-128"/>
                <a:cs typeface="游ゴシック"/>
              </a:rPr>
              <a:t>い</a:t>
            </a:r>
            <a:r>
              <a:rPr lang="ja-JP" altLang="en-US" sz="1400" dirty="0">
                <a:latin typeface="ＭＳ Ｐゴシック" panose="020B0600070205080204" pitchFamily="50" charset="-128"/>
                <a:ea typeface="ＭＳ Ｐゴシック" panose="020B0600070205080204" pitchFamily="50" charset="-128"/>
                <a:cs typeface="游ゴシック"/>
              </a:rPr>
              <a:t>ようにしましょう</a:t>
            </a:r>
            <a:endParaRPr sz="1400" dirty="0">
              <a:latin typeface="ＭＳ Ｐゴシック" panose="020B0600070205080204" pitchFamily="50" charset="-128"/>
              <a:ea typeface="ＭＳ Ｐゴシック" panose="020B0600070205080204" pitchFamily="50" charset="-128"/>
              <a:cs typeface="游ゴシック"/>
            </a:endParaRPr>
          </a:p>
          <a:p>
            <a:pPr marL="355600" indent="-342900">
              <a:lnSpc>
                <a:spcPct val="150000"/>
              </a:lnSpc>
              <a:spcBef>
                <a:spcPts val="509"/>
              </a:spcBef>
              <a:buFont typeface="+mj-ea"/>
              <a:buAutoNum type="circleNumDbPlain"/>
            </a:pPr>
            <a:r>
              <a:rPr sz="1800" spc="-5" dirty="0">
                <a:latin typeface="ＭＳ Ｐゴシック" panose="020B0600070205080204" pitchFamily="50" charset="-128"/>
                <a:ea typeface="ＭＳ Ｐゴシック" panose="020B0600070205080204" pitchFamily="50" charset="-128"/>
                <a:cs typeface="游ゴシック"/>
              </a:rPr>
              <a:t>汗をかかない時の水分補給</a:t>
            </a:r>
            <a:r>
              <a:rPr sz="1800" dirty="0">
                <a:latin typeface="ＭＳ Ｐゴシック" panose="020B0600070205080204" pitchFamily="50" charset="-128"/>
                <a:ea typeface="ＭＳ Ｐゴシック" panose="020B0600070205080204" pitchFamily="50" charset="-128"/>
                <a:cs typeface="游ゴシック"/>
              </a:rPr>
              <a:t>は</a:t>
            </a:r>
            <a:r>
              <a:rPr sz="1800" b="1" spc="-5" dirty="0">
                <a:latin typeface="ＭＳ Ｐゴシック" panose="020B0600070205080204" pitchFamily="50" charset="-128"/>
                <a:ea typeface="ＭＳ Ｐゴシック" panose="020B0600070205080204" pitchFamily="50" charset="-128"/>
                <a:cs typeface="Yu Gothic UI"/>
              </a:rPr>
              <a:t>水</a:t>
            </a:r>
            <a:r>
              <a:rPr sz="1800" spc="-5" dirty="0">
                <a:latin typeface="ＭＳ Ｐゴシック" panose="020B0600070205080204" pitchFamily="50" charset="-128"/>
                <a:ea typeface="ＭＳ Ｐゴシック" panose="020B0600070205080204" pitchFamily="50" charset="-128"/>
                <a:cs typeface="游ゴシック"/>
              </a:rPr>
              <a:t>か</a:t>
            </a:r>
            <a:r>
              <a:rPr sz="1800" b="1" spc="-5" dirty="0">
                <a:latin typeface="ＭＳ Ｐゴシック" panose="020B0600070205080204" pitchFamily="50" charset="-128"/>
                <a:ea typeface="ＭＳ Ｐゴシック" panose="020B0600070205080204" pitchFamily="50" charset="-128"/>
                <a:cs typeface="Yu Gothic UI"/>
              </a:rPr>
              <a:t>麦茶</a:t>
            </a:r>
            <a:br>
              <a:rPr lang="en-US" sz="1800" b="1" spc="-5" dirty="0">
                <a:latin typeface="ＭＳ Ｐゴシック" panose="020B0600070205080204" pitchFamily="50" charset="-128"/>
                <a:ea typeface="ＭＳ Ｐゴシック" panose="020B0600070205080204" pitchFamily="50" charset="-128"/>
                <a:cs typeface="Yu Gothic UI"/>
              </a:rPr>
            </a:br>
            <a:r>
              <a:rPr sz="1400" dirty="0">
                <a:latin typeface="ＭＳ Ｐゴシック" panose="020B0600070205080204" pitchFamily="50" charset="-128"/>
                <a:ea typeface="ＭＳ Ｐゴシック" panose="020B0600070205080204" pitchFamily="50" charset="-128"/>
                <a:cs typeface="游ゴシック"/>
              </a:rPr>
              <a:t>大量に汗をかく時</a:t>
            </a:r>
            <a:r>
              <a:rPr lang="ja-JP" altLang="en-US" sz="1400" dirty="0">
                <a:latin typeface="ＭＳ Ｐゴシック" panose="020B0600070205080204" pitchFamily="50" charset="-128"/>
                <a:ea typeface="ＭＳ Ｐゴシック" panose="020B0600070205080204" pitchFamily="50" charset="-128"/>
                <a:cs typeface="游ゴシック"/>
              </a:rPr>
              <a:t>は</a:t>
            </a:r>
            <a:r>
              <a:rPr sz="1400" dirty="0">
                <a:latin typeface="ＭＳ Ｐゴシック" panose="020B0600070205080204" pitchFamily="50" charset="-128"/>
                <a:ea typeface="ＭＳ Ｐゴシック" panose="020B0600070205080204" pitchFamily="50" charset="-128"/>
                <a:cs typeface="游ゴシック"/>
              </a:rPr>
              <a:t> スポーツドリンクや</a:t>
            </a:r>
            <a:r>
              <a:rPr sz="1400" spc="-15" dirty="0">
                <a:latin typeface="ＭＳ Ｐゴシック" panose="020B0600070205080204" pitchFamily="50" charset="-128"/>
                <a:ea typeface="ＭＳ Ｐゴシック" panose="020B0600070205080204" pitchFamily="50" charset="-128"/>
                <a:cs typeface="游ゴシック"/>
              </a:rPr>
              <a:t>経</a:t>
            </a:r>
            <a:r>
              <a:rPr sz="1400" dirty="0">
                <a:latin typeface="ＭＳ Ｐゴシック" panose="020B0600070205080204" pitchFamily="50" charset="-128"/>
                <a:ea typeface="ＭＳ Ｐゴシック" panose="020B0600070205080204" pitchFamily="50" charset="-128"/>
                <a:cs typeface="游ゴシック"/>
              </a:rPr>
              <a:t>口補</a:t>
            </a:r>
            <a:r>
              <a:rPr sz="1400" spc="-15" dirty="0">
                <a:latin typeface="ＭＳ Ｐゴシック" panose="020B0600070205080204" pitchFamily="50" charset="-128"/>
                <a:ea typeface="ＭＳ Ｐゴシック" panose="020B0600070205080204" pitchFamily="50" charset="-128"/>
                <a:cs typeface="游ゴシック"/>
              </a:rPr>
              <a:t>水</a:t>
            </a:r>
            <a:r>
              <a:rPr sz="1400" dirty="0">
                <a:latin typeface="ＭＳ Ｐゴシック" panose="020B0600070205080204" pitchFamily="50" charset="-128"/>
                <a:ea typeface="ＭＳ Ｐゴシック" panose="020B0600070205080204" pitchFamily="50" charset="-128"/>
                <a:cs typeface="游ゴシック"/>
              </a:rPr>
              <a:t>液を</a:t>
            </a:r>
            <a:r>
              <a:rPr sz="1400" spc="-15" dirty="0">
                <a:latin typeface="ＭＳ Ｐゴシック" panose="020B0600070205080204" pitchFamily="50" charset="-128"/>
                <a:ea typeface="ＭＳ Ｐゴシック" panose="020B0600070205080204" pitchFamily="50" charset="-128"/>
                <a:cs typeface="游ゴシック"/>
              </a:rPr>
              <a:t>活</a:t>
            </a:r>
            <a:r>
              <a:rPr sz="1400" dirty="0">
                <a:latin typeface="ＭＳ Ｐゴシック" panose="020B0600070205080204" pitchFamily="50" charset="-128"/>
                <a:ea typeface="ＭＳ Ｐゴシック" panose="020B0600070205080204" pitchFamily="50" charset="-128"/>
                <a:cs typeface="游ゴシック"/>
              </a:rPr>
              <a:t>用</a:t>
            </a: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br>
              <a:rPr lang="en-US" sz="1400" dirty="0">
                <a:latin typeface="ＭＳ Ｐゴシック" panose="020B0600070205080204" pitchFamily="50" charset="-128"/>
                <a:ea typeface="ＭＳ Ｐゴシック" panose="020B0600070205080204" pitchFamily="50" charset="-128"/>
                <a:cs typeface="游ゴシック"/>
              </a:rPr>
            </a:br>
            <a:endParaRPr lang="en-US" sz="1400" dirty="0">
              <a:latin typeface="ＭＳ Ｐゴシック" panose="020B0600070205080204" pitchFamily="50" charset="-128"/>
              <a:ea typeface="ＭＳ Ｐゴシック" panose="020B0600070205080204" pitchFamily="50" charset="-128"/>
              <a:cs typeface="游ゴシック"/>
            </a:endParaRPr>
          </a:p>
        </p:txBody>
      </p:sp>
      <p:sp>
        <p:nvSpPr>
          <p:cNvPr id="5" name="object 5"/>
          <p:cNvSpPr txBox="1">
            <a:spLocks noGrp="1"/>
          </p:cNvSpPr>
          <p:nvPr>
            <p:ph type="title"/>
          </p:nvPr>
        </p:nvSpPr>
        <p:spPr>
          <a:xfrm>
            <a:off x="1905001" y="489498"/>
            <a:ext cx="5514330" cy="507831"/>
          </a:xfrm>
          <a:prstGeom prst="rect">
            <a:avLst/>
          </a:prstGeom>
        </p:spPr>
        <p:txBody>
          <a:bodyPr vert="horz" wrap="none" lIns="0" tIns="0" rIns="0" bIns="0" rtlCol="0">
            <a:spAutoFit/>
          </a:bodyPr>
          <a:lstStyle/>
          <a:p>
            <a:pPr marL="12700">
              <a:lnSpc>
                <a:spcPct val="100000"/>
              </a:lnSpc>
            </a:pPr>
            <a:r>
              <a:rPr dirty="0"/>
              <a:t>熱中症を防ぐため</a:t>
            </a:r>
            <a:r>
              <a:rPr lang="ja-JP" altLang="en-US" dirty="0"/>
              <a:t>の脱水対策</a:t>
            </a:r>
            <a:endParaRPr dirty="0"/>
          </a:p>
        </p:txBody>
      </p:sp>
      <p:sp>
        <p:nvSpPr>
          <p:cNvPr id="8" name="object 8"/>
          <p:cNvSpPr txBox="1"/>
          <p:nvPr/>
        </p:nvSpPr>
        <p:spPr>
          <a:xfrm>
            <a:off x="4464685" y="6589739"/>
            <a:ext cx="4679315" cy="127635"/>
          </a:xfrm>
          <a:prstGeom prst="rect">
            <a:avLst/>
          </a:prstGeom>
        </p:spPr>
        <p:txBody>
          <a:bodyPr vert="horz" wrap="square" lIns="0" tIns="0" rIns="0" bIns="0" rtlCol="0">
            <a:spAutoFit/>
          </a:bodyPr>
          <a:lstStyle/>
          <a:p>
            <a:pPr marL="12700">
              <a:lnSpc>
                <a:spcPct val="100000"/>
              </a:lnSpc>
            </a:pPr>
            <a:r>
              <a:rPr sz="800" dirty="0">
                <a:solidFill>
                  <a:srgbClr val="585858"/>
                </a:solidFill>
                <a:latin typeface="游ゴシック"/>
                <a:cs typeface="游ゴシック"/>
              </a:rPr>
              <a:t>日本救急医学会など</a:t>
            </a:r>
            <a:r>
              <a:rPr sz="800" spc="-5" dirty="0">
                <a:solidFill>
                  <a:srgbClr val="585858"/>
                </a:solidFill>
                <a:latin typeface="游ゴシック"/>
                <a:cs typeface="游ゴシック"/>
              </a:rPr>
              <a:t>.</a:t>
            </a:r>
            <a:r>
              <a:rPr sz="800" dirty="0">
                <a:solidFill>
                  <a:srgbClr val="585858"/>
                </a:solidFill>
                <a:latin typeface="游ゴシック"/>
                <a:cs typeface="游ゴシック"/>
              </a:rPr>
              <a:t>「</a:t>
            </a:r>
            <a:r>
              <a:rPr sz="800" dirty="0">
                <a:solidFill>
                  <a:srgbClr val="797979"/>
                </a:solidFill>
                <a:latin typeface="游ゴシック"/>
                <a:cs typeface="游ゴシック"/>
                <a:hlinkClick r:id="rId3"/>
              </a:rPr>
              <a:t>新型</a:t>
            </a:r>
            <a:r>
              <a:rPr sz="800" spc="-15" dirty="0">
                <a:solidFill>
                  <a:srgbClr val="797979"/>
                </a:solidFill>
                <a:latin typeface="游ゴシック"/>
                <a:cs typeface="游ゴシック"/>
                <a:hlinkClick r:id="rId3"/>
              </a:rPr>
              <a:t>コ</a:t>
            </a:r>
            <a:r>
              <a:rPr sz="800" dirty="0">
                <a:solidFill>
                  <a:srgbClr val="797979"/>
                </a:solidFill>
                <a:latin typeface="游ゴシック"/>
                <a:cs typeface="游ゴシック"/>
                <a:hlinkClick r:id="rId3"/>
              </a:rPr>
              <a:t>ロナ</a:t>
            </a:r>
            <a:r>
              <a:rPr sz="800" spc="-15" dirty="0">
                <a:solidFill>
                  <a:srgbClr val="797979"/>
                </a:solidFill>
                <a:latin typeface="游ゴシック"/>
                <a:cs typeface="游ゴシック"/>
                <a:hlinkClick r:id="rId3"/>
              </a:rPr>
              <a:t>ウ</a:t>
            </a:r>
            <a:r>
              <a:rPr sz="800" dirty="0">
                <a:solidFill>
                  <a:srgbClr val="797979"/>
                </a:solidFill>
                <a:latin typeface="游ゴシック"/>
                <a:cs typeface="游ゴシック"/>
                <a:hlinkClick r:id="rId3"/>
              </a:rPr>
              <a:t>イル</a:t>
            </a:r>
            <a:r>
              <a:rPr sz="800" spc="-15" dirty="0">
                <a:solidFill>
                  <a:srgbClr val="797979"/>
                </a:solidFill>
                <a:latin typeface="游ゴシック"/>
                <a:cs typeface="游ゴシック"/>
                <a:hlinkClick r:id="rId3"/>
              </a:rPr>
              <a:t>ス</a:t>
            </a:r>
            <a:r>
              <a:rPr sz="800" dirty="0">
                <a:solidFill>
                  <a:srgbClr val="797979"/>
                </a:solidFill>
                <a:latin typeface="游ゴシック"/>
                <a:cs typeface="游ゴシック"/>
                <a:hlinkClick r:id="rId3"/>
              </a:rPr>
              <a:t>感染</a:t>
            </a:r>
            <a:r>
              <a:rPr sz="800" spc="-15" dirty="0">
                <a:solidFill>
                  <a:srgbClr val="797979"/>
                </a:solidFill>
                <a:latin typeface="游ゴシック"/>
                <a:cs typeface="游ゴシック"/>
                <a:hlinkClick r:id="rId3"/>
              </a:rPr>
              <a:t>症</a:t>
            </a:r>
            <a:r>
              <a:rPr sz="800" dirty="0">
                <a:solidFill>
                  <a:srgbClr val="797979"/>
                </a:solidFill>
                <a:latin typeface="游ゴシック"/>
                <a:cs typeface="游ゴシック"/>
                <a:hlinkClick r:id="rId3"/>
              </a:rPr>
              <a:t>流行</a:t>
            </a:r>
            <a:r>
              <a:rPr sz="800" spc="-15" dirty="0">
                <a:solidFill>
                  <a:srgbClr val="797979"/>
                </a:solidFill>
                <a:latin typeface="游ゴシック"/>
                <a:cs typeface="游ゴシック"/>
                <a:hlinkClick r:id="rId3"/>
              </a:rPr>
              <a:t>下</a:t>
            </a:r>
            <a:r>
              <a:rPr sz="800" dirty="0">
                <a:solidFill>
                  <a:srgbClr val="797979"/>
                </a:solidFill>
                <a:latin typeface="游ゴシック"/>
                <a:cs typeface="游ゴシック"/>
                <a:hlinkClick r:id="rId3"/>
              </a:rPr>
              <a:t>にお</a:t>
            </a:r>
            <a:r>
              <a:rPr sz="800" spc="-15" dirty="0">
                <a:solidFill>
                  <a:srgbClr val="797979"/>
                </a:solidFill>
                <a:latin typeface="游ゴシック"/>
                <a:cs typeface="游ゴシック"/>
                <a:hlinkClick r:id="rId3"/>
              </a:rPr>
              <a:t>け</a:t>
            </a:r>
            <a:r>
              <a:rPr sz="800" dirty="0">
                <a:solidFill>
                  <a:srgbClr val="797979"/>
                </a:solidFill>
                <a:latin typeface="游ゴシック"/>
                <a:cs typeface="游ゴシック"/>
                <a:hlinkClick r:id="rId3"/>
              </a:rPr>
              <a:t>る熱</a:t>
            </a:r>
            <a:r>
              <a:rPr sz="800" spc="-15" dirty="0">
                <a:solidFill>
                  <a:srgbClr val="797979"/>
                </a:solidFill>
                <a:latin typeface="游ゴシック"/>
                <a:cs typeface="游ゴシック"/>
                <a:hlinkClick r:id="rId3"/>
              </a:rPr>
              <a:t>中</a:t>
            </a:r>
            <a:r>
              <a:rPr sz="800" dirty="0">
                <a:solidFill>
                  <a:srgbClr val="797979"/>
                </a:solidFill>
                <a:latin typeface="游ゴシック"/>
                <a:cs typeface="游ゴシック"/>
                <a:hlinkClick r:id="rId3"/>
              </a:rPr>
              <a:t>症対</a:t>
            </a:r>
            <a:r>
              <a:rPr sz="800" spc="-15" dirty="0">
                <a:solidFill>
                  <a:srgbClr val="797979"/>
                </a:solidFill>
                <a:latin typeface="游ゴシック"/>
                <a:cs typeface="游ゴシック"/>
                <a:hlinkClick r:id="rId3"/>
              </a:rPr>
              <a:t>応</a:t>
            </a:r>
            <a:r>
              <a:rPr sz="800" dirty="0">
                <a:solidFill>
                  <a:srgbClr val="797979"/>
                </a:solidFill>
                <a:latin typeface="游ゴシック"/>
                <a:cs typeface="游ゴシック"/>
                <a:hlinkClick r:id="rId3"/>
              </a:rPr>
              <a:t>の手</a:t>
            </a:r>
            <a:r>
              <a:rPr sz="800" spc="-15" dirty="0">
                <a:solidFill>
                  <a:srgbClr val="797979"/>
                </a:solidFill>
                <a:latin typeface="游ゴシック"/>
                <a:cs typeface="游ゴシック"/>
                <a:hlinkClick r:id="rId3"/>
              </a:rPr>
              <a:t>引</a:t>
            </a:r>
            <a:r>
              <a:rPr sz="800" dirty="0">
                <a:solidFill>
                  <a:srgbClr val="797979"/>
                </a:solidFill>
                <a:latin typeface="游ゴシック"/>
                <a:cs typeface="游ゴシック"/>
                <a:hlinkClick r:id="rId3"/>
              </a:rPr>
              <a:t>き（第</a:t>
            </a:r>
            <a:r>
              <a:rPr sz="800" spc="-45" dirty="0">
                <a:solidFill>
                  <a:srgbClr val="797979"/>
                </a:solidFill>
                <a:latin typeface="游ゴシック"/>
                <a:cs typeface="游ゴシック"/>
                <a:hlinkClick r:id="rId3"/>
              </a:rPr>
              <a:t> </a:t>
            </a:r>
            <a:r>
              <a:rPr sz="800" spc="-5" dirty="0">
                <a:solidFill>
                  <a:srgbClr val="797979"/>
                </a:solidFill>
                <a:latin typeface="游ゴシック"/>
                <a:cs typeface="游ゴシック"/>
                <a:hlinkClick r:id="rId3"/>
              </a:rPr>
              <a:t>2 </a:t>
            </a:r>
            <a:r>
              <a:rPr sz="800" dirty="0">
                <a:solidFill>
                  <a:srgbClr val="797979"/>
                </a:solidFill>
                <a:latin typeface="游ゴシック"/>
                <a:cs typeface="游ゴシック"/>
                <a:hlinkClick r:id="rId3"/>
              </a:rPr>
              <a:t>版)</a:t>
            </a:r>
            <a:r>
              <a:rPr sz="800" dirty="0">
                <a:solidFill>
                  <a:srgbClr val="585858"/>
                </a:solidFill>
                <a:latin typeface="游ゴシック"/>
                <a:cs typeface="游ゴシック"/>
              </a:rPr>
              <a:t>」</a:t>
            </a:r>
            <a:endParaRPr sz="800" dirty="0">
              <a:latin typeface="游ゴシック"/>
              <a:cs typeface="游ゴシック"/>
            </a:endParaRPr>
          </a:p>
        </p:txBody>
      </p:sp>
      <p:sp>
        <p:nvSpPr>
          <p:cNvPr id="28" name="テキスト ボックス 27">
            <a:extLst>
              <a:ext uri="{FF2B5EF4-FFF2-40B4-BE49-F238E27FC236}">
                <a16:creationId xmlns:a16="http://schemas.microsoft.com/office/drawing/2014/main" id="{A7D3BBB2-386C-6725-FB50-AA211895A12F}"/>
              </a:ext>
            </a:extLst>
          </p:cNvPr>
          <p:cNvSpPr txBox="1"/>
          <p:nvPr/>
        </p:nvSpPr>
        <p:spPr>
          <a:xfrm>
            <a:off x="1348200" y="1075009"/>
            <a:ext cx="6447599" cy="369332"/>
          </a:xfrm>
          <a:prstGeom prst="rect">
            <a:avLst/>
          </a:prstGeom>
          <a:noFill/>
        </p:spPr>
        <p:txBody>
          <a:bodyPr wrap="none">
            <a:spAutoFit/>
          </a:bodyPr>
          <a:lstStyle/>
          <a:p>
            <a:r>
              <a:rPr lang="ja-JP" altLang="en-US" dirty="0"/>
              <a:t>脱水にならないように水分補給をしましょう→</a:t>
            </a:r>
            <a:r>
              <a:rPr lang="en-US" altLang="ja-JP" dirty="0"/>
              <a:t>1</a:t>
            </a:r>
            <a:r>
              <a:rPr lang="ja-JP" altLang="en-US" dirty="0"/>
              <a:t>日</a:t>
            </a:r>
            <a:r>
              <a:rPr lang="en-US" altLang="ja-JP" dirty="0"/>
              <a:t>1.5</a:t>
            </a:r>
            <a:r>
              <a:rPr lang="ja-JP" altLang="en-US" dirty="0"/>
              <a:t>から</a:t>
            </a:r>
            <a:r>
              <a:rPr lang="en-US" altLang="ja-JP" dirty="0"/>
              <a:t>2L</a:t>
            </a:r>
            <a:r>
              <a:rPr lang="ja-JP" altLang="en-US" dirty="0"/>
              <a:t>が必要</a:t>
            </a:r>
          </a:p>
        </p:txBody>
      </p:sp>
      <p:sp>
        <p:nvSpPr>
          <p:cNvPr id="29" name="矢印: 右 28">
            <a:extLst>
              <a:ext uri="{FF2B5EF4-FFF2-40B4-BE49-F238E27FC236}">
                <a16:creationId xmlns:a16="http://schemas.microsoft.com/office/drawing/2014/main" id="{845B877D-0B61-C2FB-2F05-F46B57130584}"/>
              </a:ext>
            </a:extLst>
          </p:cNvPr>
          <p:cNvSpPr/>
          <p:nvPr/>
        </p:nvSpPr>
        <p:spPr>
          <a:xfrm>
            <a:off x="5257705" y="1884245"/>
            <a:ext cx="3398515" cy="2027616"/>
          </a:xfrm>
          <a:prstGeom prst="rightArrow">
            <a:avLst>
              <a:gd name="adj1" fmla="val 78690"/>
              <a:gd name="adj2" fmla="val 2562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ペットボトル症候群：</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清涼飲料水・ジュースなどを 大量に飲み続けることよる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急性の糖尿病</a:t>
            </a:r>
            <a:br>
              <a:rPr kumimoji="1" lang="en-US" altLang="ja-JP" sz="1600" dirty="0">
                <a:solidFill>
                  <a:schemeClr val="tx1"/>
                </a:solidFill>
                <a:latin typeface="ＭＳ Ｐゴシック" panose="020B0600070205080204" pitchFamily="50" charset="-128"/>
                <a:ea typeface="ＭＳ Ｐゴシック" panose="020B0600070205080204" pitchFamily="50" charset="-128"/>
              </a:rPr>
            </a:b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（症状）</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1200" dirty="0">
                <a:solidFill>
                  <a:schemeClr val="tx1"/>
                </a:solidFill>
                <a:latin typeface="ＭＳ Ｐゴシック" panose="020B0600070205080204" pitchFamily="50" charset="-128"/>
                <a:ea typeface="ＭＳ Ｐゴシック" panose="020B0600070205080204" pitchFamily="50" charset="-128"/>
              </a:rPr>
              <a:t>口喝、倦怠感、腹痛など</a:t>
            </a:r>
            <a:endParaRPr kumimoji="1" lang="ja-JP" altLang="en-US" dirty="0">
              <a:solidFill>
                <a:schemeClr val="tx1"/>
              </a:solidFill>
            </a:endParaRPr>
          </a:p>
        </p:txBody>
      </p:sp>
      <p:sp>
        <p:nvSpPr>
          <p:cNvPr id="12" name="object 12"/>
          <p:cNvSpPr/>
          <p:nvPr/>
        </p:nvSpPr>
        <p:spPr>
          <a:xfrm>
            <a:off x="8097012" y="2151422"/>
            <a:ext cx="1046988" cy="1048512"/>
          </a:xfrm>
          <a:prstGeom prst="rect">
            <a:avLst/>
          </a:prstGeom>
          <a:blipFill>
            <a:blip r:embed="rId4" cstate="print"/>
            <a:stretch>
              <a:fillRect/>
            </a:stretch>
          </a:blipFill>
        </p:spPr>
        <p:txBody>
          <a:bodyPr wrap="square" lIns="0" tIns="0" rIns="0" bIns="0" rtlCol="0"/>
          <a:lstStyle/>
          <a:p>
            <a:endParaRPr dirty="0"/>
          </a:p>
        </p:txBody>
      </p:sp>
      <p:pic>
        <p:nvPicPr>
          <p:cNvPr id="33" name="図 32">
            <a:extLst>
              <a:ext uri="{FF2B5EF4-FFF2-40B4-BE49-F238E27FC236}">
                <a16:creationId xmlns:a16="http://schemas.microsoft.com/office/drawing/2014/main" id="{68E3DEAA-C60D-5F76-C429-E49CCA34FADC}"/>
              </a:ext>
            </a:extLst>
          </p:cNvPr>
          <p:cNvPicPr>
            <a:picLocks noChangeAspect="1"/>
          </p:cNvPicPr>
          <p:nvPr/>
        </p:nvPicPr>
        <p:blipFill>
          <a:blip r:embed="rId5"/>
          <a:stretch>
            <a:fillRect/>
          </a:stretch>
        </p:blipFill>
        <p:spPr>
          <a:xfrm>
            <a:off x="304800" y="3537536"/>
            <a:ext cx="4446923" cy="2171365"/>
          </a:xfrm>
          <a:prstGeom prst="rect">
            <a:avLst/>
          </a:prstGeom>
        </p:spPr>
      </p:pic>
      <p:sp>
        <p:nvSpPr>
          <p:cNvPr id="34" name="矢印: 右 33">
            <a:extLst>
              <a:ext uri="{FF2B5EF4-FFF2-40B4-BE49-F238E27FC236}">
                <a16:creationId xmlns:a16="http://schemas.microsoft.com/office/drawing/2014/main" id="{86919536-F7C7-F8A9-BFDE-FB3395FDFEBB}"/>
              </a:ext>
            </a:extLst>
          </p:cNvPr>
          <p:cNvSpPr/>
          <p:nvPr/>
        </p:nvSpPr>
        <p:spPr>
          <a:xfrm>
            <a:off x="4791404" y="4114800"/>
            <a:ext cx="466396" cy="1144248"/>
          </a:xfrm>
          <a:prstGeom prst="rightArrow">
            <a:avLst>
              <a:gd name="adj1" fmla="val 69373"/>
              <a:gd name="adj2" fmla="val 28216"/>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ＭＳ Ｐゴシック" panose="020B0600070205080204" pitchFamily="50" charset="-128"/>
                <a:ea typeface="ＭＳ Ｐゴシック" panose="020B0600070205080204" pitchFamily="50" charset="-128"/>
              </a:rPr>
              <a:t>ただし</a:t>
            </a:r>
          </a:p>
        </p:txBody>
      </p:sp>
      <p:sp>
        <p:nvSpPr>
          <p:cNvPr id="36" name="テキスト ボックス 35">
            <a:extLst>
              <a:ext uri="{FF2B5EF4-FFF2-40B4-BE49-F238E27FC236}">
                <a16:creationId xmlns:a16="http://schemas.microsoft.com/office/drawing/2014/main" id="{1195A86A-A1F7-0D24-8471-90A9EE4083F2}"/>
              </a:ext>
            </a:extLst>
          </p:cNvPr>
          <p:cNvSpPr txBox="1"/>
          <p:nvPr/>
        </p:nvSpPr>
        <p:spPr>
          <a:xfrm>
            <a:off x="5732022" y="4988878"/>
            <a:ext cx="2924198" cy="430887"/>
          </a:xfrm>
          <a:prstGeom prst="rect">
            <a:avLst/>
          </a:prstGeom>
          <a:noFill/>
        </p:spPr>
        <p:txBody>
          <a:bodyPr wrap="none">
            <a:spAutoFit/>
          </a:bodyPr>
          <a:lstStyle/>
          <a:p>
            <a:r>
              <a:rPr lang="ja-JP" altLang="en-US" sz="1100" dirty="0">
                <a:latin typeface="ＭＳ Ｐゴシック" panose="020B0600070205080204" pitchFamily="50" charset="-128"/>
                <a:ea typeface="ＭＳ Ｐゴシック" panose="020B0600070205080204" pitchFamily="50" charset="-128"/>
              </a:rPr>
              <a:t>⽇本⼈の⾷塩摂取量の平均値は　</a:t>
            </a:r>
            <a:r>
              <a:rPr lang="en-US" altLang="ja-JP" sz="1100" dirty="0">
                <a:latin typeface="ＭＳ Ｐゴシック" panose="020B0600070205080204" pitchFamily="50" charset="-128"/>
                <a:ea typeface="ＭＳ Ｐゴシック" panose="020B0600070205080204" pitchFamily="50" charset="-128"/>
              </a:rPr>
              <a:t>10.1g/⽇</a:t>
            </a:r>
          </a:p>
          <a:p>
            <a:r>
              <a:rPr lang="ja-JP" altLang="en-US" sz="1100" dirty="0">
                <a:latin typeface="ＭＳ Ｐゴシック" panose="020B0600070205080204" pitchFamily="50" charset="-128"/>
                <a:ea typeface="ＭＳ Ｐゴシック" panose="020B0600070205080204" pitchFamily="50" charset="-128"/>
              </a:rPr>
              <a:t>（摂取⽬標の平均値　</a:t>
            </a:r>
            <a:r>
              <a:rPr lang="en-US" altLang="ja-JP" sz="1100" dirty="0">
                <a:latin typeface="ＭＳ Ｐゴシック" panose="020B0600070205080204" pitchFamily="50" charset="-128"/>
                <a:ea typeface="ＭＳ Ｐゴシック" panose="020B0600070205080204" pitchFamily="50" charset="-128"/>
              </a:rPr>
              <a:t>8g</a:t>
            </a:r>
            <a:r>
              <a:rPr lang="ja-JP" altLang="en-US" sz="1100" dirty="0">
                <a:latin typeface="ＭＳ Ｐゴシック" panose="020B0600070205080204" pitchFamily="50" charset="-128"/>
                <a:ea typeface="ＭＳ Ｐゴシック" panose="020B0600070205080204" pitchFamily="50" charset="-128"/>
              </a:rPr>
              <a:t>なので塩分摂取過多）</a:t>
            </a:r>
          </a:p>
        </p:txBody>
      </p:sp>
      <p:sp>
        <p:nvSpPr>
          <p:cNvPr id="37" name="テキスト ボックス 36">
            <a:extLst>
              <a:ext uri="{FF2B5EF4-FFF2-40B4-BE49-F238E27FC236}">
                <a16:creationId xmlns:a16="http://schemas.microsoft.com/office/drawing/2014/main" id="{A21B215C-4066-9778-6E2D-5AF9F9D7D3E6}"/>
              </a:ext>
            </a:extLst>
          </p:cNvPr>
          <p:cNvSpPr txBox="1"/>
          <p:nvPr/>
        </p:nvSpPr>
        <p:spPr>
          <a:xfrm>
            <a:off x="5369980" y="4017002"/>
            <a:ext cx="3469219" cy="923330"/>
          </a:xfrm>
          <a:prstGeom prst="rect">
            <a:avLst/>
          </a:prstGeom>
          <a:noFill/>
        </p:spPr>
        <p:txBody>
          <a:bodyPr wrap="square" rtlCol="0">
            <a:spAutoFit/>
          </a:bodyPr>
          <a:lstStyle/>
          <a:p>
            <a:r>
              <a:rPr kumimoji="1" lang="ja-JP" altLang="en-US" dirty="0"/>
              <a:t>日本人は一般的に塩分摂取量が多いのでしっかり食事がとれていれば塩分は心配ない</a:t>
            </a:r>
          </a:p>
        </p:txBody>
      </p:sp>
      <p:sp>
        <p:nvSpPr>
          <p:cNvPr id="2" name="テキスト ボックス 1">
            <a:extLst>
              <a:ext uri="{FF2B5EF4-FFF2-40B4-BE49-F238E27FC236}">
                <a16:creationId xmlns:a16="http://schemas.microsoft.com/office/drawing/2014/main" id="{8375E083-BC68-69D3-8A85-C0AC1FEE3DF8}"/>
              </a:ext>
            </a:extLst>
          </p:cNvPr>
          <p:cNvSpPr txBox="1"/>
          <p:nvPr/>
        </p:nvSpPr>
        <p:spPr>
          <a:xfrm>
            <a:off x="1900761" y="5708901"/>
            <a:ext cx="5447325" cy="646331"/>
          </a:xfrm>
          <a:prstGeom prst="rect">
            <a:avLst/>
          </a:prstGeom>
          <a:noFill/>
        </p:spPr>
        <p:txBody>
          <a:bodyPr wrap="none" rtlCol="0">
            <a:spAutoFit/>
          </a:bodyPr>
          <a:lstStyle/>
          <a:p>
            <a:r>
              <a:rPr kumimoji="1" lang="ja-JP" altLang="en-US" dirty="0"/>
              <a:t>ポカリスエット１本（</a:t>
            </a:r>
            <a:r>
              <a:rPr kumimoji="1" lang="en-US" altLang="ja-JP" dirty="0"/>
              <a:t>500ml</a:t>
            </a:r>
            <a:r>
              <a:rPr kumimoji="1" lang="ja-JP" altLang="en-US" dirty="0"/>
              <a:t>）　の塩分</a:t>
            </a:r>
            <a:r>
              <a:rPr kumimoji="1" lang="en-US" altLang="ja-JP" dirty="0"/>
              <a:t>0.6</a:t>
            </a:r>
            <a:r>
              <a:rPr kumimoji="1" lang="ja-JP" altLang="en-US" dirty="0"/>
              <a:t>ｇ➡１日１本程度</a:t>
            </a:r>
            <a:endParaRPr kumimoji="1" lang="en-US" altLang="ja-JP" dirty="0"/>
          </a:p>
          <a:p>
            <a:r>
              <a:rPr lang="ja-JP" altLang="en-US" dirty="0"/>
              <a:t>塩飴１個　の塩分</a:t>
            </a:r>
            <a:r>
              <a:rPr lang="en-US" altLang="ja-JP" dirty="0"/>
              <a:t>0.1</a:t>
            </a:r>
            <a:r>
              <a:rPr lang="ja-JP" altLang="en-US" dirty="0"/>
              <a:t>ｇ➡だいたい１日６個ぐらいまで</a:t>
            </a:r>
            <a:endParaRPr kumimoji="1" lang="en-US" altLang="ja-JP"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F257D-0BBE-F265-AF4D-FBA85B748A98}"/>
              </a:ext>
            </a:extLst>
          </p:cNvPr>
          <p:cNvSpPr>
            <a:spLocks noGrp="1"/>
          </p:cNvSpPr>
          <p:nvPr>
            <p:ph type="title"/>
          </p:nvPr>
        </p:nvSpPr>
        <p:spPr/>
        <p:txBody>
          <a:bodyPr/>
          <a:lstStyle/>
          <a:p>
            <a:pPr algn="ctr"/>
            <a:r>
              <a:rPr kumimoji="1" lang="ja-JP" altLang="en-US" dirty="0"/>
              <a:t>①脱水の見分け方</a:t>
            </a:r>
          </a:p>
        </p:txBody>
      </p:sp>
      <p:sp>
        <p:nvSpPr>
          <p:cNvPr id="3" name="テキスト ボックス 2">
            <a:extLst>
              <a:ext uri="{FF2B5EF4-FFF2-40B4-BE49-F238E27FC236}">
                <a16:creationId xmlns:a16="http://schemas.microsoft.com/office/drawing/2014/main" id="{C51B4A9B-CC19-AD18-34BC-0C5867D7FA3B}"/>
              </a:ext>
            </a:extLst>
          </p:cNvPr>
          <p:cNvSpPr txBox="1"/>
          <p:nvPr/>
        </p:nvSpPr>
        <p:spPr>
          <a:xfrm>
            <a:off x="1558800" y="5255992"/>
            <a:ext cx="2611500" cy="646331"/>
          </a:xfrm>
          <a:prstGeom prst="rect">
            <a:avLst/>
          </a:prstGeom>
          <a:noFill/>
        </p:spPr>
        <p:txBody>
          <a:bodyPr wrap="square" rtlCol="0">
            <a:spAutoFit/>
          </a:bodyPr>
          <a:lstStyle/>
          <a:p>
            <a:r>
              <a:rPr kumimoji="1" lang="ja-JP" altLang="en-US" dirty="0"/>
              <a:t>親指の爪の先をつまむと</a:t>
            </a:r>
            <a:endParaRPr kumimoji="1" lang="en-US" altLang="ja-JP" dirty="0"/>
          </a:p>
          <a:p>
            <a:r>
              <a:rPr lang="ja-JP" altLang="en-US" dirty="0"/>
              <a:t>爪が白くなる</a:t>
            </a:r>
            <a:endParaRPr kumimoji="1" lang="ja-JP" altLang="en-US" dirty="0"/>
          </a:p>
        </p:txBody>
      </p:sp>
      <p:sp>
        <p:nvSpPr>
          <p:cNvPr id="4" name="テキスト ボックス 3">
            <a:extLst>
              <a:ext uri="{FF2B5EF4-FFF2-40B4-BE49-F238E27FC236}">
                <a16:creationId xmlns:a16="http://schemas.microsoft.com/office/drawing/2014/main" id="{F630488B-D616-7C50-90F5-5C9B262D3C4F}"/>
              </a:ext>
            </a:extLst>
          </p:cNvPr>
          <p:cNvSpPr txBox="1"/>
          <p:nvPr/>
        </p:nvSpPr>
        <p:spPr>
          <a:xfrm>
            <a:off x="5160900" y="5255992"/>
            <a:ext cx="2611500" cy="1200329"/>
          </a:xfrm>
          <a:prstGeom prst="rect">
            <a:avLst/>
          </a:prstGeom>
          <a:noFill/>
        </p:spPr>
        <p:txBody>
          <a:bodyPr wrap="square" rtlCol="0">
            <a:spAutoFit/>
          </a:bodyPr>
          <a:lstStyle/>
          <a:p>
            <a:r>
              <a:rPr kumimoji="1" lang="ja-JP" altLang="en-US" dirty="0"/>
              <a:t>つまむのをやめると、爪の色がピンクに戻る。</a:t>
            </a:r>
            <a:endParaRPr kumimoji="1" lang="en-US" altLang="ja-JP" dirty="0"/>
          </a:p>
          <a:p>
            <a:r>
              <a:rPr lang="ja-JP" altLang="en-US" dirty="0"/>
              <a:t>戻るまでに３秒以上かかれば脱水です</a:t>
            </a:r>
            <a:endParaRPr kumimoji="1" lang="ja-JP" altLang="en-US" dirty="0"/>
          </a:p>
        </p:txBody>
      </p:sp>
      <p:pic>
        <p:nvPicPr>
          <p:cNvPr id="6" name="図 5">
            <a:extLst>
              <a:ext uri="{FF2B5EF4-FFF2-40B4-BE49-F238E27FC236}">
                <a16:creationId xmlns:a16="http://schemas.microsoft.com/office/drawing/2014/main" id="{198A03F9-C834-250B-A7E2-D08E134CDC4B}"/>
              </a:ext>
            </a:extLst>
          </p:cNvPr>
          <p:cNvPicPr>
            <a:picLocks noChangeAspect="1"/>
          </p:cNvPicPr>
          <p:nvPr/>
        </p:nvPicPr>
        <p:blipFill rotWithShape="1">
          <a:blip r:embed="rId2"/>
          <a:srcRect l="27813" t="29948" r="24079" b="21328"/>
          <a:stretch/>
        </p:blipFill>
        <p:spPr>
          <a:xfrm rot="5400000">
            <a:off x="1322322" y="2204586"/>
            <a:ext cx="3028956" cy="2300725"/>
          </a:xfrm>
          <a:prstGeom prst="rect">
            <a:avLst/>
          </a:prstGeom>
        </p:spPr>
      </p:pic>
      <p:pic>
        <p:nvPicPr>
          <p:cNvPr id="7" name="図 6">
            <a:extLst>
              <a:ext uri="{FF2B5EF4-FFF2-40B4-BE49-F238E27FC236}">
                <a16:creationId xmlns:a16="http://schemas.microsoft.com/office/drawing/2014/main" id="{B6DFDA62-9F21-84DE-0DD0-2B045203B892}"/>
              </a:ext>
            </a:extLst>
          </p:cNvPr>
          <p:cNvPicPr>
            <a:picLocks noChangeAspect="1"/>
          </p:cNvPicPr>
          <p:nvPr/>
        </p:nvPicPr>
        <p:blipFill rotWithShape="1">
          <a:blip r:embed="rId3"/>
          <a:srcRect l="37501" t="26668" r="6875" b="7777"/>
          <a:stretch/>
        </p:blipFill>
        <p:spPr>
          <a:xfrm rot="5400000">
            <a:off x="4930237" y="2034637"/>
            <a:ext cx="3017326" cy="2667000"/>
          </a:xfrm>
          <a:prstGeom prst="rect">
            <a:avLst/>
          </a:prstGeom>
        </p:spPr>
      </p:pic>
    </p:spTree>
    <p:extLst>
      <p:ext uri="{BB962C8B-B14F-4D97-AF65-F5344CB8AC3E}">
        <p14:creationId xmlns:p14="http://schemas.microsoft.com/office/powerpoint/2010/main" val="86235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1F9CB7-9FB5-36EE-7A80-ECD0625C0502}"/>
              </a:ext>
            </a:extLst>
          </p:cNvPr>
          <p:cNvSpPr>
            <a:spLocks noGrp="1"/>
          </p:cNvSpPr>
          <p:nvPr>
            <p:ph type="title"/>
          </p:nvPr>
        </p:nvSpPr>
        <p:spPr/>
        <p:txBody>
          <a:bodyPr/>
          <a:lstStyle/>
          <a:p>
            <a:pPr algn="ctr"/>
            <a:r>
              <a:rPr kumimoji="1" lang="ja-JP" altLang="en-US" dirty="0"/>
              <a:t>②脱水の見分け方</a:t>
            </a:r>
          </a:p>
        </p:txBody>
      </p:sp>
      <p:sp>
        <p:nvSpPr>
          <p:cNvPr id="3" name="テキスト ボックス 2">
            <a:extLst>
              <a:ext uri="{FF2B5EF4-FFF2-40B4-BE49-F238E27FC236}">
                <a16:creationId xmlns:a16="http://schemas.microsoft.com/office/drawing/2014/main" id="{2CEEA1FB-C2B8-A44A-2E3B-3F56D31E6051}"/>
              </a:ext>
            </a:extLst>
          </p:cNvPr>
          <p:cNvSpPr txBox="1"/>
          <p:nvPr/>
        </p:nvSpPr>
        <p:spPr>
          <a:xfrm>
            <a:off x="914400" y="1891546"/>
            <a:ext cx="7805342" cy="369332"/>
          </a:xfrm>
          <a:prstGeom prst="rect">
            <a:avLst/>
          </a:prstGeom>
          <a:noFill/>
        </p:spPr>
        <p:txBody>
          <a:bodyPr wrap="none" rtlCol="0">
            <a:spAutoFit/>
          </a:bodyPr>
          <a:lstStyle/>
          <a:p>
            <a:r>
              <a:rPr kumimoji="1" lang="ja-JP" altLang="en-US" dirty="0"/>
              <a:t>手の甲の皮膚をつまみ上げ、離したときに元に戻るのに２秒以上かかれば脱水</a:t>
            </a:r>
          </a:p>
        </p:txBody>
      </p:sp>
      <p:pic>
        <p:nvPicPr>
          <p:cNvPr id="4" name="図 3">
            <a:extLst>
              <a:ext uri="{FF2B5EF4-FFF2-40B4-BE49-F238E27FC236}">
                <a16:creationId xmlns:a16="http://schemas.microsoft.com/office/drawing/2014/main" id="{4645D0CD-9A7A-9A69-074E-F7656A69769F}"/>
              </a:ext>
            </a:extLst>
          </p:cNvPr>
          <p:cNvPicPr>
            <a:picLocks noChangeAspect="1"/>
          </p:cNvPicPr>
          <p:nvPr/>
        </p:nvPicPr>
        <p:blipFill>
          <a:blip r:embed="rId2"/>
          <a:stretch>
            <a:fillRect/>
          </a:stretch>
        </p:blipFill>
        <p:spPr>
          <a:xfrm rot="16200000">
            <a:off x="800100" y="2989362"/>
            <a:ext cx="3962400" cy="2971800"/>
          </a:xfrm>
          <a:prstGeom prst="rect">
            <a:avLst/>
          </a:prstGeom>
        </p:spPr>
      </p:pic>
      <p:pic>
        <p:nvPicPr>
          <p:cNvPr id="6" name="図 5">
            <a:extLst>
              <a:ext uri="{FF2B5EF4-FFF2-40B4-BE49-F238E27FC236}">
                <a16:creationId xmlns:a16="http://schemas.microsoft.com/office/drawing/2014/main" id="{9433F9A8-83EF-A5E1-9006-99AC772120CD}"/>
              </a:ext>
            </a:extLst>
          </p:cNvPr>
          <p:cNvPicPr>
            <a:picLocks noChangeAspect="1"/>
          </p:cNvPicPr>
          <p:nvPr/>
        </p:nvPicPr>
        <p:blipFill>
          <a:blip r:embed="rId3"/>
          <a:stretch>
            <a:fillRect/>
          </a:stretch>
        </p:blipFill>
        <p:spPr>
          <a:xfrm rot="16200000">
            <a:off x="4533899" y="2989361"/>
            <a:ext cx="3962401" cy="2971801"/>
          </a:xfrm>
          <a:prstGeom prst="rect">
            <a:avLst/>
          </a:prstGeom>
        </p:spPr>
      </p:pic>
    </p:spTree>
    <p:extLst>
      <p:ext uri="{BB962C8B-B14F-4D97-AF65-F5344CB8AC3E}">
        <p14:creationId xmlns:p14="http://schemas.microsoft.com/office/powerpoint/2010/main" val="3079989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2781</TotalTime>
  <Words>678</Words>
  <Application>Microsoft Office PowerPoint</Application>
  <PresentationFormat>画面に合わせる (4:3)</PresentationFormat>
  <Paragraphs>143</Paragraphs>
  <Slides>11</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Yu Gothic UI</vt:lpstr>
      <vt:lpstr>游ゴシック</vt:lpstr>
      <vt:lpstr>Arial</vt:lpstr>
      <vt:lpstr>Calibri</vt:lpstr>
      <vt:lpstr>Office テーマ</vt:lpstr>
      <vt:lpstr>熱中症</vt:lpstr>
      <vt:lpstr>熱中症での死亡者の増加 →地球温暖化で日本でも患者数が増えている</vt:lpstr>
      <vt:lpstr>PowerPoint プレゼンテーション</vt:lpstr>
      <vt:lpstr>熱中症が起こる危険性</vt:lpstr>
      <vt:lpstr>熱中症の危険性がわかる WBGT値を測りましょう</vt:lpstr>
      <vt:lpstr>WBGT値と対応</vt:lpstr>
      <vt:lpstr>熱中症を防ぐための脱水対策</vt:lpstr>
      <vt:lpstr>①脱水の見分け方</vt:lpstr>
      <vt:lpstr>②脱水の見分け方</vt:lpstr>
      <vt:lpstr>熱中症を疑うとき</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直樹</dc:creator>
  <cp:lastModifiedBy>obata</cp:lastModifiedBy>
  <cp:revision>35</cp:revision>
  <cp:lastPrinted>2024-06-24T05:05:14Z</cp:lastPrinted>
  <dcterms:created xsi:type="dcterms:W3CDTF">2024-05-10T07:23:21Z</dcterms:created>
  <dcterms:modified xsi:type="dcterms:W3CDTF">2024-07-23T01:06:10Z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2024-04-02T00:00:00Z</vt:filetime>
  </property>
  <property fmtid="{D5CDD505-2E9C-101B-9397-08002B2CF9AE}" pid="3" name="LastSaved">
    <vt:filetime>2024-05-09T00:00:00Z</vt:filetime>
  </property>
</Properties>
</file>