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6"/>
  </p:notesMasterIdLst>
  <p:sldIdLst>
    <p:sldId id="256" r:id="rId3"/>
    <p:sldId id="280" r:id="rId4"/>
    <p:sldId id="269" r:id="rId5"/>
    <p:sldId id="258" r:id="rId6"/>
    <p:sldId id="266" r:id="rId7"/>
    <p:sldId id="268" r:id="rId8"/>
    <p:sldId id="267" r:id="rId9"/>
    <p:sldId id="260" r:id="rId10"/>
    <p:sldId id="279" r:id="rId11"/>
    <p:sldId id="262" r:id="rId12"/>
    <p:sldId id="275" r:id="rId13"/>
    <p:sldId id="270" r:id="rId14"/>
    <p:sldId id="257" r:id="rId15"/>
  </p:sldIdLst>
  <p:sldSz cx="9144000" cy="6858000" type="screen4x3"/>
  <p:notesSz cx="6858000"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7" autoAdjust="0"/>
  </p:normalViewPr>
  <p:slideViewPr>
    <p:cSldViewPr snapToGrid="0">
      <p:cViewPr varScale="1">
        <p:scale>
          <a:sx n="104" d="100"/>
          <a:sy n="104" d="100"/>
        </p:scale>
        <p:origin x="1860"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768"/>
    </p:cViewPr>
  </p:sorterViewPr>
  <p:notesViewPr>
    <p:cSldViewPr snapToGrid="0">
      <p:cViewPr varScale="1">
        <p:scale>
          <a:sx n="77" d="100"/>
          <a:sy n="77" d="100"/>
        </p:scale>
        <p:origin x="4068"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489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94895"/>
          </a:xfrm>
          <a:prstGeom prst="rect">
            <a:avLst/>
          </a:prstGeom>
        </p:spPr>
        <p:txBody>
          <a:bodyPr vert="horz" lIns="91440" tIns="45720" rIns="91440" bIns="45720" rtlCol="0"/>
          <a:lstStyle>
            <a:lvl1pPr algn="r">
              <a:defRPr sz="1200"/>
            </a:lvl1pPr>
          </a:lstStyle>
          <a:p>
            <a:fld id="{2D509AAA-69BA-480D-B8F6-6481D41D4CA0}" type="datetimeFigureOut">
              <a:rPr kumimoji="1" lang="ja-JP" altLang="en-US" smtClean="0"/>
              <a:t>2024/6/26</a:t>
            </a:fld>
            <a:endParaRPr kumimoji="1" lang="ja-JP" altLang="en-US"/>
          </a:p>
        </p:txBody>
      </p:sp>
      <p:sp>
        <p:nvSpPr>
          <p:cNvPr id="4" name="スライド イメージ プレースホルダー 3"/>
          <p:cNvSpPr>
            <a:spLocks noGrp="1" noRot="1" noChangeAspect="1"/>
          </p:cNvSpPr>
          <p:nvPr>
            <p:ph type="sldImg" idx="2"/>
          </p:nvPr>
        </p:nvSpPr>
        <p:spPr>
          <a:xfrm>
            <a:off x="1206500" y="1233488"/>
            <a:ext cx="4445000" cy="33337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751934"/>
            <a:ext cx="5486400" cy="388823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9356"/>
            <a:ext cx="2971800" cy="49489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9379356"/>
            <a:ext cx="2971800" cy="494895"/>
          </a:xfrm>
          <a:prstGeom prst="rect">
            <a:avLst/>
          </a:prstGeom>
        </p:spPr>
        <p:txBody>
          <a:bodyPr vert="horz" lIns="91440" tIns="45720" rIns="91440" bIns="45720" rtlCol="0" anchor="b"/>
          <a:lstStyle>
            <a:lvl1pPr algn="r">
              <a:defRPr sz="1200"/>
            </a:lvl1pPr>
          </a:lstStyle>
          <a:p>
            <a:fld id="{72EC0777-2522-433F-9AF5-0EA887FA9C17}" type="slidenum">
              <a:rPr kumimoji="1" lang="ja-JP" altLang="en-US" smtClean="0"/>
              <a:t>‹#›</a:t>
            </a:fld>
            <a:endParaRPr kumimoji="1" lang="ja-JP" altLang="en-US"/>
          </a:p>
        </p:txBody>
      </p:sp>
    </p:spTree>
    <p:extLst>
      <p:ext uri="{BB962C8B-B14F-4D97-AF65-F5344CB8AC3E}">
        <p14:creationId xmlns:p14="http://schemas.microsoft.com/office/powerpoint/2010/main" val="233322336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2EC0777-2522-433F-9AF5-0EA887FA9C17}" type="slidenum">
              <a:rPr kumimoji="1" lang="ja-JP" altLang="en-US" smtClean="0"/>
              <a:t>3</a:t>
            </a:fld>
            <a:endParaRPr kumimoji="1" lang="ja-JP" altLang="en-US"/>
          </a:p>
        </p:txBody>
      </p:sp>
    </p:spTree>
    <p:extLst>
      <p:ext uri="{BB962C8B-B14F-4D97-AF65-F5344CB8AC3E}">
        <p14:creationId xmlns:p14="http://schemas.microsoft.com/office/powerpoint/2010/main" val="100959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EC0777-2522-433F-9AF5-0EA887FA9C17}" type="slidenum">
              <a:rPr kumimoji="1" lang="ja-JP" altLang="en-US" smtClean="0"/>
              <a:t>11</a:t>
            </a:fld>
            <a:endParaRPr kumimoji="1" lang="ja-JP" altLang="en-US"/>
          </a:p>
        </p:txBody>
      </p:sp>
    </p:spTree>
    <p:extLst>
      <p:ext uri="{BB962C8B-B14F-4D97-AF65-F5344CB8AC3E}">
        <p14:creationId xmlns:p14="http://schemas.microsoft.com/office/powerpoint/2010/main" val="2026580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A3FF92A-AF40-4126-B7B3-1472E81AF3B9}" type="datetimeFigureOut">
              <a:rPr kumimoji="1" lang="ja-JP" altLang="en-US" smtClean="0"/>
              <a:t>2024/6/26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B3904B-7A4A-4B64-9DF2-9ABCF3A6916B}" type="slidenum">
              <a:rPr kumimoji="1" lang="ja-JP" altLang="en-US" smtClean="0"/>
              <a:t>‹#›</a:t>
            </a:fld>
            <a:endParaRPr kumimoji="1" lang="ja-JP" altLang="en-US"/>
          </a:p>
        </p:txBody>
      </p:sp>
    </p:spTree>
    <p:extLst>
      <p:ext uri="{BB962C8B-B14F-4D97-AF65-F5344CB8AC3E}">
        <p14:creationId xmlns:p14="http://schemas.microsoft.com/office/powerpoint/2010/main" val="3088545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A3FF92A-AF40-4126-B7B3-1472E81AF3B9}" type="datetimeFigureOut">
              <a:rPr kumimoji="1" lang="ja-JP" altLang="en-US" smtClean="0"/>
              <a:t>2024/6/26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B3904B-7A4A-4B64-9DF2-9ABCF3A6916B}" type="slidenum">
              <a:rPr kumimoji="1" lang="ja-JP" altLang="en-US" smtClean="0"/>
              <a:t>‹#›</a:t>
            </a:fld>
            <a:endParaRPr kumimoji="1" lang="ja-JP" altLang="en-US"/>
          </a:p>
        </p:txBody>
      </p:sp>
    </p:spTree>
    <p:extLst>
      <p:ext uri="{BB962C8B-B14F-4D97-AF65-F5344CB8AC3E}">
        <p14:creationId xmlns:p14="http://schemas.microsoft.com/office/powerpoint/2010/main" val="1095438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A3FF92A-AF40-4126-B7B3-1472E81AF3B9}" type="datetimeFigureOut">
              <a:rPr kumimoji="1" lang="ja-JP" altLang="en-US" smtClean="0"/>
              <a:t>2024/6/26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B3904B-7A4A-4B64-9DF2-9ABCF3A6916B}" type="slidenum">
              <a:rPr kumimoji="1" lang="ja-JP" altLang="en-US" smtClean="0"/>
              <a:t>‹#›</a:t>
            </a:fld>
            <a:endParaRPr kumimoji="1" lang="ja-JP" altLang="en-US"/>
          </a:p>
        </p:txBody>
      </p:sp>
    </p:spTree>
    <p:extLst>
      <p:ext uri="{BB962C8B-B14F-4D97-AF65-F5344CB8AC3E}">
        <p14:creationId xmlns:p14="http://schemas.microsoft.com/office/powerpoint/2010/main" val="4215271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C55CF8-EA3B-C117-5E37-C5B90BBAEA06}"/>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10DE086-F376-CD7A-D933-DCE0AAC4BEF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5AD9011-B7F7-FB24-EED9-CE2D398F0C75}"/>
              </a:ext>
            </a:extLst>
          </p:cNvPr>
          <p:cNvSpPr>
            <a:spLocks noGrp="1"/>
          </p:cNvSpPr>
          <p:nvPr>
            <p:ph type="dt" sz="half" idx="10"/>
          </p:nvPr>
        </p:nvSpPr>
        <p:spPr/>
        <p:txBody>
          <a:bodyPr/>
          <a:lstStyle/>
          <a:p>
            <a:fld id="{455ADB48-4447-44E5-8902-625F606F7E2C}" type="datetimeFigureOut">
              <a:rPr kumimoji="1" lang="ja-JP" altLang="en-US" smtClean="0"/>
              <a:t>2024/6/26</a:t>
            </a:fld>
            <a:endParaRPr kumimoji="1" lang="ja-JP" altLang="en-US"/>
          </a:p>
        </p:txBody>
      </p:sp>
      <p:sp>
        <p:nvSpPr>
          <p:cNvPr id="5" name="フッター プレースホルダー 4">
            <a:extLst>
              <a:ext uri="{FF2B5EF4-FFF2-40B4-BE49-F238E27FC236}">
                <a16:creationId xmlns:a16="http://schemas.microsoft.com/office/drawing/2014/main" id="{C8AAD295-4AED-0EC1-34D2-F610963E332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1A5EB6B-063D-5D38-808A-BA0F87770A2E}"/>
              </a:ext>
            </a:extLst>
          </p:cNvPr>
          <p:cNvSpPr>
            <a:spLocks noGrp="1"/>
          </p:cNvSpPr>
          <p:nvPr>
            <p:ph type="sldNum" sz="quarter" idx="12"/>
          </p:nvPr>
        </p:nvSpPr>
        <p:spPr/>
        <p:txBody>
          <a:bodyPr/>
          <a:lstStyle/>
          <a:p>
            <a:fld id="{95DC67FA-3713-4371-921F-384F4FB5AF1E}" type="slidenum">
              <a:rPr kumimoji="1" lang="ja-JP" altLang="en-US" smtClean="0"/>
              <a:t>‹#›</a:t>
            </a:fld>
            <a:endParaRPr kumimoji="1" lang="ja-JP" altLang="en-US"/>
          </a:p>
        </p:txBody>
      </p:sp>
    </p:spTree>
    <p:extLst>
      <p:ext uri="{BB962C8B-B14F-4D97-AF65-F5344CB8AC3E}">
        <p14:creationId xmlns:p14="http://schemas.microsoft.com/office/powerpoint/2010/main" val="3791915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5FD7CD-966B-7320-9AFB-D3449383FE6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AB5E6E8-0D0F-6E01-678D-25127A35358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BF6FF1C-75D4-6BD8-10C5-1234E5C5C797}"/>
              </a:ext>
            </a:extLst>
          </p:cNvPr>
          <p:cNvSpPr>
            <a:spLocks noGrp="1"/>
          </p:cNvSpPr>
          <p:nvPr>
            <p:ph type="dt" sz="half" idx="10"/>
          </p:nvPr>
        </p:nvSpPr>
        <p:spPr/>
        <p:txBody>
          <a:bodyPr/>
          <a:lstStyle/>
          <a:p>
            <a:fld id="{455ADB48-4447-44E5-8902-625F606F7E2C}" type="datetimeFigureOut">
              <a:rPr kumimoji="1" lang="ja-JP" altLang="en-US" smtClean="0"/>
              <a:t>2024/6/26</a:t>
            </a:fld>
            <a:endParaRPr kumimoji="1" lang="ja-JP" altLang="en-US"/>
          </a:p>
        </p:txBody>
      </p:sp>
      <p:sp>
        <p:nvSpPr>
          <p:cNvPr id="5" name="フッター プレースホルダー 4">
            <a:extLst>
              <a:ext uri="{FF2B5EF4-FFF2-40B4-BE49-F238E27FC236}">
                <a16:creationId xmlns:a16="http://schemas.microsoft.com/office/drawing/2014/main" id="{3A115D6C-DFEF-A57F-D116-463AC2A4872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61BD32F-D532-5BE3-C790-305FC3D903A1}"/>
              </a:ext>
            </a:extLst>
          </p:cNvPr>
          <p:cNvSpPr>
            <a:spLocks noGrp="1"/>
          </p:cNvSpPr>
          <p:nvPr>
            <p:ph type="sldNum" sz="quarter" idx="12"/>
          </p:nvPr>
        </p:nvSpPr>
        <p:spPr/>
        <p:txBody>
          <a:bodyPr/>
          <a:lstStyle/>
          <a:p>
            <a:fld id="{95DC67FA-3713-4371-921F-384F4FB5AF1E}" type="slidenum">
              <a:rPr kumimoji="1" lang="ja-JP" altLang="en-US" smtClean="0"/>
              <a:t>‹#›</a:t>
            </a:fld>
            <a:endParaRPr kumimoji="1" lang="ja-JP" altLang="en-US"/>
          </a:p>
        </p:txBody>
      </p:sp>
    </p:spTree>
    <p:extLst>
      <p:ext uri="{BB962C8B-B14F-4D97-AF65-F5344CB8AC3E}">
        <p14:creationId xmlns:p14="http://schemas.microsoft.com/office/powerpoint/2010/main" val="3278961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D23B2E-0FFA-AEE3-B257-F9FC41276FF0}"/>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4E5FDD5-EF79-5D73-9155-073DB239C6E2}"/>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02F9224-C59D-E584-7338-E927D8EDC7AD}"/>
              </a:ext>
            </a:extLst>
          </p:cNvPr>
          <p:cNvSpPr>
            <a:spLocks noGrp="1"/>
          </p:cNvSpPr>
          <p:nvPr>
            <p:ph type="dt" sz="half" idx="10"/>
          </p:nvPr>
        </p:nvSpPr>
        <p:spPr/>
        <p:txBody>
          <a:bodyPr/>
          <a:lstStyle/>
          <a:p>
            <a:fld id="{455ADB48-4447-44E5-8902-625F606F7E2C}" type="datetimeFigureOut">
              <a:rPr kumimoji="1" lang="ja-JP" altLang="en-US" smtClean="0"/>
              <a:t>2024/6/26</a:t>
            </a:fld>
            <a:endParaRPr kumimoji="1" lang="ja-JP" altLang="en-US"/>
          </a:p>
        </p:txBody>
      </p:sp>
      <p:sp>
        <p:nvSpPr>
          <p:cNvPr id="5" name="フッター プレースホルダー 4">
            <a:extLst>
              <a:ext uri="{FF2B5EF4-FFF2-40B4-BE49-F238E27FC236}">
                <a16:creationId xmlns:a16="http://schemas.microsoft.com/office/drawing/2014/main" id="{EA5B7E60-A9E8-D398-A541-944600173F4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32053EC-A07D-2E8B-64C5-B77ADF27F8D4}"/>
              </a:ext>
            </a:extLst>
          </p:cNvPr>
          <p:cNvSpPr>
            <a:spLocks noGrp="1"/>
          </p:cNvSpPr>
          <p:nvPr>
            <p:ph type="sldNum" sz="quarter" idx="12"/>
          </p:nvPr>
        </p:nvSpPr>
        <p:spPr/>
        <p:txBody>
          <a:bodyPr/>
          <a:lstStyle/>
          <a:p>
            <a:fld id="{95DC67FA-3713-4371-921F-384F4FB5AF1E}" type="slidenum">
              <a:rPr kumimoji="1" lang="ja-JP" altLang="en-US" smtClean="0"/>
              <a:t>‹#›</a:t>
            </a:fld>
            <a:endParaRPr kumimoji="1" lang="ja-JP" altLang="en-US"/>
          </a:p>
        </p:txBody>
      </p:sp>
    </p:spTree>
    <p:extLst>
      <p:ext uri="{BB962C8B-B14F-4D97-AF65-F5344CB8AC3E}">
        <p14:creationId xmlns:p14="http://schemas.microsoft.com/office/powerpoint/2010/main" val="105326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A45B82-61D9-F4C6-5033-20CB8E74E67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7C9598F-B1B4-4BD5-50FE-EE1E9232AE5B}"/>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F35FF2B-37EF-B597-67AE-94BFD13DD028}"/>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DF5621D1-87BF-BA58-754D-038DCEB54A23}"/>
              </a:ext>
            </a:extLst>
          </p:cNvPr>
          <p:cNvSpPr>
            <a:spLocks noGrp="1"/>
          </p:cNvSpPr>
          <p:nvPr>
            <p:ph type="dt" sz="half" idx="10"/>
          </p:nvPr>
        </p:nvSpPr>
        <p:spPr/>
        <p:txBody>
          <a:bodyPr/>
          <a:lstStyle/>
          <a:p>
            <a:fld id="{455ADB48-4447-44E5-8902-625F606F7E2C}" type="datetimeFigureOut">
              <a:rPr kumimoji="1" lang="ja-JP" altLang="en-US" smtClean="0"/>
              <a:t>2024/6/26</a:t>
            </a:fld>
            <a:endParaRPr kumimoji="1" lang="ja-JP" altLang="en-US"/>
          </a:p>
        </p:txBody>
      </p:sp>
      <p:sp>
        <p:nvSpPr>
          <p:cNvPr id="6" name="フッター プレースホルダー 5">
            <a:extLst>
              <a:ext uri="{FF2B5EF4-FFF2-40B4-BE49-F238E27FC236}">
                <a16:creationId xmlns:a16="http://schemas.microsoft.com/office/drawing/2014/main" id="{562B9A72-D539-4593-1DD5-E42788D6C73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DB8D58C-F339-5F90-FBEA-2CA0E18301A3}"/>
              </a:ext>
            </a:extLst>
          </p:cNvPr>
          <p:cNvSpPr>
            <a:spLocks noGrp="1"/>
          </p:cNvSpPr>
          <p:nvPr>
            <p:ph type="sldNum" sz="quarter" idx="12"/>
          </p:nvPr>
        </p:nvSpPr>
        <p:spPr/>
        <p:txBody>
          <a:bodyPr/>
          <a:lstStyle/>
          <a:p>
            <a:fld id="{95DC67FA-3713-4371-921F-384F4FB5AF1E}" type="slidenum">
              <a:rPr kumimoji="1" lang="ja-JP" altLang="en-US" smtClean="0"/>
              <a:t>‹#›</a:t>
            </a:fld>
            <a:endParaRPr kumimoji="1" lang="ja-JP" altLang="en-US"/>
          </a:p>
        </p:txBody>
      </p:sp>
    </p:spTree>
    <p:extLst>
      <p:ext uri="{BB962C8B-B14F-4D97-AF65-F5344CB8AC3E}">
        <p14:creationId xmlns:p14="http://schemas.microsoft.com/office/powerpoint/2010/main" val="27945261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17CF24-9794-CA23-197D-BEE24FC93638}"/>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B2613C6-85FD-258C-B0CE-461F7A85B96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668BA49-C2EE-6CDB-0EE7-666349B2E7B3}"/>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C5C1824A-DADA-C079-699E-23A8B51899C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807BB30-93F9-C696-A872-F57F2735FF90}"/>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2EB5D39-FDF4-AE83-97A4-A41CC1852453}"/>
              </a:ext>
            </a:extLst>
          </p:cNvPr>
          <p:cNvSpPr>
            <a:spLocks noGrp="1"/>
          </p:cNvSpPr>
          <p:nvPr>
            <p:ph type="dt" sz="half" idx="10"/>
          </p:nvPr>
        </p:nvSpPr>
        <p:spPr/>
        <p:txBody>
          <a:bodyPr/>
          <a:lstStyle/>
          <a:p>
            <a:fld id="{455ADB48-4447-44E5-8902-625F606F7E2C}" type="datetimeFigureOut">
              <a:rPr kumimoji="1" lang="ja-JP" altLang="en-US" smtClean="0"/>
              <a:t>2024/6/26</a:t>
            </a:fld>
            <a:endParaRPr kumimoji="1" lang="ja-JP" altLang="en-US"/>
          </a:p>
        </p:txBody>
      </p:sp>
      <p:sp>
        <p:nvSpPr>
          <p:cNvPr id="8" name="フッター プレースホルダー 7">
            <a:extLst>
              <a:ext uri="{FF2B5EF4-FFF2-40B4-BE49-F238E27FC236}">
                <a16:creationId xmlns:a16="http://schemas.microsoft.com/office/drawing/2014/main" id="{DF1018CB-4B0A-BD19-83AF-D7E7F6948B9A}"/>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2A46E1DB-18D2-E8DE-49B6-AB71214E1D54}"/>
              </a:ext>
            </a:extLst>
          </p:cNvPr>
          <p:cNvSpPr>
            <a:spLocks noGrp="1"/>
          </p:cNvSpPr>
          <p:nvPr>
            <p:ph type="sldNum" sz="quarter" idx="12"/>
          </p:nvPr>
        </p:nvSpPr>
        <p:spPr/>
        <p:txBody>
          <a:bodyPr/>
          <a:lstStyle/>
          <a:p>
            <a:fld id="{95DC67FA-3713-4371-921F-384F4FB5AF1E}" type="slidenum">
              <a:rPr kumimoji="1" lang="ja-JP" altLang="en-US" smtClean="0"/>
              <a:t>‹#›</a:t>
            </a:fld>
            <a:endParaRPr kumimoji="1" lang="ja-JP" altLang="en-US"/>
          </a:p>
        </p:txBody>
      </p:sp>
    </p:spTree>
    <p:extLst>
      <p:ext uri="{BB962C8B-B14F-4D97-AF65-F5344CB8AC3E}">
        <p14:creationId xmlns:p14="http://schemas.microsoft.com/office/powerpoint/2010/main" val="3480225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2FF49D-E9FD-7295-FDD0-8F291A83CE8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ADA9961-6443-3AB2-5078-AADEA7428F67}"/>
              </a:ext>
            </a:extLst>
          </p:cNvPr>
          <p:cNvSpPr>
            <a:spLocks noGrp="1"/>
          </p:cNvSpPr>
          <p:nvPr>
            <p:ph type="dt" sz="half" idx="10"/>
          </p:nvPr>
        </p:nvSpPr>
        <p:spPr/>
        <p:txBody>
          <a:bodyPr/>
          <a:lstStyle/>
          <a:p>
            <a:fld id="{455ADB48-4447-44E5-8902-625F606F7E2C}" type="datetimeFigureOut">
              <a:rPr kumimoji="1" lang="ja-JP" altLang="en-US" smtClean="0"/>
              <a:t>2024/6/26</a:t>
            </a:fld>
            <a:endParaRPr kumimoji="1" lang="ja-JP" altLang="en-US"/>
          </a:p>
        </p:txBody>
      </p:sp>
      <p:sp>
        <p:nvSpPr>
          <p:cNvPr id="4" name="フッター プレースホルダー 3">
            <a:extLst>
              <a:ext uri="{FF2B5EF4-FFF2-40B4-BE49-F238E27FC236}">
                <a16:creationId xmlns:a16="http://schemas.microsoft.com/office/drawing/2014/main" id="{2A25B2FF-CE3E-AD39-6F25-C35EA497362B}"/>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BB9267F-B5E1-D394-DA5C-E54FCD9EBB33}"/>
              </a:ext>
            </a:extLst>
          </p:cNvPr>
          <p:cNvSpPr>
            <a:spLocks noGrp="1"/>
          </p:cNvSpPr>
          <p:nvPr>
            <p:ph type="sldNum" sz="quarter" idx="12"/>
          </p:nvPr>
        </p:nvSpPr>
        <p:spPr/>
        <p:txBody>
          <a:bodyPr/>
          <a:lstStyle/>
          <a:p>
            <a:fld id="{95DC67FA-3713-4371-921F-384F4FB5AF1E}" type="slidenum">
              <a:rPr kumimoji="1" lang="ja-JP" altLang="en-US" smtClean="0"/>
              <a:t>‹#›</a:t>
            </a:fld>
            <a:endParaRPr kumimoji="1" lang="ja-JP" altLang="en-US"/>
          </a:p>
        </p:txBody>
      </p:sp>
    </p:spTree>
    <p:extLst>
      <p:ext uri="{BB962C8B-B14F-4D97-AF65-F5344CB8AC3E}">
        <p14:creationId xmlns:p14="http://schemas.microsoft.com/office/powerpoint/2010/main" val="26247540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6065FAB-1ECA-2767-22E5-DB2B2DE4D70D}"/>
              </a:ext>
            </a:extLst>
          </p:cNvPr>
          <p:cNvSpPr>
            <a:spLocks noGrp="1"/>
          </p:cNvSpPr>
          <p:nvPr>
            <p:ph type="dt" sz="half" idx="10"/>
          </p:nvPr>
        </p:nvSpPr>
        <p:spPr/>
        <p:txBody>
          <a:bodyPr/>
          <a:lstStyle/>
          <a:p>
            <a:fld id="{455ADB48-4447-44E5-8902-625F606F7E2C}" type="datetimeFigureOut">
              <a:rPr kumimoji="1" lang="ja-JP" altLang="en-US" smtClean="0"/>
              <a:t>2024/6/26</a:t>
            </a:fld>
            <a:endParaRPr kumimoji="1" lang="ja-JP" altLang="en-US"/>
          </a:p>
        </p:txBody>
      </p:sp>
      <p:sp>
        <p:nvSpPr>
          <p:cNvPr id="3" name="フッター プレースホルダー 2">
            <a:extLst>
              <a:ext uri="{FF2B5EF4-FFF2-40B4-BE49-F238E27FC236}">
                <a16:creationId xmlns:a16="http://schemas.microsoft.com/office/drawing/2014/main" id="{8CF58C1A-6FA7-B4A5-8507-EFAFD9266E6A}"/>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2182CAC-B1E8-6AAF-6102-53126D7D62DE}"/>
              </a:ext>
            </a:extLst>
          </p:cNvPr>
          <p:cNvSpPr>
            <a:spLocks noGrp="1"/>
          </p:cNvSpPr>
          <p:nvPr>
            <p:ph type="sldNum" sz="quarter" idx="12"/>
          </p:nvPr>
        </p:nvSpPr>
        <p:spPr/>
        <p:txBody>
          <a:bodyPr/>
          <a:lstStyle/>
          <a:p>
            <a:fld id="{95DC67FA-3713-4371-921F-384F4FB5AF1E}" type="slidenum">
              <a:rPr kumimoji="1" lang="ja-JP" altLang="en-US" smtClean="0"/>
              <a:t>‹#›</a:t>
            </a:fld>
            <a:endParaRPr kumimoji="1" lang="ja-JP" altLang="en-US"/>
          </a:p>
        </p:txBody>
      </p:sp>
    </p:spTree>
    <p:extLst>
      <p:ext uri="{BB962C8B-B14F-4D97-AF65-F5344CB8AC3E}">
        <p14:creationId xmlns:p14="http://schemas.microsoft.com/office/powerpoint/2010/main" val="3093606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4259A8-6468-AE8B-122D-EF9B178AE814}"/>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3F279F3-E7A5-AA9E-7C90-BD1DDAFC869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DE3952D1-F227-58AD-70F6-FA3FE4E0EFB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4A33C01-9F3F-C75F-C5AC-3490DF521682}"/>
              </a:ext>
            </a:extLst>
          </p:cNvPr>
          <p:cNvSpPr>
            <a:spLocks noGrp="1"/>
          </p:cNvSpPr>
          <p:nvPr>
            <p:ph type="dt" sz="half" idx="10"/>
          </p:nvPr>
        </p:nvSpPr>
        <p:spPr/>
        <p:txBody>
          <a:bodyPr/>
          <a:lstStyle/>
          <a:p>
            <a:fld id="{455ADB48-4447-44E5-8902-625F606F7E2C}" type="datetimeFigureOut">
              <a:rPr kumimoji="1" lang="ja-JP" altLang="en-US" smtClean="0"/>
              <a:t>2024/6/26</a:t>
            </a:fld>
            <a:endParaRPr kumimoji="1" lang="ja-JP" altLang="en-US"/>
          </a:p>
        </p:txBody>
      </p:sp>
      <p:sp>
        <p:nvSpPr>
          <p:cNvPr id="6" name="フッター プレースホルダー 5">
            <a:extLst>
              <a:ext uri="{FF2B5EF4-FFF2-40B4-BE49-F238E27FC236}">
                <a16:creationId xmlns:a16="http://schemas.microsoft.com/office/drawing/2014/main" id="{4730194B-1A6D-829C-B203-8B25A61F706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42A4A6D-A626-BEDE-3A62-8A1C9C1247EF}"/>
              </a:ext>
            </a:extLst>
          </p:cNvPr>
          <p:cNvSpPr>
            <a:spLocks noGrp="1"/>
          </p:cNvSpPr>
          <p:nvPr>
            <p:ph type="sldNum" sz="quarter" idx="12"/>
          </p:nvPr>
        </p:nvSpPr>
        <p:spPr/>
        <p:txBody>
          <a:bodyPr/>
          <a:lstStyle/>
          <a:p>
            <a:fld id="{95DC67FA-3713-4371-921F-384F4FB5AF1E}" type="slidenum">
              <a:rPr kumimoji="1" lang="ja-JP" altLang="en-US" smtClean="0"/>
              <a:t>‹#›</a:t>
            </a:fld>
            <a:endParaRPr kumimoji="1" lang="ja-JP" altLang="en-US"/>
          </a:p>
        </p:txBody>
      </p:sp>
    </p:spTree>
    <p:extLst>
      <p:ext uri="{BB962C8B-B14F-4D97-AF65-F5344CB8AC3E}">
        <p14:creationId xmlns:p14="http://schemas.microsoft.com/office/powerpoint/2010/main" val="3042483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A3FF92A-AF40-4126-B7B3-1472E81AF3B9}" type="datetimeFigureOut">
              <a:rPr kumimoji="1" lang="ja-JP" altLang="en-US" smtClean="0"/>
              <a:t>2024/6/26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B3904B-7A4A-4B64-9DF2-9ABCF3A6916B}" type="slidenum">
              <a:rPr kumimoji="1" lang="ja-JP" altLang="en-US" smtClean="0"/>
              <a:t>‹#›</a:t>
            </a:fld>
            <a:endParaRPr kumimoji="1" lang="ja-JP" altLang="en-US"/>
          </a:p>
        </p:txBody>
      </p:sp>
    </p:spTree>
    <p:extLst>
      <p:ext uri="{BB962C8B-B14F-4D97-AF65-F5344CB8AC3E}">
        <p14:creationId xmlns:p14="http://schemas.microsoft.com/office/powerpoint/2010/main" val="15815913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5D6EF0-94E9-EED8-3AF0-309F1EA0D8DA}"/>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AFAE003-FBAD-7A16-8BD2-06F0C0F14AB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818B704-FB6C-09B5-922A-9DA68A26B42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BE9ADEB-82AF-E722-5902-B87E76486097}"/>
              </a:ext>
            </a:extLst>
          </p:cNvPr>
          <p:cNvSpPr>
            <a:spLocks noGrp="1"/>
          </p:cNvSpPr>
          <p:nvPr>
            <p:ph type="dt" sz="half" idx="10"/>
          </p:nvPr>
        </p:nvSpPr>
        <p:spPr/>
        <p:txBody>
          <a:bodyPr/>
          <a:lstStyle/>
          <a:p>
            <a:fld id="{455ADB48-4447-44E5-8902-625F606F7E2C}" type="datetimeFigureOut">
              <a:rPr kumimoji="1" lang="ja-JP" altLang="en-US" smtClean="0"/>
              <a:t>2024/6/26</a:t>
            </a:fld>
            <a:endParaRPr kumimoji="1" lang="ja-JP" altLang="en-US"/>
          </a:p>
        </p:txBody>
      </p:sp>
      <p:sp>
        <p:nvSpPr>
          <p:cNvPr id="6" name="フッター プレースホルダー 5">
            <a:extLst>
              <a:ext uri="{FF2B5EF4-FFF2-40B4-BE49-F238E27FC236}">
                <a16:creationId xmlns:a16="http://schemas.microsoft.com/office/drawing/2014/main" id="{4BA9ED89-011C-FAF7-F91F-E5F74E52CC4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6B4FBC4-1CE7-3371-6768-878F52533A91}"/>
              </a:ext>
            </a:extLst>
          </p:cNvPr>
          <p:cNvSpPr>
            <a:spLocks noGrp="1"/>
          </p:cNvSpPr>
          <p:nvPr>
            <p:ph type="sldNum" sz="quarter" idx="12"/>
          </p:nvPr>
        </p:nvSpPr>
        <p:spPr/>
        <p:txBody>
          <a:bodyPr/>
          <a:lstStyle/>
          <a:p>
            <a:fld id="{95DC67FA-3713-4371-921F-384F4FB5AF1E}" type="slidenum">
              <a:rPr kumimoji="1" lang="ja-JP" altLang="en-US" smtClean="0"/>
              <a:t>‹#›</a:t>
            </a:fld>
            <a:endParaRPr kumimoji="1" lang="ja-JP" altLang="en-US"/>
          </a:p>
        </p:txBody>
      </p:sp>
    </p:spTree>
    <p:extLst>
      <p:ext uri="{BB962C8B-B14F-4D97-AF65-F5344CB8AC3E}">
        <p14:creationId xmlns:p14="http://schemas.microsoft.com/office/powerpoint/2010/main" val="3394000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0FF308-0A09-39D2-D928-FDDE5946B80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147953A-60A0-3740-8C8A-4B9598186A7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D788BE5-2828-6FBA-5297-468C801CF532}"/>
              </a:ext>
            </a:extLst>
          </p:cNvPr>
          <p:cNvSpPr>
            <a:spLocks noGrp="1"/>
          </p:cNvSpPr>
          <p:nvPr>
            <p:ph type="dt" sz="half" idx="10"/>
          </p:nvPr>
        </p:nvSpPr>
        <p:spPr/>
        <p:txBody>
          <a:bodyPr/>
          <a:lstStyle/>
          <a:p>
            <a:fld id="{455ADB48-4447-44E5-8902-625F606F7E2C}" type="datetimeFigureOut">
              <a:rPr kumimoji="1" lang="ja-JP" altLang="en-US" smtClean="0"/>
              <a:t>2024/6/26</a:t>
            </a:fld>
            <a:endParaRPr kumimoji="1" lang="ja-JP" altLang="en-US"/>
          </a:p>
        </p:txBody>
      </p:sp>
      <p:sp>
        <p:nvSpPr>
          <p:cNvPr id="5" name="フッター プレースホルダー 4">
            <a:extLst>
              <a:ext uri="{FF2B5EF4-FFF2-40B4-BE49-F238E27FC236}">
                <a16:creationId xmlns:a16="http://schemas.microsoft.com/office/drawing/2014/main" id="{059AD15B-4E82-D75B-6A20-A31D93E0067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2D27053-B8B2-F7AE-696A-00F39A21277F}"/>
              </a:ext>
            </a:extLst>
          </p:cNvPr>
          <p:cNvSpPr>
            <a:spLocks noGrp="1"/>
          </p:cNvSpPr>
          <p:nvPr>
            <p:ph type="sldNum" sz="quarter" idx="12"/>
          </p:nvPr>
        </p:nvSpPr>
        <p:spPr/>
        <p:txBody>
          <a:bodyPr/>
          <a:lstStyle/>
          <a:p>
            <a:fld id="{95DC67FA-3713-4371-921F-384F4FB5AF1E}" type="slidenum">
              <a:rPr kumimoji="1" lang="ja-JP" altLang="en-US" smtClean="0"/>
              <a:t>‹#›</a:t>
            </a:fld>
            <a:endParaRPr kumimoji="1" lang="ja-JP" altLang="en-US"/>
          </a:p>
        </p:txBody>
      </p:sp>
    </p:spTree>
    <p:extLst>
      <p:ext uri="{BB962C8B-B14F-4D97-AF65-F5344CB8AC3E}">
        <p14:creationId xmlns:p14="http://schemas.microsoft.com/office/powerpoint/2010/main" val="731075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7F5ED97A-9B8B-641B-03B2-023E77D75C8B}"/>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D40BC63-9198-7F23-9598-050C3F06FD0C}"/>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1AA8595-4037-4C70-4D19-71B7C881EB07}"/>
              </a:ext>
            </a:extLst>
          </p:cNvPr>
          <p:cNvSpPr>
            <a:spLocks noGrp="1"/>
          </p:cNvSpPr>
          <p:nvPr>
            <p:ph type="dt" sz="half" idx="10"/>
          </p:nvPr>
        </p:nvSpPr>
        <p:spPr/>
        <p:txBody>
          <a:bodyPr/>
          <a:lstStyle/>
          <a:p>
            <a:fld id="{455ADB48-4447-44E5-8902-625F606F7E2C}" type="datetimeFigureOut">
              <a:rPr kumimoji="1" lang="ja-JP" altLang="en-US" smtClean="0"/>
              <a:t>2024/6/26</a:t>
            </a:fld>
            <a:endParaRPr kumimoji="1" lang="ja-JP" altLang="en-US"/>
          </a:p>
        </p:txBody>
      </p:sp>
      <p:sp>
        <p:nvSpPr>
          <p:cNvPr id="5" name="フッター プレースホルダー 4">
            <a:extLst>
              <a:ext uri="{FF2B5EF4-FFF2-40B4-BE49-F238E27FC236}">
                <a16:creationId xmlns:a16="http://schemas.microsoft.com/office/drawing/2014/main" id="{D82F8856-3E55-BEAA-B70D-852AFCCA929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02AAA9D-3F3E-0B81-20A4-B5E98FD20F97}"/>
              </a:ext>
            </a:extLst>
          </p:cNvPr>
          <p:cNvSpPr>
            <a:spLocks noGrp="1"/>
          </p:cNvSpPr>
          <p:nvPr>
            <p:ph type="sldNum" sz="quarter" idx="12"/>
          </p:nvPr>
        </p:nvSpPr>
        <p:spPr/>
        <p:txBody>
          <a:bodyPr/>
          <a:lstStyle/>
          <a:p>
            <a:fld id="{95DC67FA-3713-4371-921F-384F4FB5AF1E}" type="slidenum">
              <a:rPr kumimoji="1" lang="ja-JP" altLang="en-US" smtClean="0"/>
              <a:t>‹#›</a:t>
            </a:fld>
            <a:endParaRPr kumimoji="1" lang="ja-JP" altLang="en-US"/>
          </a:p>
        </p:txBody>
      </p:sp>
    </p:spTree>
    <p:extLst>
      <p:ext uri="{BB962C8B-B14F-4D97-AF65-F5344CB8AC3E}">
        <p14:creationId xmlns:p14="http://schemas.microsoft.com/office/powerpoint/2010/main" val="1680232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A3FF92A-AF40-4126-B7B3-1472E81AF3B9}" type="datetimeFigureOut">
              <a:rPr kumimoji="1" lang="ja-JP" altLang="en-US" smtClean="0"/>
              <a:t>2024/6/26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B3904B-7A4A-4B64-9DF2-9ABCF3A6916B}" type="slidenum">
              <a:rPr kumimoji="1" lang="ja-JP" altLang="en-US" smtClean="0"/>
              <a:t>‹#›</a:t>
            </a:fld>
            <a:endParaRPr kumimoji="1" lang="ja-JP" altLang="en-US"/>
          </a:p>
        </p:txBody>
      </p:sp>
    </p:spTree>
    <p:extLst>
      <p:ext uri="{BB962C8B-B14F-4D97-AF65-F5344CB8AC3E}">
        <p14:creationId xmlns:p14="http://schemas.microsoft.com/office/powerpoint/2010/main" val="3233566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A3FF92A-AF40-4126-B7B3-1472E81AF3B9}" type="datetimeFigureOut">
              <a:rPr kumimoji="1" lang="ja-JP" altLang="en-US" smtClean="0"/>
              <a:t>2024/6/26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DB3904B-7A4A-4B64-9DF2-9ABCF3A6916B}" type="slidenum">
              <a:rPr kumimoji="1" lang="ja-JP" altLang="en-US" smtClean="0"/>
              <a:t>‹#›</a:t>
            </a:fld>
            <a:endParaRPr kumimoji="1" lang="ja-JP" altLang="en-US"/>
          </a:p>
        </p:txBody>
      </p:sp>
    </p:spTree>
    <p:extLst>
      <p:ext uri="{BB962C8B-B14F-4D97-AF65-F5344CB8AC3E}">
        <p14:creationId xmlns:p14="http://schemas.microsoft.com/office/powerpoint/2010/main" val="3977364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A3FF92A-AF40-4126-B7B3-1472E81AF3B9}" type="datetimeFigureOut">
              <a:rPr kumimoji="1" lang="ja-JP" altLang="en-US" smtClean="0"/>
              <a:t>2024/6/26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DB3904B-7A4A-4B64-9DF2-9ABCF3A6916B}" type="slidenum">
              <a:rPr kumimoji="1" lang="ja-JP" altLang="en-US" smtClean="0"/>
              <a:t>‹#›</a:t>
            </a:fld>
            <a:endParaRPr kumimoji="1" lang="ja-JP" altLang="en-US"/>
          </a:p>
        </p:txBody>
      </p:sp>
    </p:spTree>
    <p:extLst>
      <p:ext uri="{BB962C8B-B14F-4D97-AF65-F5344CB8AC3E}">
        <p14:creationId xmlns:p14="http://schemas.microsoft.com/office/powerpoint/2010/main" val="3304211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A3FF92A-AF40-4126-B7B3-1472E81AF3B9}" type="datetimeFigureOut">
              <a:rPr kumimoji="1" lang="ja-JP" altLang="en-US" smtClean="0"/>
              <a:t>2024/6/26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DB3904B-7A4A-4B64-9DF2-9ABCF3A6916B}" type="slidenum">
              <a:rPr kumimoji="1" lang="ja-JP" altLang="en-US" smtClean="0"/>
              <a:t>‹#›</a:t>
            </a:fld>
            <a:endParaRPr kumimoji="1" lang="ja-JP" altLang="en-US"/>
          </a:p>
        </p:txBody>
      </p:sp>
    </p:spTree>
    <p:extLst>
      <p:ext uri="{BB962C8B-B14F-4D97-AF65-F5344CB8AC3E}">
        <p14:creationId xmlns:p14="http://schemas.microsoft.com/office/powerpoint/2010/main" val="3106756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3FF92A-AF40-4126-B7B3-1472E81AF3B9}" type="datetimeFigureOut">
              <a:rPr kumimoji="1" lang="ja-JP" altLang="en-US" smtClean="0"/>
              <a:t>2024/6/26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DB3904B-7A4A-4B64-9DF2-9ABCF3A6916B}" type="slidenum">
              <a:rPr kumimoji="1" lang="ja-JP" altLang="en-US" smtClean="0"/>
              <a:t>‹#›</a:t>
            </a:fld>
            <a:endParaRPr kumimoji="1" lang="ja-JP" altLang="en-US"/>
          </a:p>
        </p:txBody>
      </p:sp>
    </p:spTree>
    <p:extLst>
      <p:ext uri="{BB962C8B-B14F-4D97-AF65-F5344CB8AC3E}">
        <p14:creationId xmlns:p14="http://schemas.microsoft.com/office/powerpoint/2010/main" val="2651090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A3FF92A-AF40-4126-B7B3-1472E81AF3B9}" type="datetimeFigureOut">
              <a:rPr kumimoji="1" lang="ja-JP" altLang="en-US" smtClean="0"/>
              <a:t>2024/6/26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DB3904B-7A4A-4B64-9DF2-9ABCF3A6916B}" type="slidenum">
              <a:rPr kumimoji="1" lang="ja-JP" altLang="en-US" smtClean="0"/>
              <a:t>‹#›</a:t>
            </a:fld>
            <a:endParaRPr kumimoji="1" lang="ja-JP" altLang="en-US"/>
          </a:p>
        </p:txBody>
      </p:sp>
    </p:spTree>
    <p:extLst>
      <p:ext uri="{BB962C8B-B14F-4D97-AF65-F5344CB8AC3E}">
        <p14:creationId xmlns:p14="http://schemas.microsoft.com/office/powerpoint/2010/main" val="991110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A3FF92A-AF40-4126-B7B3-1472E81AF3B9}" type="datetimeFigureOut">
              <a:rPr kumimoji="1" lang="ja-JP" altLang="en-US" smtClean="0"/>
              <a:t>2024/6/26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DB3904B-7A4A-4B64-9DF2-9ABCF3A6916B}" type="slidenum">
              <a:rPr kumimoji="1" lang="ja-JP" altLang="en-US" smtClean="0"/>
              <a:t>‹#›</a:t>
            </a:fld>
            <a:endParaRPr kumimoji="1" lang="ja-JP" altLang="en-US"/>
          </a:p>
        </p:txBody>
      </p:sp>
    </p:spTree>
    <p:extLst>
      <p:ext uri="{BB962C8B-B14F-4D97-AF65-F5344CB8AC3E}">
        <p14:creationId xmlns:p14="http://schemas.microsoft.com/office/powerpoint/2010/main" val="4206759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3FF92A-AF40-4126-B7B3-1472E81AF3B9}" type="datetimeFigureOut">
              <a:rPr kumimoji="1" lang="ja-JP" altLang="en-US" smtClean="0"/>
              <a:t>2024/6/26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B3904B-7A4A-4B64-9DF2-9ABCF3A6916B}" type="slidenum">
              <a:rPr kumimoji="1" lang="ja-JP" altLang="en-US" smtClean="0"/>
              <a:t>‹#›</a:t>
            </a:fld>
            <a:endParaRPr kumimoji="1" lang="ja-JP" altLang="en-US"/>
          </a:p>
        </p:txBody>
      </p:sp>
    </p:spTree>
    <p:extLst>
      <p:ext uri="{BB962C8B-B14F-4D97-AF65-F5344CB8AC3E}">
        <p14:creationId xmlns:p14="http://schemas.microsoft.com/office/powerpoint/2010/main" val="7293815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71B9799-595A-2122-7413-02BDA84CDB1D}"/>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B1089F6-7538-E54A-FC65-2569B87C84C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88F5927-5AD0-D716-D3C3-291B29618E39}"/>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5ADB48-4447-44E5-8902-625F606F7E2C}" type="datetimeFigureOut">
              <a:rPr kumimoji="1" lang="ja-JP" altLang="en-US" smtClean="0"/>
              <a:t>2024/6/26</a:t>
            </a:fld>
            <a:endParaRPr kumimoji="1" lang="ja-JP" altLang="en-US"/>
          </a:p>
        </p:txBody>
      </p:sp>
      <p:sp>
        <p:nvSpPr>
          <p:cNvPr id="5" name="フッター プレースホルダー 4">
            <a:extLst>
              <a:ext uri="{FF2B5EF4-FFF2-40B4-BE49-F238E27FC236}">
                <a16:creationId xmlns:a16="http://schemas.microsoft.com/office/drawing/2014/main" id="{A14A8D83-4548-7111-C6C9-32BB76CF5635}"/>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8300846-308A-3634-E388-7B00D1CEAE84}"/>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DC67FA-3713-4371-921F-384F4FB5AF1E}" type="slidenum">
              <a:rPr kumimoji="1" lang="ja-JP" altLang="en-US" smtClean="0"/>
              <a:t>‹#›</a:t>
            </a:fld>
            <a:endParaRPr kumimoji="1" lang="ja-JP" altLang="en-US"/>
          </a:p>
        </p:txBody>
      </p:sp>
    </p:spTree>
    <p:extLst>
      <p:ext uri="{BB962C8B-B14F-4D97-AF65-F5344CB8AC3E}">
        <p14:creationId xmlns:p14="http://schemas.microsoft.com/office/powerpoint/2010/main" val="23561548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ＭＳ Ｐゴシック" panose="020B0600070205080204" pitchFamily="50" charset="-128"/>
          <a:ea typeface="ＭＳ Ｐゴシック" panose="020B060007020508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ＭＳ Ｐゴシック" panose="020B0600070205080204" pitchFamily="50" charset="-128"/>
          <a:ea typeface="ＭＳ Ｐゴシック" panose="020B060007020508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ＭＳ Ｐゴシック" panose="020B0600070205080204" pitchFamily="50" charset="-128"/>
          <a:ea typeface="ＭＳ Ｐゴシック" panose="020B060007020508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ＭＳ Ｐゴシック" panose="020B0600070205080204" pitchFamily="50" charset="-128"/>
          <a:ea typeface="ＭＳ Ｐゴシック" panose="020B060007020508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ＭＳ Ｐゴシック" panose="020B0600070205080204" pitchFamily="50" charset="-128"/>
          <a:ea typeface="ＭＳ Ｐゴシック" panose="020B060007020508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B31B34-267A-40FA-6D59-D4D01FD43D4C}"/>
              </a:ext>
            </a:extLst>
          </p:cNvPr>
          <p:cNvSpPr>
            <a:spLocks noGrp="1"/>
          </p:cNvSpPr>
          <p:nvPr>
            <p:ph type="ctrTitle"/>
          </p:nvPr>
        </p:nvSpPr>
        <p:spPr/>
        <p:txBody>
          <a:bodyPr>
            <a:normAutofit/>
          </a:bodyPr>
          <a:lstStyle/>
          <a:p>
            <a:br>
              <a:rPr kumimoji="1" lang="en-US" altLang="zh-TW" dirty="0">
                <a:latin typeface="ＭＳ Ｐゴシック" panose="020B0600070205080204" pitchFamily="50" charset="-128"/>
                <a:ea typeface="ＭＳ Ｐゴシック" panose="020B0600070205080204" pitchFamily="50" charset="-128"/>
              </a:rPr>
            </a:br>
            <a:r>
              <a:rPr kumimoji="1" lang="ja-JP" altLang="en-US" sz="2200" dirty="0">
                <a:latin typeface="ＭＳ Ｐゴシック" panose="020B0600070205080204" pitchFamily="50" charset="-128"/>
                <a:ea typeface="ＭＳ Ｐゴシック" panose="020B0600070205080204" pitchFamily="50" charset="-128"/>
              </a:rPr>
              <a:t>げんぱつせい　　　　きょくしょ　　　たかんしょう</a:t>
            </a:r>
            <a:br>
              <a:rPr kumimoji="1" lang="en-US" altLang="ja-JP" sz="2200" dirty="0">
                <a:latin typeface="ＭＳ Ｐゴシック" panose="020B0600070205080204" pitchFamily="50" charset="-128"/>
                <a:ea typeface="ＭＳ Ｐゴシック" panose="020B0600070205080204" pitchFamily="50" charset="-128"/>
              </a:rPr>
            </a:br>
            <a:r>
              <a:rPr kumimoji="1" lang="zh-TW" altLang="en-US" dirty="0">
                <a:latin typeface="ＭＳ Ｐゴシック" panose="020B0600070205080204" pitchFamily="50" charset="-128"/>
                <a:ea typeface="ＭＳ Ｐゴシック" panose="020B0600070205080204" pitchFamily="50" charset="-128"/>
              </a:rPr>
              <a:t>原発性</a:t>
            </a:r>
            <a:r>
              <a:rPr kumimoji="1" lang="ja-JP" altLang="en-US" dirty="0">
                <a:latin typeface="ＭＳ Ｐゴシック" panose="020B0600070205080204" pitchFamily="50" charset="-128"/>
                <a:ea typeface="ＭＳ Ｐゴシック" panose="020B0600070205080204" pitchFamily="50" charset="-128"/>
              </a:rPr>
              <a:t>局所</a:t>
            </a:r>
            <a:r>
              <a:rPr kumimoji="1" lang="zh-TW" altLang="en-US" dirty="0">
                <a:latin typeface="ＭＳ Ｐゴシック" panose="020B0600070205080204" pitchFamily="50" charset="-128"/>
                <a:ea typeface="ＭＳ Ｐゴシック" panose="020B0600070205080204" pitchFamily="50" charset="-128"/>
              </a:rPr>
              <a:t>多汗症</a:t>
            </a:r>
            <a:br>
              <a:rPr kumimoji="1" lang="en-US" altLang="zh-TW" dirty="0">
                <a:latin typeface="ＭＳ Ｐゴシック" panose="020B0600070205080204" pitchFamily="50" charset="-128"/>
                <a:ea typeface="ＭＳ Ｐゴシック" panose="020B0600070205080204" pitchFamily="50" charset="-128"/>
              </a:rPr>
            </a:br>
            <a:endParaRPr kumimoji="1" lang="ja-JP" altLang="en-US" sz="2200" dirty="0">
              <a:latin typeface="ＭＳ Ｐゴシック" panose="020B0600070205080204" pitchFamily="50" charset="-128"/>
              <a:ea typeface="ＭＳ Ｐゴシック" panose="020B0600070205080204" pitchFamily="50" charset="-128"/>
            </a:endParaRPr>
          </a:p>
        </p:txBody>
      </p:sp>
      <p:sp>
        <p:nvSpPr>
          <p:cNvPr id="3" name="字幕 2">
            <a:extLst>
              <a:ext uri="{FF2B5EF4-FFF2-40B4-BE49-F238E27FC236}">
                <a16:creationId xmlns:a16="http://schemas.microsoft.com/office/drawing/2014/main" id="{D67FC841-4497-89F3-D56B-B3603988BD89}"/>
              </a:ext>
            </a:extLst>
          </p:cNvPr>
          <p:cNvSpPr>
            <a:spLocks noGrp="1"/>
          </p:cNvSpPr>
          <p:nvPr>
            <p:ph type="subTitle" idx="1"/>
          </p:nvPr>
        </p:nvSpPr>
        <p:spPr/>
        <p:txBody>
          <a:bodyPr/>
          <a:lstStyle/>
          <a:p>
            <a:endParaRPr kumimoji="1" lang="ja-JP" altLang="en-US" dirty="0"/>
          </a:p>
        </p:txBody>
      </p:sp>
    </p:spTree>
    <p:extLst>
      <p:ext uri="{BB962C8B-B14F-4D97-AF65-F5344CB8AC3E}">
        <p14:creationId xmlns:p14="http://schemas.microsoft.com/office/powerpoint/2010/main" val="3183110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B4B6C2-2924-251F-861D-FB2D254A75CB}"/>
              </a:ext>
            </a:extLst>
          </p:cNvPr>
          <p:cNvSpPr>
            <a:spLocks noGrp="1"/>
          </p:cNvSpPr>
          <p:nvPr>
            <p:ph type="title"/>
          </p:nvPr>
        </p:nvSpPr>
        <p:spPr/>
        <p:txBody>
          <a:bodyPr>
            <a:normAutofit/>
          </a:bodyPr>
          <a:lstStyle/>
          <a:p>
            <a:r>
              <a:rPr kumimoji="1" lang="ja-JP" altLang="en-US" dirty="0">
                <a:latin typeface="ＭＳ Ｐゴシック" panose="020B0600070205080204" pitchFamily="50" charset="-128"/>
                <a:ea typeface="ＭＳ Ｐゴシック" panose="020B0600070205080204" pitchFamily="50" charset="-128"/>
              </a:rPr>
              <a:t>原発性局所多汗症の診断基準</a:t>
            </a:r>
          </a:p>
        </p:txBody>
      </p:sp>
      <p:sp>
        <p:nvSpPr>
          <p:cNvPr id="3" name="コンテンツ プレースホルダー 2">
            <a:extLst>
              <a:ext uri="{FF2B5EF4-FFF2-40B4-BE49-F238E27FC236}">
                <a16:creationId xmlns:a16="http://schemas.microsoft.com/office/drawing/2014/main" id="{045E4F64-68CA-43AA-DC05-BF51234C2E94}"/>
              </a:ext>
            </a:extLst>
          </p:cNvPr>
          <p:cNvSpPr>
            <a:spLocks noGrp="1"/>
          </p:cNvSpPr>
          <p:nvPr>
            <p:ph idx="1"/>
          </p:nvPr>
        </p:nvSpPr>
        <p:spPr/>
        <p:txBody>
          <a:bodyPr>
            <a:normAutofit lnSpcReduction="10000"/>
          </a:bodyPr>
          <a:lstStyle/>
          <a:p>
            <a:r>
              <a:rPr kumimoji="1" lang="ja-JP" altLang="en-US" dirty="0">
                <a:latin typeface="ＭＳ Ｐゴシック" panose="020B0600070205080204" pitchFamily="50" charset="-128"/>
                <a:ea typeface="ＭＳ Ｐゴシック" panose="020B0600070205080204" pitchFamily="50" charset="-128"/>
              </a:rPr>
              <a:t>局所的に過剰な発汗が</a:t>
            </a:r>
            <a:r>
              <a:rPr kumimoji="1" lang="en-US" altLang="ja-JP" dirty="0">
                <a:latin typeface="ＭＳ Ｐゴシック" panose="020B0600070205080204" pitchFamily="50" charset="-128"/>
                <a:ea typeface="ＭＳ Ｐゴシック" panose="020B0600070205080204" pitchFamily="50" charset="-128"/>
              </a:rPr>
              <a:t>6</a:t>
            </a:r>
            <a:r>
              <a:rPr kumimoji="1" lang="ja-JP" altLang="en-US" dirty="0">
                <a:latin typeface="ＭＳ Ｐゴシック" panose="020B0600070205080204" pitchFamily="50" charset="-128"/>
                <a:ea typeface="ＭＳ Ｐゴシック" panose="020B0600070205080204" pitchFamily="50" charset="-128"/>
              </a:rPr>
              <a:t>ヵ月以上ある</a:t>
            </a:r>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以下の</a:t>
            </a:r>
            <a:r>
              <a:rPr kumimoji="1" lang="en-US" altLang="ja-JP" dirty="0">
                <a:latin typeface="ＭＳ Ｐゴシック" panose="020B0600070205080204" pitchFamily="50" charset="-128"/>
                <a:ea typeface="ＭＳ Ｐゴシック" panose="020B0600070205080204" pitchFamily="50" charset="-128"/>
              </a:rPr>
              <a:t>2</a:t>
            </a:r>
            <a:r>
              <a:rPr kumimoji="1" lang="ja-JP" altLang="en-US" dirty="0">
                <a:latin typeface="ＭＳ Ｐゴシック" panose="020B0600070205080204" pitchFamily="50" charset="-128"/>
                <a:ea typeface="ＭＳ Ｐゴシック" panose="020B0600070205080204" pitchFamily="50" charset="-128"/>
              </a:rPr>
              <a:t>項目以上があてはまる</a:t>
            </a:r>
          </a:p>
          <a:p>
            <a:endParaRPr kumimoji="1" lang="ja-JP" altLang="en-US" dirty="0">
              <a:latin typeface="ＭＳ Ｐゴシック" panose="020B0600070205080204" pitchFamily="50" charset="-128"/>
              <a:ea typeface="ＭＳ Ｐゴシック" panose="020B0600070205080204" pitchFamily="50" charset="-128"/>
            </a:endParaRPr>
          </a:p>
          <a:p>
            <a:pPr marL="514350" indent="-514350">
              <a:buFont typeface="+mj-ea"/>
              <a:buAutoNum type="circleNumDbPlain"/>
            </a:pPr>
            <a:r>
              <a:rPr kumimoji="1" lang="ja-JP" altLang="en-US" dirty="0">
                <a:latin typeface="ＭＳ Ｐゴシック" panose="020B0600070205080204" pitchFamily="50" charset="-128"/>
                <a:ea typeface="ＭＳ Ｐゴシック" panose="020B0600070205080204" pitchFamily="50" charset="-128"/>
              </a:rPr>
              <a:t>発症が</a:t>
            </a:r>
            <a:r>
              <a:rPr kumimoji="1" lang="en-US" altLang="ja-JP" dirty="0">
                <a:latin typeface="ＭＳ Ｐゴシック" panose="020B0600070205080204" pitchFamily="50" charset="-128"/>
                <a:ea typeface="ＭＳ Ｐゴシック" panose="020B0600070205080204" pitchFamily="50" charset="-128"/>
              </a:rPr>
              <a:t>25</a:t>
            </a:r>
            <a:r>
              <a:rPr kumimoji="1" lang="ja-JP" altLang="en-US" dirty="0">
                <a:latin typeface="ＭＳ Ｐゴシック" panose="020B0600070205080204" pitchFamily="50" charset="-128"/>
                <a:ea typeface="ＭＳ Ｐゴシック" panose="020B0600070205080204" pitchFamily="50" charset="-128"/>
              </a:rPr>
              <a:t>歳以下である</a:t>
            </a:r>
          </a:p>
          <a:p>
            <a:pPr marL="514350" indent="-514350">
              <a:buFont typeface="+mj-ea"/>
              <a:buAutoNum type="circleNumDbPlain"/>
            </a:pPr>
            <a:r>
              <a:rPr kumimoji="1" lang="ja-JP" altLang="en-US" dirty="0">
                <a:latin typeface="ＭＳ Ｐゴシック" panose="020B0600070205080204" pitchFamily="50" charset="-128"/>
                <a:ea typeface="ＭＳ Ｐゴシック" panose="020B0600070205080204" pitchFamily="50" charset="-128"/>
              </a:rPr>
              <a:t>左右対称性に発汗がみられる</a:t>
            </a:r>
          </a:p>
          <a:p>
            <a:pPr marL="514350" indent="-514350">
              <a:buFont typeface="+mj-ea"/>
              <a:buAutoNum type="circleNumDbPlain"/>
            </a:pPr>
            <a:r>
              <a:rPr kumimoji="1" lang="ja-JP" altLang="en-US" dirty="0">
                <a:latin typeface="ＭＳ Ｐゴシック" panose="020B0600070205080204" pitchFamily="50" charset="-128"/>
                <a:ea typeface="ＭＳ Ｐゴシック" panose="020B0600070205080204" pitchFamily="50" charset="-128"/>
              </a:rPr>
              <a:t>睡眠中は発汗が止まっている</a:t>
            </a:r>
          </a:p>
          <a:p>
            <a:pPr marL="514350" indent="-514350">
              <a:buFont typeface="+mj-ea"/>
              <a:buAutoNum type="circleNumDbPlain"/>
            </a:pPr>
            <a:r>
              <a:rPr kumimoji="1" lang="ja-JP" altLang="en-US" dirty="0">
                <a:latin typeface="ＭＳ Ｐゴシック" panose="020B0600070205080204" pitchFamily="50" charset="-128"/>
                <a:ea typeface="ＭＳ Ｐゴシック" panose="020B0600070205080204" pitchFamily="50" charset="-128"/>
              </a:rPr>
              <a:t>週</a:t>
            </a:r>
            <a:r>
              <a:rPr kumimoji="1" lang="en-US" altLang="ja-JP" dirty="0">
                <a:latin typeface="ＭＳ Ｐゴシック" panose="020B0600070205080204" pitchFamily="50" charset="-128"/>
                <a:ea typeface="ＭＳ Ｐゴシック" panose="020B0600070205080204" pitchFamily="50" charset="-128"/>
              </a:rPr>
              <a:t>1</a:t>
            </a:r>
            <a:r>
              <a:rPr kumimoji="1" lang="ja-JP" altLang="en-US" dirty="0">
                <a:latin typeface="ＭＳ Ｐゴシック" panose="020B0600070205080204" pitchFamily="50" charset="-128"/>
                <a:ea typeface="ＭＳ Ｐゴシック" panose="020B0600070205080204" pitchFamily="50" charset="-128"/>
              </a:rPr>
              <a:t>回以上の多汗のエピソードがある</a:t>
            </a:r>
          </a:p>
          <a:p>
            <a:pPr marL="514350" indent="-514350">
              <a:buFont typeface="+mj-ea"/>
              <a:buAutoNum type="circleNumDbPlain"/>
            </a:pPr>
            <a:r>
              <a:rPr kumimoji="1" lang="ja-JP" altLang="en-US" dirty="0">
                <a:latin typeface="ＭＳ Ｐゴシック" panose="020B0600070205080204" pitchFamily="50" charset="-128"/>
                <a:ea typeface="ＭＳ Ｐゴシック" panose="020B0600070205080204" pitchFamily="50" charset="-128"/>
              </a:rPr>
              <a:t>家族歴がみられる</a:t>
            </a:r>
          </a:p>
          <a:p>
            <a:pPr marL="514350" indent="-514350">
              <a:buFont typeface="+mj-ea"/>
              <a:buAutoNum type="circleNumDbPlain"/>
            </a:pPr>
            <a:r>
              <a:rPr kumimoji="1" lang="ja-JP" altLang="en-US" dirty="0">
                <a:latin typeface="ＭＳ Ｐゴシック" panose="020B0600070205080204" pitchFamily="50" charset="-128"/>
                <a:ea typeface="ＭＳ Ｐゴシック" panose="020B0600070205080204" pitchFamily="50" charset="-128"/>
              </a:rPr>
              <a:t>日常生活に支障をきたす</a:t>
            </a:r>
          </a:p>
        </p:txBody>
      </p:sp>
      <p:sp>
        <p:nvSpPr>
          <p:cNvPr id="5" name="テキスト ボックス 4">
            <a:extLst>
              <a:ext uri="{FF2B5EF4-FFF2-40B4-BE49-F238E27FC236}">
                <a16:creationId xmlns:a16="http://schemas.microsoft.com/office/drawing/2014/main" id="{01864664-589F-27A0-9778-22C52B1F8DA1}"/>
              </a:ext>
            </a:extLst>
          </p:cNvPr>
          <p:cNvSpPr txBox="1"/>
          <p:nvPr/>
        </p:nvSpPr>
        <p:spPr>
          <a:xfrm>
            <a:off x="6206259" y="6400571"/>
            <a:ext cx="2697595" cy="369332"/>
          </a:xfrm>
          <a:prstGeom prst="rect">
            <a:avLst/>
          </a:prstGeom>
          <a:noFill/>
        </p:spPr>
        <p:txBody>
          <a:bodyPr wrap="square">
            <a:spAutoFit/>
          </a:bodyPr>
          <a:lstStyle/>
          <a:p>
            <a:r>
              <a:rPr lang="en-US" altLang="ja-JP" dirty="0"/>
              <a:t>Hornberger</a:t>
            </a:r>
            <a:r>
              <a:rPr lang="ja-JP" altLang="en-US" dirty="0"/>
              <a:t>らの診断基準</a:t>
            </a:r>
          </a:p>
        </p:txBody>
      </p:sp>
      <p:sp>
        <p:nvSpPr>
          <p:cNvPr id="4" name="右中かっこ 3">
            <a:extLst>
              <a:ext uri="{FF2B5EF4-FFF2-40B4-BE49-F238E27FC236}">
                <a16:creationId xmlns:a16="http://schemas.microsoft.com/office/drawing/2014/main" id="{9F346BDA-1553-0AD8-5EB4-39C70B613276}"/>
              </a:ext>
            </a:extLst>
          </p:cNvPr>
          <p:cNvSpPr/>
          <p:nvPr/>
        </p:nvSpPr>
        <p:spPr>
          <a:xfrm>
            <a:off x="6834909" y="3232727"/>
            <a:ext cx="323273" cy="294423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29E7FDCA-6CC8-5AB1-87C4-AF4C5340750E}"/>
              </a:ext>
            </a:extLst>
          </p:cNvPr>
          <p:cNvSpPr txBox="1"/>
          <p:nvPr/>
        </p:nvSpPr>
        <p:spPr>
          <a:xfrm>
            <a:off x="7158182" y="4474012"/>
            <a:ext cx="1602509" cy="461665"/>
          </a:xfrm>
          <a:prstGeom prst="rect">
            <a:avLst/>
          </a:prstGeom>
          <a:noFill/>
        </p:spPr>
        <p:txBody>
          <a:bodyPr wrap="square">
            <a:spAutoFit/>
          </a:bodyPr>
          <a:lstStyle/>
          <a:p>
            <a:r>
              <a:rPr kumimoji="1" lang="en-US" altLang="ja-JP" sz="2400" dirty="0">
                <a:solidFill>
                  <a:srgbClr val="0070C0"/>
                </a:solidFill>
                <a:latin typeface="ＭＳ Ｐゴシック" panose="020B0600070205080204" pitchFamily="50" charset="-128"/>
                <a:ea typeface="ＭＳ Ｐゴシック" panose="020B0600070205080204" pitchFamily="50" charset="-128"/>
              </a:rPr>
              <a:t>2</a:t>
            </a:r>
            <a:r>
              <a:rPr kumimoji="1" lang="ja-JP" altLang="en-US" sz="2400" dirty="0">
                <a:solidFill>
                  <a:srgbClr val="0070C0"/>
                </a:solidFill>
                <a:latin typeface="ＭＳ Ｐゴシック" panose="020B0600070205080204" pitchFamily="50" charset="-128"/>
                <a:ea typeface="ＭＳ Ｐゴシック" panose="020B0600070205080204" pitchFamily="50" charset="-128"/>
              </a:rPr>
              <a:t>項目以上</a:t>
            </a:r>
            <a:endParaRPr lang="ja-JP" altLang="en-US" sz="2400" dirty="0">
              <a:solidFill>
                <a:srgbClr val="0070C0"/>
              </a:solidFill>
            </a:endParaRPr>
          </a:p>
        </p:txBody>
      </p:sp>
    </p:spTree>
    <p:extLst>
      <p:ext uri="{BB962C8B-B14F-4D97-AF65-F5344CB8AC3E}">
        <p14:creationId xmlns:p14="http://schemas.microsoft.com/office/powerpoint/2010/main" val="2541057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24C55B-B392-A0BB-FB25-E3D81F095169}"/>
              </a:ext>
            </a:extLst>
          </p:cNvPr>
          <p:cNvSpPr>
            <a:spLocks noGrp="1"/>
          </p:cNvSpPr>
          <p:nvPr>
            <p:ph type="title"/>
          </p:nvPr>
        </p:nvSpPr>
        <p:spPr/>
        <p:txBody>
          <a:bodyPr/>
          <a:lstStyle/>
          <a:p>
            <a:r>
              <a:rPr kumimoji="1" lang="ja-JP" altLang="en-US" dirty="0">
                <a:latin typeface="ＭＳ Ｐゴシック" panose="020B0600070205080204" pitchFamily="50" charset="-128"/>
                <a:ea typeface="ＭＳ Ｐゴシック" panose="020B0600070205080204" pitchFamily="50" charset="-128"/>
              </a:rPr>
              <a:t>多汗症の治療</a:t>
            </a:r>
          </a:p>
        </p:txBody>
      </p:sp>
      <p:sp>
        <p:nvSpPr>
          <p:cNvPr id="3" name="コンテンツ プレースホルダー 2">
            <a:extLst>
              <a:ext uri="{FF2B5EF4-FFF2-40B4-BE49-F238E27FC236}">
                <a16:creationId xmlns:a16="http://schemas.microsoft.com/office/drawing/2014/main" id="{42578563-C97E-BC1D-D5F5-E748D1D4A54D}"/>
              </a:ext>
            </a:extLst>
          </p:cNvPr>
          <p:cNvSpPr>
            <a:spLocks noGrp="1"/>
          </p:cNvSpPr>
          <p:nvPr>
            <p:ph idx="1"/>
          </p:nvPr>
        </p:nvSpPr>
        <p:spPr>
          <a:xfrm>
            <a:off x="628650" y="1825625"/>
            <a:ext cx="8358332" cy="4351338"/>
          </a:xfrm>
        </p:spPr>
        <p:txBody>
          <a:bodyPr>
            <a:normAutofit/>
          </a:bodyPr>
          <a:lstStyle/>
          <a:p>
            <a:r>
              <a:rPr lang="ja-JP" altLang="en-US" dirty="0">
                <a:latin typeface="ＭＳ Ｐゴシック" panose="020B0600070205080204" pitchFamily="50" charset="-128"/>
                <a:ea typeface="ＭＳ Ｐゴシック" panose="020B0600070205080204" pitchFamily="50" charset="-128"/>
              </a:rPr>
              <a:t>塩化アルミニウムのぬりぐすり</a:t>
            </a:r>
            <a:br>
              <a:rPr lang="en-US" altLang="ja-JP" dirty="0">
                <a:latin typeface="ＭＳ Ｐゴシック" panose="020B0600070205080204" pitchFamily="50" charset="-128"/>
                <a:ea typeface="ＭＳ Ｐゴシック" panose="020B0600070205080204" pitchFamily="50" charset="-128"/>
              </a:rPr>
            </a:br>
            <a:r>
              <a:rPr lang="en-US" altLang="ja-JP" dirty="0">
                <a:latin typeface="ＭＳ Ｐゴシック" panose="020B0600070205080204" pitchFamily="50" charset="-128"/>
                <a:ea typeface="ＭＳ Ｐゴシック" panose="020B0600070205080204" pitchFamily="50" charset="-128"/>
              </a:rPr>
              <a:t>	</a:t>
            </a:r>
            <a:r>
              <a:rPr lang="ja-JP" altLang="en-US" sz="2400" dirty="0">
                <a:latin typeface="ＭＳ Ｐゴシック" panose="020B0600070205080204" pitchFamily="50" charset="-128"/>
                <a:ea typeface="ＭＳ Ｐゴシック" panose="020B0600070205080204" pitchFamily="50" charset="-128"/>
              </a:rPr>
              <a:t>皮膚の表面に塗り、外側に蓋を作って汗を閉じ込ます</a:t>
            </a:r>
            <a:endParaRPr lang="en-US" altLang="ja-JP" sz="2400" dirty="0">
              <a:latin typeface="ＭＳ Ｐゴシック" panose="020B0600070205080204" pitchFamily="50" charset="-128"/>
              <a:ea typeface="ＭＳ Ｐゴシック" panose="020B0600070205080204" pitchFamily="50" charset="-128"/>
            </a:endParaRPr>
          </a:p>
          <a:p>
            <a:r>
              <a:rPr lang="ja-JP" altLang="en-US" dirty="0">
                <a:latin typeface="ＭＳ Ｐゴシック" panose="020B0600070205080204" pitchFamily="50" charset="-128"/>
                <a:ea typeface="ＭＳ Ｐゴシック" panose="020B0600070205080204" pitchFamily="50" charset="-128"/>
              </a:rPr>
              <a:t>ボツリヌストキシン注射（重症の場合）</a:t>
            </a:r>
            <a:br>
              <a:rPr lang="en-US" altLang="ja-JP" dirty="0">
                <a:latin typeface="ＭＳ Ｐゴシック" panose="020B0600070205080204" pitchFamily="50" charset="-128"/>
                <a:ea typeface="ＭＳ Ｐゴシック" panose="020B0600070205080204" pitchFamily="50" charset="-128"/>
              </a:rPr>
            </a:br>
            <a:r>
              <a:rPr lang="en-US" altLang="ja-JP" dirty="0">
                <a:latin typeface="ＭＳ Ｐゴシック" panose="020B0600070205080204" pitchFamily="50" charset="-128"/>
                <a:ea typeface="ＭＳ Ｐゴシック" panose="020B0600070205080204" pitchFamily="50" charset="-128"/>
              </a:rPr>
              <a:t>	</a:t>
            </a:r>
            <a:r>
              <a:rPr lang="ja-JP" altLang="en-US" sz="2400" dirty="0">
                <a:latin typeface="ＭＳ Ｐゴシック" panose="020B0600070205080204" pitchFamily="50" charset="-128"/>
                <a:ea typeface="ＭＳ Ｐゴシック" panose="020B0600070205080204" pitchFamily="50" charset="-128"/>
              </a:rPr>
              <a:t>ボツリヌス菌が作り出す神経毒（ボツリヌストキシン）</a:t>
            </a:r>
            <a:r>
              <a:rPr lang="en-US" altLang="ja-JP" sz="2400" dirty="0">
                <a:latin typeface="ＭＳ Ｐゴシック" panose="020B0600070205080204" pitchFamily="50" charset="-128"/>
                <a:ea typeface="ＭＳ Ｐゴシック" panose="020B0600070205080204" pitchFamily="50" charset="-128"/>
              </a:rPr>
              <a:t>	</a:t>
            </a:r>
            <a:r>
              <a:rPr lang="ja-JP" altLang="en-US" sz="2400" dirty="0">
                <a:latin typeface="ＭＳ Ｐゴシック" panose="020B0600070205080204" pitchFamily="50" charset="-128"/>
                <a:ea typeface="ＭＳ Ｐゴシック" panose="020B0600070205080204" pitchFamily="50" charset="-128"/>
              </a:rPr>
              <a:t>を注射して汗が出る神経を麻痺させます</a:t>
            </a:r>
            <a:endParaRPr lang="en-US" altLang="ja-JP" sz="2400"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手術</a:t>
            </a:r>
            <a:br>
              <a:rPr kumimoji="1" lang="en-US" altLang="ja-JP" dirty="0">
                <a:latin typeface="ＭＳ Ｐゴシック" panose="020B0600070205080204" pitchFamily="50" charset="-128"/>
                <a:ea typeface="ＭＳ Ｐゴシック" panose="020B0600070205080204" pitchFamily="50" charset="-128"/>
              </a:rPr>
            </a:br>
            <a:r>
              <a:rPr kumimoji="1" lang="en-US" altLang="ja-JP" dirty="0">
                <a:latin typeface="ＭＳ Ｐゴシック" panose="020B0600070205080204" pitchFamily="50" charset="-128"/>
                <a:ea typeface="ＭＳ Ｐゴシック" panose="020B0600070205080204" pitchFamily="50" charset="-128"/>
              </a:rPr>
              <a:t>	</a:t>
            </a:r>
            <a:r>
              <a:rPr kumimoji="1" lang="ja-JP" altLang="en-US" sz="2400" dirty="0">
                <a:latin typeface="ＭＳ Ｐゴシック" panose="020B0600070205080204" pitchFamily="50" charset="-128"/>
                <a:ea typeface="ＭＳ Ｐゴシック" panose="020B0600070205080204" pitchFamily="50" charset="-128"/>
              </a:rPr>
              <a:t>皮膚を切開し、アポクリン汗腺を取り除く方法</a:t>
            </a:r>
            <a:endParaRPr kumimoji="1" lang="en-US" altLang="ja-JP" sz="2400" dirty="0">
              <a:latin typeface="ＭＳ Ｐゴシック" panose="020B0600070205080204" pitchFamily="50" charset="-128"/>
              <a:ea typeface="ＭＳ Ｐゴシック" panose="020B0600070205080204" pitchFamily="50" charset="-128"/>
            </a:endParaRPr>
          </a:p>
          <a:p>
            <a:r>
              <a:rPr kumimoji="1" lang="ja-JP" altLang="en-US" sz="2400" dirty="0">
                <a:latin typeface="ＭＳ Ｐゴシック" panose="020B0600070205080204" pitchFamily="50" charset="-128"/>
                <a:ea typeface="ＭＳ Ｐゴシック" panose="020B0600070205080204" pitchFamily="50" charset="-128"/>
              </a:rPr>
              <a:t>抗コリン薬のぬりぐすり</a:t>
            </a:r>
            <a:br>
              <a:rPr kumimoji="1" lang="ja-JP" altLang="en-US" sz="2400" dirty="0">
                <a:latin typeface="ＭＳ Ｐゴシック" panose="020B0600070205080204" pitchFamily="50" charset="-128"/>
                <a:ea typeface="ＭＳ Ｐゴシック" panose="020B0600070205080204" pitchFamily="50" charset="-128"/>
              </a:rPr>
            </a:br>
            <a:r>
              <a:rPr kumimoji="1" lang="ja-JP" altLang="en-US" sz="2400" dirty="0">
                <a:latin typeface="ＭＳ Ｐゴシック" panose="020B0600070205080204" pitchFamily="50" charset="-128"/>
                <a:ea typeface="ＭＳ Ｐゴシック" panose="020B0600070205080204" pitchFamily="50" charset="-128"/>
              </a:rPr>
              <a:t>	汗が出る神経の伝達を遮断します</a:t>
            </a:r>
          </a:p>
          <a:p>
            <a:endParaRPr kumimoji="1" lang="ja-JP" altLang="en-US" sz="24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706547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A50E65-8FD1-8D60-893A-952EAA976BCD}"/>
              </a:ext>
            </a:extLst>
          </p:cNvPr>
          <p:cNvSpPr>
            <a:spLocks noGrp="1"/>
          </p:cNvSpPr>
          <p:nvPr>
            <p:ph type="title"/>
          </p:nvPr>
        </p:nvSpPr>
        <p:spPr/>
        <p:txBody>
          <a:bodyPr>
            <a:normAutofit/>
          </a:bodyPr>
          <a:lstStyle/>
          <a:p>
            <a:r>
              <a:rPr kumimoji="1" lang="ja-JP" altLang="en-US" sz="3600" dirty="0">
                <a:latin typeface="ＭＳ Ｐゴシック" panose="020B0600070205080204" pitchFamily="50" charset="-128"/>
                <a:ea typeface="ＭＳ Ｐゴシック" panose="020B0600070205080204" pitchFamily="50" charset="-128"/>
              </a:rPr>
              <a:t>外用抗コリン薬の塗り薬は</a:t>
            </a:r>
            <a:br>
              <a:rPr kumimoji="1" lang="en-US" altLang="ja-JP" sz="3600" dirty="0">
                <a:latin typeface="ＭＳ Ｐゴシック" panose="020B0600070205080204" pitchFamily="50" charset="-128"/>
                <a:ea typeface="ＭＳ Ｐゴシック" panose="020B0600070205080204" pitchFamily="50" charset="-128"/>
              </a:rPr>
            </a:br>
            <a:r>
              <a:rPr kumimoji="1" lang="ja-JP" altLang="en-US" sz="3600" dirty="0">
                <a:latin typeface="ＭＳ Ｐゴシック" panose="020B0600070205080204" pitchFamily="50" charset="-128"/>
                <a:ea typeface="ＭＳ Ｐゴシック" panose="020B0600070205080204" pitchFamily="50" charset="-128"/>
              </a:rPr>
              <a:t>簡単に使用できます</a:t>
            </a:r>
          </a:p>
        </p:txBody>
      </p:sp>
      <p:pic>
        <p:nvPicPr>
          <p:cNvPr id="4" name="図 3">
            <a:extLst>
              <a:ext uri="{FF2B5EF4-FFF2-40B4-BE49-F238E27FC236}">
                <a16:creationId xmlns:a16="http://schemas.microsoft.com/office/drawing/2014/main" id="{9F7A59BB-BECD-9C9B-0131-829FC3AFCE5A}"/>
              </a:ext>
            </a:extLst>
          </p:cNvPr>
          <p:cNvPicPr>
            <a:picLocks noChangeAspect="1"/>
          </p:cNvPicPr>
          <p:nvPr/>
        </p:nvPicPr>
        <p:blipFill>
          <a:blip r:embed="rId2"/>
          <a:stretch>
            <a:fillRect/>
          </a:stretch>
        </p:blipFill>
        <p:spPr>
          <a:xfrm>
            <a:off x="2513589" y="1994929"/>
            <a:ext cx="4486275" cy="2114550"/>
          </a:xfrm>
          <a:prstGeom prst="rect">
            <a:avLst/>
          </a:prstGeom>
        </p:spPr>
      </p:pic>
      <p:pic>
        <p:nvPicPr>
          <p:cNvPr id="3" name="図 2">
            <a:extLst>
              <a:ext uri="{FF2B5EF4-FFF2-40B4-BE49-F238E27FC236}">
                <a16:creationId xmlns:a16="http://schemas.microsoft.com/office/drawing/2014/main" id="{035A73DD-1B9E-138C-F051-02052E8BDD60}"/>
              </a:ext>
            </a:extLst>
          </p:cNvPr>
          <p:cNvPicPr>
            <a:picLocks noChangeAspect="1"/>
          </p:cNvPicPr>
          <p:nvPr/>
        </p:nvPicPr>
        <p:blipFill>
          <a:blip r:embed="rId3"/>
          <a:stretch>
            <a:fillRect/>
          </a:stretch>
        </p:blipFill>
        <p:spPr>
          <a:xfrm>
            <a:off x="3647497" y="4413719"/>
            <a:ext cx="2457739" cy="1673675"/>
          </a:xfrm>
          <a:prstGeom prst="rect">
            <a:avLst/>
          </a:prstGeom>
        </p:spPr>
      </p:pic>
    </p:spTree>
    <p:extLst>
      <p:ext uri="{BB962C8B-B14F-4D97-AF65-F5344CB8AC3E}">
        <p14:creationId xmlns:p14="http://schemas.microsoft.com/office/powerpoint/2010/main" val="1857647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718240-54F4-24E2-0D6F-4633EB2A532C}"/>
              </a:ext>
            </a:extLst>
          </p:cNvPr>
          <p:cNvSpPr>
            <a:spLocks noGrp="1"/>
          </p:cNvSpPr>
          <p:nvPr>
            <p:ph type="title"/>
          </p:nvPr>
        </p:nvSpPr>
        <p:spPr/>
        <p:txBody>
          <a:bodyPr>
            <a:normAutofit/>
          </a:bodyPr>
          <a:lstStyle/>
          <a:p>
            <a:pPr algn="ctr"/>
            <a:r>
              <a:rPr kumimoji="1" lang="ja-JP" altLang="en-US" sz="3600" dirty="0">
                <a:latin typeface="ＭＳ Ｐゴシック" panose="020B0600070205080204" pitchFamily="50" charset="-128"/>
                <a:ea typeface="ＭＳ Ｐゴシック" panose="020B0600070205080204" pitchFamily="50" charset="-128"/>
              </a:rPr>
              <a:t>原発性多汗症の有病率と受診率</a:t>
            </a:r>
          </a:p>
        </p:txBody>
      </p:sp>
      <p:sp>
        <p:nvSpPr>
          <p:cNvPr id="3" name="コンテンツ プレースホルダー 2">
            <a:extLst>
              <a:ext uri="{FF2B5EF4-FFF2-40B4-BE49-F238E27FC236}">
                <a16:creationId xmlns:a16="http://schemas.microsoft.com/office/drawing/2014/main" id="{9293E441-B8F6-178B-9EC6-9CBEF5982285}"/>
              </a:ext>
            </a:extLst>
          </p:cNvPr>
          <p:cNvSpPr>
            <a:spLocks noGrp="1"/>
          </p:cNvSpPr>
          <p:nvPr>
            <p:ph idx="1"/>
          </p:nvPr>
        </p:nvSpPr>
        <p:spPr>
          <a:xfrm>
            <a:off x="628650" y="1825625"/>
            <a:ext cx="7886700" cy="1758084"/>
          </a:xfrm>
        </p:spPr>
        <p:txBody>
          <a:bodyPr/>
          <a:lstStyle/>
          <a:p>
            <a:r>
              <a:rPr kumimoji="1" lang="ja-JP" altLang="en-US" dirty="0">
                <a:latin typeface="ＭＳ Ｐゴシック" panose="020B0600070205080204" pitchFamily="50" charset="-128"/>
                <a:ea typeface="ＭＳ Ｐゴシック" panose="020B0600070205080204" pitchFamily="50" charset="-128"/>
              </a:rPr>
              <a:t>日本人の</a:t>
            </a:r>
            <a:r>
              <a:rPr kumimoji="1" lang="en-US" altLang="ja-JP" dirty="0">
                <a:latin typeface="ＭＳ Ｐゴシック" panose="020B0600070205080204" pitchFamily="50" charset="-128"/>
                <a:ea typeface="ＭＳ Ｐゴシック" panose="020B0600070205080204" pitchFamily="50" charset="-128"/>
              </a:rPr>
              <a:t>1</a:t>
            </a:r>
            <a:r>
              <a:rPr lang="en-US" altLang="ja-JP" dirty="0">
                <a:latin typeface="ＭＳ Ｐゴシック" panose="020B0600070205080204" pitchFamily="50" charset="-128"/>
                <a:ea typeface="ＭＳ Ｐゴシック" panose="020B0600070205080204" pitchFamily="50" charset="-128"/>
              </a:rPr>
              <a:t>0</a:t>
            </a:r>
            <a:r>
              <a:rPr kumimoji="1" lang="ja-JP" altLang="en-US" dirty="0">
                <a:latin typeface="ＭＳ Ｐゴシック" panose="020B0600070205080204" pitchFamily="50" charset="-128"/>
                <a:ea typeface="ＭＳ Ｐゴシック" panose="020B0600070205080204" pitchFamily="50" charset="-128"/>
              </a:rPr>
              <a:t>人に１人は多汗症です。</a:t>
            </a:r>
          </a:p>
          <a:p>
            <a:r>
              <a:rPr kumimoji="1" lang="ja-JP" altLang="en-US" dirty="0">
                <a:latin typeface="ＭＳ Ｐゴシック" panose="020B0600070205080204" pitchFamily="50" charset="-128"/>
                <a:ea typeface="ＭＳ Ｐゴシック" panose="020B0600070205080204" pitchFamily="50" charset="-128"/>
              </a:rPr>
              <a:t>原発性腋窩多汗症患者さんのうち病院を受診しているのは</a:t>
            </a:r>
            <a:r>
              <a:rPr kumimoji="1" lang="en-US" altLang="ja-JP" dirty="0">
                <a:latin typeface="ＭＳ Ｐゴシック" panose="020B0600070205080204" pitchFamily="50" charset="-128"/>
                <a:ea typeface="ＭＳ Ｐゴシック" panose="020B0600070205080204" pitchFamily="50" charset="-128"/>
              </a:rPr>
              <a:t>4.4</a:t>
            </a:r>
            <a:r>
              <a:rPr kumimoji="1" lang="ja-JP" altLang="en-US" dirty="0">
                <a:latin typeface="ＭＳ Ｐゴシック" panose="020B0600070205080204" pitchFamily="50" charset="-128"/>
                <a:ea typeface="ＭＳ Ｐゴシック" panose="020B0600070205080204" pitchFamily="50" charset="-128"/>
              </a:rPr>
              <a:t>％と低い状況です</a:t>
            </a:r>
          </a:p>
        </p:txBody>
      </p:sp>
      <p:pic>
        <p:nvPicPr>
          <p:cNvPr id="4" name="図 3">
            <a:extLst>
              <a:ext uri="{FF2B5EF4-FFF2-40B4-BE49-F238E27FC236}">
                <a16:creationId xmlns:a16="http://schemas.microsoft.com/office/drawing/2014/main" id="{A3B39B1C-0FA1-88F4-C868-4BE673F9FD2C}"/>
              </a:ext>
            </a:extLst>
          </p:cNvPr>
          <p:cNvPicPr>
            <a:picLocks noChangeAspect="1"/>
          </p:cNvPicPr>
          <p:nvPr/>
        </p:nvPicPr>
        <p:blipFill>
          <a:blip r:embed="rId2"/>
          <a:stretch>
            <a:fillRect/>
          </a:stretch>
        </p:blipFill>
        <p:spPr>
          <a:xfrm>
            <a:off x="844121" y="3718645"/>
            <a:ext cx="5390425" cy="2559345"/>
          </a:xfrm>
          <a:prstGeom prst="rect">
            <a:avLst/>
          </a:prstGeom>
        </p:spPr>
      </p:pic>
      <p:sp>
        <p:nvSpPr>
          <p:cNvPr id="5" name="テキスト ボックス 4">
            <a:extLst>
              <a:ext uri="{FF2B5EF4-FFF2-40B4-BE49-F238E27FC236}">
                <a16:creationId xmlns:a16="http://schemas.microsoft.com/office/drawing/2014/main" id="{E3FA9670-5723-3C6A-11F2-879CF365CFCF}"/>
              </a:ext>
            </a:extLst>
          </p:cNvPr>
          <p:cNvSpPr txBox="1"/>
          <p:nvPr/>
        </p:nvSpPr>
        <p:spPr>
          <a:xfrm>
            <a:off x="4248727" y="5908658"/>
            <a:ext cx="3951723" cy="369332"/>
          </a:xfrm>
          <a:prstGeom prst="rect">
            <a:avLst/>
          </a:prstGeom>
          <a:noFill/>
        </p:spPr>
        <p:txBody>
          <a:bodyPr wrap="none" rtlCol="0">
            <a:spAutoFit/>
          </a:bodyPr>
          <a:lstStyle/>
          <a:p>
            <a:r>
              <a:rPr kumimoji="1" lang="ja-JP" altLang="en-US" dirty="0">
                <a:latin typeface="ＭＳ Ｐゴシック" panose="020B0600070205080204" pitchFamily="50" charset="-128"/>
                <a:ea typeface="ＭＳ Ｐゴシック" panose="020B0600070205080204" pitchFamily="50" charset="-128"/>
              </a:rPr>
              <a:t>気になる人は一度受診をしてみましょう</a:t>
            </a:r>
          </a:p>
        </p:txBody>
      </p:sp>
    </p:spTree>
    <p:extLst>
      <p:ext uri="{BB962C8B-B14F-4D97-AF65-F5344CB8AC3E}">
        <p14:creationId xmlns:p14="http://schemas.microsoft.com/office/powerpoint/2010/main" val="115830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EB73E25B-1ACE-5957-32F6-D6333F97020D}"/>
              </a:ext>
            </a:extLst>
          </p:cNvPr>
          <p:cNvSpPr>
            <a:spLocks noGrp="1"/>
          </p:cNvSpPr>
          <p:nvPr>
            <p:ph type="title"/>
          </p:nvPr>
        </p:nvSpPr>
        <p:spPr>
          <a:xfrm>
            <a:off x="628650" y="365126"/>
            <a:ext cx="7886700" cy="1325563"/>
          </a:xfrm>
        </p:spPr>
        <p:txBody>
          <a:bodyPr>
            <a:normAutofit/>
          </a:bodyPr>
          <a:lstStyle/>
          <a:p>
            <a:r>
              <a:rPr kumimoji="1" lang="zh-TW" altLang="en-US" sz="3600" dirty="0">
                <a:latin typeface="ＭＳ Ｐゴシック" panose="020B0600070205080204" pitchFamily="50" charset="-128"/>
                <a:ea typeface="ＭＳ Ｐゴシック" panose="020B0600070205080204" pitchFamily="50" charset="-128"/>
              </a:rPr>
              <a:t>原発性</a:t>
            </a:r>
            <a:r>
              <a:rPr lang="ja-JP" altLang="en-US" sz="3600" dirty="0">
                <a:latin typeface="ＭＳ Ｐゴシック" panose="020B0600070205080204" pitchFamily="50" charset="-128"/>
                <a:ea typeface="ＭＳ Ｐゴシック" panose="020B0600070205080204" pitchFamily="50" charset="-128"/>
              </a:rPr>
              <a:t>局所</a:t>
            </a:r>
            <a:r>
              <a:rPr kumimoji="1" lang="zh-TW" altLang="en-US" sz="3600" dirty="0">
                <a:latin typeface="ＭＳ Ｐゴシック" panose="020B0600070205080204" pitchFamily="50" charset="-128"/>
                <a:ea typeface="ＭＳ Ｐゴシック" panose="020B0600070205080204" pitchFamily="50" charset="-128"/>
              </a:rPr>
              <a:t>多汗症</a:t>
            </a:r>
            <a:endParaRPr kumimoji="1" lang="ja-JP" altLang="en-US" sz="3600" dirty="0">
              <a:latin typeface="ＭＳ Ｐゴシック" panose="020B0600070205080204" pitchFamily="50" charset="-128"/>
              <a:ea typeface="ＭＳ Ｐゴシック" panose="020B0600070205080204" pitchFamily="50" charset="-128"/>
            </a:endParaRPr>
          </a:p>
        </p:txBody>
      </p:sp>
      <p:pic>
        <p:nvPicPr>
          <p:cNvPr id="7" name="図 6">
            <a:extLst>
              <a:ext uri="{FF2B5EF4-FFF2-40B4-BE49-F238E27FC236}">
                <a16:creationId xmlns:a16="http://schemas.microsoft.com/office/drawing/2014/main" id="{D5203A60-B1E3-EEF8-5C7D-F2F97BA0F0D2}"/>
              </a:ext>
            </a:extLst>
          </p:cNvPr>
          <p:cNvPicPr>
            <a:picLocks noChangeAspect="1"/>
          </p:cNvPicPr>
          <p:nvPr/>
        </p:nvPicPr>
        <p:blipFill>
          <a:blip r:embed="rId2"/>
          <a:stretch>
            <a:fillRect/>
          </a:stretch>
        </p:blipFill>
        <p:spPr>
          <a:xfrm>
            <a:off x="1795802" y="6319122"/>
            <a:ext cx="6937849" cy="347502"/>
          </a:xfrm>
          <a:prstGeom prst="rect">
            <a:avLst/>
          </a:prstGeom>
        </p:spPr>
      </p:pic>
      <p:pic>
        <p:nvPicPr>
          <p:cNvPr id="21" name="図 20">
            <a:extLst>
              <a:ext uri="{FF2B5EF4-FFF2-40B4-BE49-F238E27FC236}">
                <a16:creationId xmlns:a16="http://schemas.microsoft.com/office/drawing/2014/main" id="{D5939981-792F-5055-EF4B-824EFE5FCA57}"/>
              </a:ext>
            </a:extLst>
          </p:cNvPr>
          <p:cNvPicPr>
            <a:picLocks noChangeAspect="1"/>
          </p:cNvPicPr>
          <p:nvPr/>
        </p:nvPicPr>
        <p:blipFill>
          <a:blip r:embed="rId3"/>
          <a:stretch>
            <a:fillRect/>
          </a:stretch>
        </p:blipFill>
        <p:spPr>
          <a:xfrm>
            <a:off x="1133558" y="1292647"/>
            <a:ext cx="6876884" cy="4548010"/>
          </a:xfrm>
          <a:prstGeom prst="rect">
            <a:avLst/>
          </a:prstGeom>
        </p:spPr>
      </p:pic>
    </p:spTree>
    <p:extLst>
      <p:ext uri="{BB962C8B-B14F-4D97-AF65-F5344CB8AC3E}">
        <p14:creationId xmlns:p14="http://schemas.microsoft.com/office/powerpoint/2010/main" val="1941268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438664-513A-135B-CDDF-2E090F6CB4A1}"/>
              </a:ext>
            </a:extLst>
          </p:cNvPr>
          <p:cNvSpPr>
            <a:spLocks noGrp="1"/>
          </p:cNvSpPr>
          <p:nvPr>
            <p:ph type="title"/>
          </p:nvPr>
        </p:nvSpPr>
        <p:spPr/>
        <p:txBody>
          <a:bodyPr>
            <a:normAutofit/>
          </a:bodyPr>
          <a:lstStyle/>
          <a:p>
            <a:r>
              <a:rPr kumimoji="1" lang="ja-JP" altLang="en-US" sz="3600" dirty="0">
                <a:latin typeface="ＭＳ Ｐゴシック" panose="020B0600070205080204" pitchFamily="50" charset="-128"/>
                <a:ea typeface="ＭＳ Ｐゴシック" panose="020B0600070205080204" pitchFamily="50" charset="-128"/>
              </a:rPr>
              <a:t>たとえば</a:t>
            </a:r>
            <a:r>
              <a:rPr kumimoji="1" lang="zh-TW" altLang="en-US" sz="3600" dirty="0">
                <a:latin typeface="ＭＳ Ｐゴシック" panose="020B0600070205080204" pitchFamily="50" charset="-128"/>
                <a:ea typeface="ＭＳ Ｐゴシック" panose="020B0600070205080204" pitchFamily="50" charset="-128"/>
              </a:rPr>
              <a:t>原発性腋窩多汗症</a:t>
            </a:r>
            <a:r>
              <a:rPr kumimoji="1" lang="ja-JP" altLang="en-US" sz="3600" dirty="0">
                <a:latin typeface="ＭＳ Ｐゴシック" panose="020B0600070205080204" pitchFamily="50" charset="-128"/>
                <a:ea typeface="ＭＳ Ｐゴシック" panose="020B0600070205080204" pitchFamily="50" charset="-128"/>
              </a:rPr>
              <a:t>では</a:t>
            </a:r>
          </a:p>
        </p:txBody>
      </p:sp>
      <p:pic>
        <p:nvPicPr>
          <p:cNvPr id="4" name="図 3">
            <a:extLst>
              <a:ext uri="{FF2B5EF4-FFF2-40B4-BE49-F238E27FC236}">
                <a16:creationId xmlns:a16="http://schemas.microsoft.com/office/drawing/2014/main" id="{AD75CC13-A887-3A38-AF06-CC2AD75B5F05}"/>
              </a:ext>
            </a:extLst>
          </p:cNvPr>
          <p:cNvPicPr>
            <a:picLocks noChangeAspect="1"/>
          </p:cNvPicPr>
          <p:nvPr/>
        </p:nvPicPr>
        <p:blipFill>
          <a:blip r:embed="rId3"/>
          <a:stretch>
            <a:fillRect/>
          </a:stretch>
        </p:blipFill>
        <p:spPr>
          <a:xfrm>
            <a:off x="1724602" y="3429000"/>
            <a:ext cx="5962650" cy="2019300"/>
          </a:xfrm>
          <a:prstGeom prst="rect">
            <a:avLst/>
          </a:prstGeom>
        </p:spPr>
      </p:pic>
      <p:sp>
        <p:nvSpPr>
          <p:cNvPr id="6" name="テキスト ボックス 5">
            <a:extLst>
              <a:ext uri="{FF2B5EF4-FFF2-40B4-BE49-F238E27FC236}">
                <a16:creationId xmlns:a16="http://schemas.microsoft.com/office/drawing/2014/main" id="{AB60CB2F-B3AF-F865-F0C4-D1F439788E41}"/>
              </a:ext>
            </a:extLst>
          </p:cNvPr>
          <p:cNvSpPr txBox="1"/>
          <p:nvPr/>
        </p:nvSpPr>
        <p:spPr>
          <a:xfrm>
            <a:off x="850034" y="1734591"/>
            <a:ext cx="7711786" cy="1754326"/>
          </a:xfrm>
          <a:prstGeom prst="rect">
            <a:avLst/>
          </a:prstGeom>
          <a:noFill/>
        </p:spPr>
        <p:txBody>
          <a:bodyPr wrap="square">
            <a:spAutoFit/>
          </a:bodyPr>
          <a:lstStyle/>
          <a:p>
            <a:pPr marL="285750" indent="-285750">
              <a:buFont typeface="Arial" panose="020B0604020202020204" pitchFamily="34" charset="0"/>
              <a:buChar char="•"/>
            </a:pPr>
            <a:r>
              <a:rPr lang="ja-JP" altLang="en-US" dirty="0">
                <a:latin typeface="ＭＳ Ｐゴシック" panose="020B0600070205080204" pitchFamily="50" charset="-128"/>
                <a:ea typeface="ＭＳ Ｐゴシック" panose="020B0600070205080204" pitchFamily="50" charset="-128"/>
              </a:rPr>
              <a:t>俗に言うひどい　「脇の汗」</a:t>
            </a:r>
            <a:endParaRPr lang="en-US" altLang="ja-JP" dirty="0">
              <a:latin typeface="ＭＳ Ｐゴシック" panose="020B0600070205080204" pitchFamily="50" charset="-128"/>
              <a:ea typeface="ＭＳ Ｐゴシック" panose="020B0600070205080204" pitchFamily="50" charset="-128"/>
            </a:endParaRPr>
          </a:p>
          <a:p>
            <a:pPr marL="285750" indent="-285750">
              <a:buFont typeface="Arial" panose="020B0604020202020204" pitchFamily="34" charset="0"/>
              <a:buChar char="•"/>
            </a:pPr>
            <a:r>
              <a:rPr lang="ja-JP" altLang="en-US" dirty="0">
                <a:latin typeface="ＭＳ Ｐゴシック" panose="020B0600070205080204" pitchFamily="50" charset="-128"/>
                <a:ea typeface="ＭＳ Ｐゴシック" panose="020B0600070205080204" pitchFamily="50" charset="-128"/>
              </a:rPr>
              <a:t>患者さんは</a:t>
            </a:r>
            <a:br>
              <a:rPr lang="en-US" altLang="ja-JP" dirty="0">
                <a:latin typeface="ＭＳ Ｐゴシック" panose="020B0600070205080204" pitchFamily="50" charset="-128"/>
                <a:ea typeface="ＭＳ Ｐゴシック" panose="020B0600070205080204" pitchFamily="50" charset="-128"/>
              </a:rPr>
            </a:br>
            <a:r>
              <a:rPr lang="en-US" altLang="ja-JP" dirty="0">
                <a:latin typeface="ＭＳ Ｐゴシック" panose="020B0600070205080204" pitchFamily="50" charset="-128"/>
                <a:ea typeface="ＭＳ Ｐゴシック" panose="020B0600070205080204" pitchFamily="50" charset="-128"/>
              </a:rPr>
              <a:t>	</a:t>
            </a:r>
            <a:r>
              <a:rPr lang="ja-JP" altLang="en-US" dirty="0">
                <a:latin typeface="ＭＳ Ｐゴシック" panose="020B0600070205080204" pitchFamily="50" charset="-128"/>
                <a:ea typeface="ＭＳ Ｐゴシック" panose="020B0600070205080204" pitchFamily="50" charset="-128"/>
              </a:rPr>
              <a:t>「汗じみが気になりつり革につかまれない」</a:t>
            </a:r>
            <a:br>
              <a:rPr lang="en-US" altLang="ja-JP" dirty="0">
                <a:latin typeface="ＭＳ Ｐゴシック" panose="020B0600070205080204" pitchFamily="50" charset="-128"/>
                <a:ea typeface="ＭＳ Ｐゴシック" panose="020B0600070205080204" pitchFamily="50" charset="-128"/>
              </a:rPr>
            </a:br>
            <a:r>
              <a:rPr lang="en-US" altLang="ja-JP" dirty="0">
                <a:latin typeface="ＭＳ Ｐゴシック" panose="020B0600070205080204" pitchFamily="50" charset="-128"/>
                <a:ea typeface="ＭＳ Ｐゴシック" panose="020B0600070205080204" pitchFamily="50" charset="-128"/>
              </a:rPr>
              <a:t>	</a:t>
            </a:r>
            <a:r>
              <a:rPr lang="ja-JP" altLang="en-US" dirty="0">
                <a:latin typeface="ＭＳ Ｐゴシック" panose="020B0600070205080204" pitchFamily="50" charset="-128"/>
                <a:ea typeface="ＭＳ Ｐゴシック" panose="020B0600070205080204" pitchFamily="50" charset="-128"/>
              </a:rPr>
              <a:t>「汗じみが目立ち恥ずかしい」</a:t>
            </a:r>
            <a:br>
              <a:rPr lang="en-US" altLang="ja-JP" dirty="0">
                <a:latin typeface="ＭＳ Ｐゴシック" panose="020B0600070205080204" pitchFamily="50" charset="-128"/>
                <a:ea typeface="ＭＳ Ｐゴシック" panose="020B0600070205080204" pitchFamily="50" charset="-128"/>
              </a:rPr>
            </a:br>
            <a:r>
              <a:rPr lang="ja-JP" altLang="en-US" dirty="0">
                <a:latin typeface="ＭＳ Ｐゴシック" panose="020B0600070205080204" pitchFamily="50" charset="-128"/>
                <a:ea typeface="ＭＳ Ｐゴシック" panose="020B0600070205080204" pitchFamily="50" charset="-128"/>
              </a:rPr>
              <a:t>など、多くの不安（サイレントハンディキャップ）を抱えながら日常生活を送っています。</a:t>
            </a:r>
          </a:p>
        </p:txBody>
      </p:sp>
      <p:sp>
        <p:nvSpPr>
          <p:cNvPr id="5" name="テキスト ボックス 4">
            <a:extLst>
              <a:ext uri="{FF2B5EF4-FFF2-40B4-BE49-F238E27FC236}">
                <a16:creationId xmlns:a16="http://schemas.microsoft.com/office/drawing/2014/main" id="{78C14976-8E6E-9EC1-ECDD-75228AA134B9}"/>
              </a:ext>
            </a:extLst>
          </p:cNvPr>
          <p:cNvSpPr txBox="1"/>
          <p:nvPr/>
        </p:nvSpPr>
        <p:spPr>
          <a:xfrm>
            <a:off x="803564" y="5749790"/>
            <a:ext cx="7804727" cy="369332"/>
          </a:xfrm>
          <a:prstGeom prst="rect">
            <a:avLst/>
          </a:prstGeom>
          <a:noFill/>
        </p:spPr>
        <p:txBody>
          <a:bodyPr wrap="square">
            <a:spAutoFit/>
          </a:bodyPr>
          <a:lstStyle/>
          <a:p>
            <a:r>
              <a:rPr lang="ja-JP" altLang="en-US" dirty="0">
                <a:latin typeface="ＭＳ Ｐゴシック" panose="020B0600070205080204" pitchFamily="50" charset="-128"/>
                <a:ea typeface="ＭＳ Ｐゴシック" panose="020B0600070205080204" pitchFamily="50" charset="-128"/>
              </a:rPr>
              <a:t>原発性腋窩多汗症の有病率は約６</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（１８人に１人程度）で、身近な疾患です。</a:t>
            </a:r>
          </a:p>
        </p:txBody>
      </p:sp>
    </p:spTree>
    <p:extLst>
      <p:ext uri="{BB962C8B-B14F-4D97-AF65-F5344CB8AC3E}">
        <p14:creationId xmlns:p14="http://schemas.microsoft.com/office/powerpoint/2010/main" val="2229833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936EA2-333A-F478-02F7-15F9A6DF96E6}"/>
              </a:ext>
            </a:extLst>
          </p:cNvPr>
          <p:cNvSpPr>
            <a:spLocks noGrp="1"/>
          </p:cNvSpPr>
          <p:nvPr>
            <p:ph type="title"/>
          </p:nvPr>
        </p:nvSpPr>
        <p:spPr/>
        <p:txBody>
          <a:bodyPr/>
          <a:lstStyle/>
          <a:p>
            <a:r>
              <a:rPr kumimoji="1" lang="ja-JP" altLang="en-US" dirty="0">
                <a:latin typeface="ＭＳ Ｐゴシック" panose="020B0600070205080204" pitchFamily="50" charset="-128"/>
                <a:ea typeface="ＭＳ Ｐゴシック" panose="020B0600070205080204" pitchFamily="50" charset="-128"/>
              </a:rPr>
              <a:t>脇に多汗症状を有する方</a:t>
            </a:r>
          </a:p>
        </p:txBody>
      </p:sp>
      <p:sp>
        <p:nvSpPr>
          <p:cNvPr id="3" name="コンテンツ プレースホルダー 2">
            <a:extLst>
              <a:ext uri="{FF2B5EF4-FFF2-40B4-BE49-F238E27FC236}">
                <a16:creationId xmlns:a16="http://schemas.microsoft.com/office/drawing/2014/main" id="{2A98E542-BEA3-3A68-E207-901CEDEB61CD}"/>
              </a:ext>
            </a:extLst>
          </p:cNvPr>
          <p:cNvSpPr>
            <a:spLocks noGrp="1"/>
          </p:cNvSpPr>
          <p:nvPr>
            <p:ph idx="1"/>
          </p:nvPr>
        </p:nvSpPr>
        <p:spPr>
          <a:xfrm>
            <a:off x="628650" y="1825625"/>
            <a:ext cx="7886700" cy="1693430"/>
          </a:xfrm>
        </p:spPr>
        <p:txBody>
          <a:bodyPr>
            <a:normAutofit/>
          </a:bodyPr>
          <a:lstStyle/>
          <a:p>
            <a:r>
              <a:rPr kumimoji="1" lang="ja-JP" altLang="en-US" dirty="0">
                <a:latin typeface="ＭＳ Ｐゴシック" panose="020B0600070205080204" pitchFamily="50" charset="-128"/>
                <a:ea typeface="ＭＳ Ｐゴシック" panose="020B0600070205080204" pitchFamily="50" charset="-128"/>
              </a:rPr>
              <a:t>女性が男性の</a:t>
            </a:r>
            <a:r>
              <a:rPr kumimoji="1" lang="en-US" altLang="ja-JP" dirty="0">
                <a:latin typeface="ＭＳ Ｐゴシック" panose="020B0600070205080204" pitchFamily="50" charset="-128"/>
                <a:ea typeface="ＭＳ Ｐゴシック" panose="020B0600070205080204" pitchFamily="50" charset="-128"/>
              </a:rPr>
              <a:t>1.7</a:t>
            </a:r>
            <a:r>
              <a:rPr kumimoji="1" lang="ja-JP" altLang="en-US" dirty="0">
                <a:latin typeface="ＭＳ Ｐゴシック" panose="020B0600070205080204" pitchFamily="50" charset="-128"/>
                <a:ea typeface="ＭＳ Ｐゴシック" panose="020B0600070205080204" pitchFamily="50" charset="-128"/>
              </a:rPr>
              <a:t>倍ほど高い</a:t>
            </a:r>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年代別では、</a:t>
            </a:r>
            <a:r>
              <a:rPr kumimoji="1" lang="en-US" altLang="ja-JP" dirty="0">
                <a:latin typeface="ＭＳ Ｐゴシック" panose="020B0600070205080204" pitchFamily="50" charset="-128"/>
                <a:ea typeface="ＭＳ Ｐゴシック" panose="020B0600070205080204" pitchFamily="50" charset="-128"/>
              </a:rPr>
              <a:t>20</a:t>
            </a:r>
            <a:r>
              <a:rPr kumimoji="1" lang="ja-JP" altLang="en-US" dirty="0">
                <a:latin typeface="ＭＳ Ｐゴシック" panose="020B0600070205080204" pitchFamily="50" charset="-128"/>
                <a:ea typeface="ＭＳ Ｐゴシック" panose="020B0600070205080204" pitchFamily="50" charset="-128"/>
              </a:rPr>
              <a:t>～</a:t>
            </a:r>
            <a:r>
              <a:rPr kumimoji="1" lang="en-US" altLang="ja-JP" dirty="0">
                <a:latin typeface="ＭＳ Ｐゴシック" panose="020B0600070205080204" pitchFamily="50" charset="-128"/>
                <a:ea typeface="ＭＳ Ｐゴシック" panose="020B0600070205080204" pitchFamily="50" charset="-128"/>
              </a:rPr>
              <a:t>30</a:t>
            </a:r>
            <a:r>
              <a:rPr kumimoji="1" lang="ja-JP" altLang="en-US" dirty="0">
                <a:latin typeface="ＭＳ Ｐゴシック" panose="020B0600070205080204" pitchFamily="50" charset="-128"/>
                <a:ea typeface="ＭＳ Ｐゴシック" panose="020B0600070205080204" pitchFamily="50" charset="-128"/>
              </a:rPr>
              <a:t>代の有病率が高い</a:t>
            </a:r>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社会生活が活発な世代の比率が高いことが特徴</a:t>
            </a:r>
          </a:p>
        </p:txBody>
      </p:sp>
      <p:pic>
        <p:nvPicPr>
          <p:cNvPr id="4" name="図 3">
            <a:extLst>
              <a:ext uri="{FF2B5EF4-FFF2-40B4-BE49-F238E27FC236}">
                <a16:creationId xmlns:a16="http://schemas.microsoft.com/office/drawing/2014/main" id="{CCB8D217-ACF7-0978-C399-0F7891A6EE38}"/>
              </a:ext>
            </a:extLst>
          </p:cNvPr>
          <p:cNvPicPr>
            <a:picLocks noChangeAspect="1"/>
          </p:cNvPicPr>
          <p:nvPr/>
        </p:nvPicPr>
        <p:blipFill>
          <a:blip r:embed="rId2"/>
          <a:stretch>
            <a:fillRect/>
          </a:stretch>
        </p:blipFill>
        <p:spPr>
          <a:xfrm>
            <a:off x="5185930" y="3966423"/>
            <a:ext cx="3089852" cy="2254557"/>
          </a:xfrm>
          <a:prstGeom prst="rect">
            <a:avLst/>
          </a:prstGeom>
        </p:spPr>
      </p:pic>
      <p:pic>
        <p:nvPicPr>
          <p:cNvPr id="5" name="図 4">
            <a:extLst>
              <a:ext uri="{FF2B5EF4-FFF2-40B4-BE49-F238E27FC236}">
                <a16:creationId xmlns:a16="http://schemas.microsoft.com/office/drawing/2014/main" id="{EEB18C7E-F20C-F863-1370-6DF4528C3168}"/>
              </a:ext>
            </a:extLst>
          </p:cNvPr>
          <p:cNvPicPr>
            <a:picLocks noChangeAspect="1"/>
          </p:cNvPicPr>
          <p:nvPr/>
        </p:nvPicPr>
        <p:blipFill>
          <a:blip r:embed="rId3"/>
          <a:stretch>
            <a:fillRect/>
          </a:stretch>
        </p:blipFill>
        <p:spPr>
          <a:xfrm>
            <a:off x="1278514" y="4136886"/>
            <a:ext cx="3293486" cy="2523030"/>
          </a:xfrm>
          <a:prstGeom prst="rect">
            <a:avLst/>
          </a:prstGeom>
        </p:spPr>
      </p:pic>
      <p:sp>
        <p:nvSpPr>
          <p:cNvPr id="6" name="テキスト ボックス 5">
            <a:extLst>
              <a:ext uri="{FF2B5EF4-FFF2-40B4-BE49-F238E27FC236}">
                <a16:creationId xmlns:a16="http://schemas.microsoft.com/office/drawing/2014/main" id="{771247E6-5229-3E56-D865-E2A1413CA574}"/>
              </a:ext>
            </a:extLst>
          </p:cNvPr>
          <p:cNvSpPr txBox="1"/>
          <p:nvPr/>
        </p:nvSpPr>
        <p:spPr>
          <a:xfrm>
            <a:off x="1380114" y="3544779"/>
            <a:ext cx="2443307" cy="523220"/>
          </a:xfrm>
          <a:prstGeom prst="rect">
            <a:avLst/>
          </a:prstGeom>
          <a:noFill/>
        </p:spPr>
        <p:txBody>
          <a:bodyPr wrap="square" rtlCol="0" anchor="ctr">
            <a:spAutoFit/>
          </a:bodyPr>
          <a:lstStyle/>
          <a:p>
            <a:r>
              <a:rPr kumimoji="1" lang="ja-JP" altLang="en-US" sz="2800" b="1" dirty="0"/>
              <a:t>男性＜</a:t>
            </a:r>
            <a:r>
              <a:rPr kumimoji="1" lang="ja-JP" altLang="en-US" sz="2800" b="1" dirty="0">
                <a:solidFill>
                  <a:srgbClr val="FF0000"/>
                </a:solidFill>
              </a:rPr>
              <a:t>女性</a:t>
            </a:r>
          </a:p>
        </p:txBody>
      </p:sp>
    </p:spTree>
    <p:extLst>
      <p:ext uri="{BB962C8B-B14F-4D97-AF65-F5344CB8AC3E}">
        <p14:creationId xmlns:p14="http://schemas.microsoft.com/office/powerpoint/2010/main" val="3923165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55B2FD-2E5C-C440-6CFA-3287D67BD25B}"/>
              </a:ext>
            </a:extLst>
          </p:cNvPr>
          <p:cNvSpPr>
            <a:spLocks noGrp="1"/>
          </p:cNvSpPr>
          <p:nvPr>
            <p:ph type="title"/>
          </p:nvPr>
        </p:nvSpPr>
        <p:spPr/>
        <p:txBody>
          <a:bodyPr>
            <a:normAutofit/>
          </a:bodyPr>
          <a:lstStyle/>
          <a:p>
            <a:r>
              <a:rPr kumimoji="1" lang="ja-JP" altLang="en-US" sz="4000" dirty="0">
                <a:latin typeface="ＭＳ Ｐゴシック" panose="020B0600070205080204" pitchFamily="50" charset="-128"/>
                <a:ea typeface="ＭＳ Ｐゴシック" panose="020B0600070205080204" pitchFamily="50" charset="-128"/>
              </a:rPr>
              <a:t>脇の汗による日常生活への影響</a:t>
            </a:r>
          </a:p>
        </p:txBody>
      </p:sp>
      <p:pic>
        <p:nvPicPr>
          <p:cNvPr id="4" name="図 3">
            <a:extLst>
              <a:ext uri="{FF2B5EF4-FFF2-40B4-BE49-F238E27FC236}">
                <a16:creationId xmlns:a16="http://schemas.microsoft.com/office/drawing/2014/main" id="{4760526E-7088-1D63-E5E1-696D1F8C13C3}"/>
              </a:ext>
            </a:extLst>
          </p:cNvPr>
          <p:cNvPicPr>
            <a:picLocks noChangeAspect="1"/>
          </p:cNvPicPr>
          <p:nvPr/>
        </p:nvPicPr>
        <p:blipFill rotWithShape="1">
          <a:blip r:embed="rId2"/>
          <a:srcRect b="14293"/>
          <a:stretch/>
        </p:blipFill>
        <p:spPr>
          <a:xfrm>
            <a:off x="814283" y="2843205"/>
            <a:ext cx="7950385" cy="3178905"/>
          </a:xfrm>
          <a:prstGeom prst="rect">
            <a:avLst/>
          </a:prstGeom>
        </p:spPr>
      </p:pic>
      <p:sp>
        <p:nvSpPr>
          <p:cNvPr id="3" name="テキスト ボックス 2">
            <a:extLst>
              <a:ext uri="{FF2B5EF4-FFF2-40B4-BE49-F238E27FC236}">
                <a16:creationId xmlns:a16="http://schemas.microsoft.com/office/drawing/2014/main" id="{63E8EEEE-561E-23A5-BAA5-5B41E17A81CA}"/>
              </a:ext>
            </a:extLst>
          </p:cNvPr>
          <p:cNvSpPr txBox="1"/>
          <p:nvPr/>
        </p:nvSpPr>
        <p:spPr>
          <a:xfrm>
            <a:off x="868705" y="1690689"/>
            <a:ext cx="7646645" cy="523220"/>
          </a:xfrm>
          <a:prstGeom prst="rect">
            <a:avLst/>
          </a:prstGeom>
          <a:noFill/>
        </p:spPr>
        <p:txBody>
          <a:bodyPr wrap="none" rtlCol="0">
            <a:spAutoFit/>
          </a:bodyPr>
          <a:lstStyle/>
          <a:p>
            <a:r>
              <a:rPr kumimoji="1" lang="en-US" altLang="ja-JP" sz="2800" dirty="0"/>
              <a:t>1</a:t>
            </a:r>
            <a:r>
              <a:rPr kumimoji="1" lang="ja-JP" altLang="en-US" sz="2800" dirty="0"/>
              <a:t>週間の間に、</a:t>
            </a:r>
            <a:r>
              <a:rPr kumimoji="1" lang="en-US" altLang="ja-JP" sz="2800" dirty="0"/>
              <a:t>89.1</a:t>
            </a:r>
            <a:r>
              <a:rPr kumimoji="1" lang="ja-JP" altLang="en-US" sz="2800" dirty="0"/>
              <a:t>％の人は影響を感じている</a:t>
            </a:r>
          </a:p>
        </p:txBody>
      </p:sp>
    </p:spTree>
    <p:extLst>
      <p:ext uri="{BB962C8B-B14F-4D97-AF65-F5344CB8AC3E}">
        <p14:creationId xmlns:p14="http://schemas.microsoft.com/office/powerpoint/2010/main" val="2970990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C6F121-D253-689B-5B70-FB7F77053648}"/>
              </a:ext>
            </a:extLst>
          </p:cNvPr>
          <p:cNvSpPr>
            <a:spLocks noGrp="1"/>
          </p:cNvSpPr>
          <p:nvPr>
            <p:ph type="title"/>
          </p:nvPr>
        </p:nvSpPr>
        <p:spPr/>
        <p:txBody>
          <a:bodyPr/>
          <a:lstStyle/>
          <a:p>
            <a:r>
              <a:rPr kumimoji="1" lang="ja-JP" altLang="en-US" dirty="0">
                <a:latin typeface="ＭＳ Ｐゴシック" panose="020B0600070205080204" pitchFamily="50" charset="-128"/>
                <a:ea typeface="ＭＳ Ｐゴシック" panose="020B0600070205080204" pitchFamily="50" charset="-128"/>
              </a:rPr>
              <a:t>多汗症の精神面への影響</a:t>
            </a:r>
          </a:p>
        </p:txBody>
      </p:sp>
      <p:sp>
        <p:nvSpPr>
          <p:cNvPr id="3" name="コンテンツ プレースホルダー 2">
            <a:extLst>
              <a:ext uri="{FF2B5EF4-FFF2-40B4-BE49-F238E27FC236}">
                <a16:creationId xmlns:a16="http://schemas.microsoft.com/office/drawing/2014/main" id="{4E0D50C7-A0E1-FB6D-C377-FE87424CB544}"/>
              </a:ext>
            </a:extLst>
          </p:cNvPr>
          <p:cNvSpPr>
            <a:spLocks noGrp="1"/>
          </p:cNvSpPr>
          <p:nvPr>
            <p:ph idx="1"/>
          </p:nvPr>
        </p:nvSpPr>
        <p:spPr>
          <a:xfrm>
            <a:off x="628650" y="1825626"/>
            <a:ext cx="7886700" cy="1102302"/>
          </a:xfrm>
        </p:spPr>
        <p:txBody>
          <a:bodyPr>
            <a:normAutofit/>
          </a:bodyPr>
          <a:lstStyle/>
          <a:p>
            <a:r>
              <a:rPr kumimoji="1" lang="ja-JP" altLang="en-US" dirty="0">
                <a:latin typeface="ＭＳ Ｐゴシック" panose="020B0600070205080204" pitchFamily="50" charset="-128"/>
                <a:ea typeface="ＭＳ Ｐゴシック" panose="020B0600070205080204" pitchFamily="50" charset="-128"/>
              </a:rPr>
              <a:t>多汗症の人は、不安障害やうつ病の有病率が高いことが報告されています。</a:t>
            </a:r>
          </a:p>
        </p:txBody>
      </p:sp>
      <p:pic>
        <p:nvPicPr>
          <p:cNvPr id="4" name="図 3">
            <a:extLst>
              <a:ext uri="{FF2B5EF4-FFF2-40B4-BE49-F238E27FC236}">
                <a16:creationId xmlns:a16="http://schemas.microsoft.com/office/drawing/2014/main" id="{1ADADF16-BBDC-2B87-07C4-A44DEDF9CB79}"/>
              </a:ext>
            </a:extLst>
          </p:cNvPr>
          <p:cNvPicPr>
            <a:picLocks noChangeAspect="1"/>
          </p:cNvPicPr>
          <p:nvPr/>
        </p:nvPicPr>
        <p:blipFill rotWithShape="1">
          <a:blip r:embed="rId2"/>
          <a:srcRect l="2031" t="1912" b="48206"/>
          <a:stretch/>
        </p:blipFill>
        <p:spPr>
          <a:xfrm>
            <a:off x="1136072" y="3158836"/>
            <a:ext cx="7017327" cy="2503922"/>
          </a:xfrm>
          <a:prstGeom prst="rect">
            <a:avLst/>
          </a:prstGeom>
        </p:spPr>
      </p:pic>
      <p:sp>
        <p:nvSpPr>
          <p:cNvPr id="6" name="テキスト ボックス 5">
            <a:extLst>
              <a:ext uri="{FF2B5EF4-FFF2-40B4-BE49-F238E27FC236}">
                <a16:creationId xmlns:a16="http://schemas.microsoft.com/office/drawing/2014/main" id="{842B006F-C230-C2EC-3BD0-15F54B5D436D}"/>
              </a:ext>
            </a:extLst>
          </p:cNvPr>
          <p:cNvSpPr txBox="1"/>
          <p:nvPr/>
        </p:nvSpPr>
        <p:spPr>
          <a:xfrm>
            <a:off x="3362036" y="6338985"/>
            <a:ext cx="5338619" cy="307777"/>
          </a:xfrm>
          <a:prstGeom prst="rect">
            <a:avLst/>
          </a:prstGeom>
          <a:noFill/>
        </p:spPr>
        <p:txBody>
          <a:bodyPr wrap="square">
            <a:spAutoFit/>
          </a:bodyPr>
          <a:lstStyle/>
          <a:p>
            <a:r>
              <a:rPr lang="en-US" altLang="ja-JP" sz="1400" dirty="0">
                <a:latin typeface="ＭＳ Ｐゴシック" panose="020B0600070205080204" pitchFamily="50" charset="-128"/>
                <a:ea typeface="ＭＳ Ｐゴシック" panose="020B0600070205080204" pitchFamily="50" charset="-128"/>
              </a:rPr>
              <a:t>Bahar R. et al.: J Am </a:t>
            </a:r>
            <a:r>
              <a:rPr lang="en-US" altLang="ja-JP" sz="1400" dirty="0" err="1">
                <a:latin typeface="ＭＳ Ｐゴシック" panose="020B0600070205080204" pitchFamily="50" charset="-128"/>
                <a:ea typeface="ＭＳ Ｐゴシック" panose="020B0600070205080204" pitchFamily="50" charset="-128"/>
              </a:rPr>
              <a:t>Acad</a:t>
            </a:r>
            <a:r>
              <a:rPr lang="en-US" altLang="ja-JP" sz="1400" dirty="0">
                <a:latin typeface="ＭＳ Ｐゴシック" panose="020B0600070205080204" pitchFamily="50" charset="-128"/>
                <a:ea typeface="ＭＳ Ｐゴシック" panose="020B0600070205080204" pitchFamily="50" charset="-128"/>
              </a:rPr>
              <a:t> Dermatol. 75(6): 1126-1133, 2016</a:t>
            </a:r>
            <a:r>
              <a:rPr lang="ja-JP" altLang="en-US" sz="1400" dirty="0">
                <a:latin typeface="ＭＳ Ｐゴシック" panose="020B0600070205080204" pitchFamily="50" charset="-128"/>
                <a:ea typeface="ＭＳ Ｐゴシック" panose="020B0600070205080204" pitchFamily="50" charset="-128"/>
              </a:rPr>
              <a:t>より改変</a:t>
            </a:r>
          </a:p>
        </p:txBody>
      </p:sp>
    </p:spTree>
    <p:extLst>
      <p:ext uri="{BB962C8B-B14F-4D97-AF65-F5344CB8AC3E}">
        <p14:creationId xmlns:p14="http://schemas.microsoft.com/office/powerpoint/2010/main" val="3956213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4A0B3065-21AB-FCF2-F8B6-B77A219FFD2A}"/>
              </a:ext>
            </a:extLst>
          </p:cNvPr>
          <p:cNvPicPr>
            <a:picLocks noChangeAspect="1"/>
          </p:cNvPicPr>
          <p:nvPr/>
        </p:nvPicPr>
        <p:blipFill>
          <a:blip r:embed="rId2"/>
          <a:stretch>
            <a:fillRect/>
          </a:stretch>
        </p:blipFill>
        <p:spPr>
          <a:xfrm>
            <a:off x="1355003" y="2245347"/>
            <a:ext cx="6895811" cy="2996111"/>
          </a:xfrm>
          <a:prstGeom prst="rect">
            <a:avLst/>
          </a:prstGeom>
        </p:spPr>
      </p:pic>
      <p:sp>
        <p:nvSpPr>
          <p:cNvPr id="6" name="テキスト ボックス 5">
            <a:extLst>
              <a:ext uri="{FF2B5EF4-FFF2-40B4-BE49-F238E27FC236}">
                <a16:creationId xmlns:a16="http://schemas.microsoft.com/office/drawing/2014/main" id="{6942311F-CF8D-DE24-029D-4041C5D20051}"/>
              </a:ext>
            </a:extLst>
          </p:cNvPr>
          <p:cNvSpPr txBox="1"/>
          <p:nvPr/>
        </p:nvSpPr>
        <p:spPr>
          <a:xfrm>
            <a:off x="738764" y="5796116"/>
            <a:ext cx="7666469" cy="784830"/>
          </a:xfrm>
          <a:prstGeom prst="rect">
            <a:avLst/>
          </a:prstGeom>
          <a:noFill/>
        </p:spPr>
        <p:txBody>
          <a:bodyPr wrap="square">
            <a:spAutoFit/>
          </a:bodyPr>
          <a:lstStyle/>
          <a:p>
            <a:r>
              <a:rPr lang="ja-JP" altLang="en-US" sz="900" dirty="0">
                <a:latin typeface="ＭＳ Ｐゴシック" panose="020B0600070205080204" pitchFamily="50" charset="-128"/>
                <a:ea typeface="ＭＳ Ｐゴシック" panose="020B0600070205080204" pitchFamily="50" charset="-128"/>
              </a:rPr>
              <a:t>対象：原発性多汗症を有する勤労者</a:t>
            </a:r>
            <a:r>
              <a:rPr lang="en-US" altLang="ja-JP" sz="900" dirty="0">
                <a:latin typeface="ＭＳ Ｐゴシック" panose="020B0600070205080204" pitchFamily="50" charset="-128"/>
                <a:ea typeface="ＭＳ Ｐゴシック" panose="020B0600070205080204" pitchFamily="50" charset="-128"/>
              </a:rPr>
              <a:t>64</a:t>
            </a:r>
            <a:r>
              <a:rPr lang="ja-JP" altLang="en-US" sz="900" dirty="0">
                <a:latin typeface="ＭＳ Ｐゴシック" panose="020B0600070205080204" pitchFamily="50" charset="-128"/>
                <a:ea typeface="ＭＳ Ｐゴシック" panose="020B0600070205080204" pitchFamily="50" charset="-128"/>
              </a:rPr>
              <a:t>名、学生</a:t>
            </a:r>
            <a:r>
              <a:rPr lang="en-US" altLang="ja-JP" sz="900" dirty="0">
                <a:latin typeface="ＭＳ Ｐゴシック" panose="020B0600070205080204" pitchFamily="50" charset="-128"/>
                <a:ea typeface="ＭＳ Ｐゴシック" panose="020B0600070205080204" pitchFamily="50" charset="-128"/>
              </a:rPr>
              <a:t>37</a:t>
            </a:r>
            <a:r>
              <a:rPr lang="ja-JP" altLang="en-US" sz="900" dirty="0">
                <a:latin typeface="ＭＳ Ｐゴシック" panose="020B0600070205080204" pitchFamily="50" charset="-128"/>
                <a:ea typeface="ＭＳ Ｐゴシック" panose="020B0600070205080204" pitchFamily="50" charset="-128"/>
              </a:rPr>
              <a:t>名</a:t>
            </a:r>
          </a:p>
          <a:p>
            <a:r>
              <a:rPr lang="ja-JP" altLang="en-US" sz="900" dirty="0">
                <a:latin typeface="ＭＳ Ｐゴシック" panose="020B0600070205080204" pitchFamily="50" charset="-128"/>
                <a:ea typeface="ＭＳ Ｐゴシック" panose="020B0600070205080204" pitchFamily="50" charset="-128"/>
              </a:rPr>
              <a:t>方法：</a:t>
            </a:r>
            <a:r>
              <a:rPr lang="en-US" altLang="ja-JP" sz="900" dirty="0">
                <a:latin typeface="ＭＳ Ｐゴシック" panose="020B0600070205080204" pitchFamily="50" charset="-128"/>
                <a:ea typeface="ＭＳ Ｐゴシック" panose="020B0600070205080204" pitchFamily="50" charset="-128"/>
              </a:rPr>
              <a:t>WPAI</a:t>
            </a:r>
            <a:r>
              <a:rPr lang="ja-JP" altLang="en-US" sz="900" dirty="0">
                <a:latin typeface="ＭＳ Ｐゴシック" panose="020B0600070205080204" pitchFamily="50" charset="-128"/>
                <a:ea typeface="ＭＳ Ｐゴシック" panose="020B0600070205080204" pitchFamily="50" charset="-128"/>
              </a:rPr>
              <a:t>を使用して、原発性多汗症患者の労働生産性および勉学生産性を評価した。</a:t>
            </a:r>
          </a:p>
          <a:p>
            <a:r>
              <a:rPr lang="en-US" altLang="ja-JP" sz="900" dirty="0">
                <a:latin typeface="ＭＳ Ｐゴシック" panose="020B0600070205080204" pitchFamily="50" charset="-128"/>
                <a:ea typeface="ＭＳ Ｐゴシック" panose="020B0600070205080204" pitchFamily="50" charset="-128"/>
              </a:rPr>
              <a:t>WPAI</a:t>
            </a:r>
            <a:r>
              <a:rPr lang="ja-JP" altLang="en-US" sz="900" dirty="0">
                <a:latin typeface="ＭＳ Ｐゴシック" panose="020B0600070205080204" pitchFamily="50" charset="-128"/>
                <a:ea typeface="ＭＳ Ｐゴシック" panose="020B0600070205080204" pitchFamily="50" charset="-128"/>
              </a:rPr>
              <a:t>（</a:t>
            </a:r>
            <a:r>
              <a:rPr lang="en-US" altLang="ja-JP" sz="900" dirty="0">
                <a:latin typeface="ＭＳ Ｐゴシック" panose="020B0600070205080204" pitchFamily="50" charset="-128"/>
                <a:ea typeface="ＭＳ Ｐゴシック" panose="020B0600070205080204" pitchFamily="50" charset="-128"/>
              </a:rPr>
              <a:t>the Work Productivity and Activity Impairment)</a:t>
            </a:r>
            <a:r>
              <a:rPr lang="ja-JP" altLang="en-US" sz="900" dirty="0">
                <a:latin typeface="ＭＳ Ｐゴシック" panose="020B0600070205080204" pitchFamily="50" charset="-128"/>
                <a:ea typeface="ＭＳ Ｐゴシック" panose="020B0600070205080204" pitchFamily="50" charset="-128"/>
              </a:rPr>
              <a:t>：労働生産性および日常活動性の障害の程度を測定する自己記入式の質問票</a:t>
            </a:r>
          </a:p>
          <a:p>
            <a:r>
              <a:rPr lang="ja-JP" altLang="en-US" sz="900" dirty="0">
                <a:latin typeface="ＭＳ Ｐゴシック" panose="020B0600070205080204" pitchFamily="50" charset="-128"/>
                <a:ea typeface="ＭＳ Ｐゴシック" panose="020B0600070205080204" pitchFamily="50" charset="-128"/>
              </a:rPr>
              <a:t>厚生労働科学研究費補助金（難治性疾患克服研究事業） 特発性局所多汗症の疫学調査、脳血流シンチの解析による病態解析及び治療指針の確立</a:t>
            </a:r>
          </a:p>
          <a:p>
            <a:r>
              <a:rPr lang="ja-JP" altLang="en-US" sz="900" dirty="0">
                <a:latin typeface="ＭＳ Ｐゴシック" panose="020B0600070205080204" pitchFamily="50" charset="-128"/>
                <a:ea typeface="ＭＳ Ｐゴシック" panose="020B0600070205080204" pitchFamily="50" charset="-128"/>
              </a:rPr>
              <a:t>平成</a:t>
            </a:r>
            <a:r>
              <a:rPr lang="en-US" altLang="ja-JP" sz="900" dirty="0">
                <a:latin typeface="ＭＳ Ｐゴシック" panose="020B0600070205080204" pitchFamily="50" charset="-128"/>
                <a:ea typeface="ＭＳ Ｐゴシック" panose="020B0600070205080204" pitchFamily="50" charset="-128"/>
              </a:rPr>
              <a:t>21</a:t>
            </a:r>
            <a:r>
              <a:rPr lang="ja-JP" altLang="en-US" sz="900" dirty="0">
                <a:latin typeface="ＭＳ Ｐゴシック" panose="020B0600070205080204" pitchFamily="50" charset="-128"/>
                <a:ea typeface="ＭＳ Ｐゴシック" panose="020B0600070205080204" pitchFamily="50" charset="-128"/>
              </a:rPr>
              <a:t>年度 総括・分担研究報告書 </a:t>
            </a:r>
            <a:r>
              <a:rPr lang="en-US" altLang="ja-JP" sz="900" dirty="0">
                <a:latin typeface="ＭＳ Ｐゴシック" panose="020B0600070205080204" pitchFamily="50" charset="-128"/>
                <a:ea typeface="ＭＳ Ｐゴシック" panose="020B0600070205080204" pitchFamily="50" charset="-128"/>
              </a:rPr>
              <a:t>p13-15</a:t>
            </a:r>
            <a:endParaRPr lang="ja-JP" altLang="en-US" sz="900" dirty="0">
              <a:latin typeface="ＭＳ Ｐゴシック" panose="020B0600070205080204" pitchFamily="50" charset="-128"/>
              <a:ea typeface="ＭＳ Ｐゴシック" panose="020B0600070205080204" pitchFamily="50" charset="-128"/>
            </a:endParaRPr>
          </a:p>
        </p:txBody>
      </p:sp>
      <p:sp>
        <p:nvSpPr>
          <p:cNvPr id="3" name="タイトル 1">
            <a:extLst>
              <a:ext uri="{FF2B5EF4-FFF2-40B4-BE49-F238E27FC236}">
                <a16:creationId xmlns:a16="http://schemas.microsoft.com/office/drawing/2014/main" id="{C044621B-AB3E-F8C3-435B-1F25736C9665}"/>
              </a:ext>
            </a:extLst>
          </p:cNvPr>
          <p:cNvSpPr>
            <a:spLocks noGrp="1"/>
          </p:cNvSpPr>
          <p:nvPr>
            <p:ph type="title"/>
          </p:nvPr>
        </p:nvSpPr>
        <p:spPr>
          <a:xfrm>
            <a:off x="628650" y="365126"/>
            <a:ext cx="7886700" cy="1325563"/>
          </a:xfrm>
        </p:spPr>
        <p:txBody>
          <a:bodyPr/>
          <a:lstStyle/>
          <a:p>
            <a:r>
              <a:rPr kumimoji="1" lang="ja-JP" altLang="en-US" dirty="0">
                <a:latin typeface="ＭＳ Ｐゴシック" panose="020B0600070205080204" pitchFamily="50" charset="-128"/>
                <a:ea typeface="ＭＳ Ｐゴシック" panose="020B0600070205080204" pitchFamily="50" charset="-128"/>
              </a:rPr>
              <a:t>多汗症の</a:t>
            </a:r>
            <a:r>
              <a:rPr lang="ja-JP" altLang="en-US" dirty="0">
                <a:latin typeface="ＭＳ Ｐゴシック" panose="020B0600070205080204" pitchFamily="50" charset="-128"/>
                <a:ea typeface="ＭＳ Ｐゴシック" panose="020B0600070205080204" pitchFamily="50" charset="-128"/>
              </a:rPr>
              <a:t>生産性</a:t>
            </a:r>
            <a:r>
              <a:rPr kumimoji="1" lang="ja-JP" altLang="en-US" dirty="0">
                <a:latin typeface="ＭＳ Ｐゴシック" panose="020B0600070205080204" pitchFamily="50" charset="-128"/>
                <a:ea typeface="ＭＳ Ｐゴシック" panose="020B0600070205080204" pitchFamily="50" charset="-128"/>
              </a:rPr>
              <a:t>への影響</a:t>
            </a:r>
          </a:p>
        </p:txBody>
      </p:sp>
    </p:spTree>
    <p:extLst>
      <p:ext uri="{BB962C8B-B14F-4D97-AF65-F5344CB8AC3E}">
        <p14:creationId xmlns:p14="http://schemas.microsoft.com/office/powerpoint/2010/main" val="2561955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363D65-9075-9E44-0658-0C1D27436310}"/>
              </a:ext>
            </a:extLst>
          </p:cNvPr>
          <p:cNvSpPr>
            <a:spLocks noGrp="1"/>
          </p:cNvSpPr>
          <p:nvPr>
            <p:ph type="title"/>
          </p:nvPr>
        </p:nvSpPr>
        <p:spPr/>
        <p:txBody>
          <a:bodyPr/>
          <a:lstStyle/>
          <a:p>
            <a:r>
              <a:rPr kumimoji="1" lang="ja-JP" altLang="en-US" dirty="0">
                <a:latin typeface="ＭＳ Ｐゴシック" panose="020B0600070205080204" pitchFamily="50" charset="-128"/>
                <a:ea typeface="ＭＳ Ｐゴシック" panose="020B0600070205080204" pitchFamily="50" charset="-128"/>
              </a:rPr>
              <a:t>原発性多汗症の原因</a:t>
            </a:r>
          </a:p>
        </p:txBody>
      </p:sp>
      <p:sp>
        <p:nvSpPr>
          <p:cNvPr id="3" name="コンテンツ プレースホルダー 2">
            <a:extLst>
              <a:ext uri="{FF2B5EF4-FFF2-40B4-BE49-F238E27FC236}">
                <a16:creationId xmlns:a16="http://schemas.microsoft.com/office/drawing/2014/main" id="{C5AEEDFE-2601-316B-8D65-D13AD466217F}"/>
              </a:ext>
            </a:extLst>
          </p:cNvPr>
          <p:cNvSpPr>
            <a:spLocks noGrp="1"/>
          </p:cNvSpPr>
          <p:nvPr>
            <p:ph idx="1"/>
          </p:nvPr>
        </p:nvSpPr>
        <p:spPr>
          <a:xfrm>
            <a:off x="628650" y="1825625"/>
            <a:ext cx="7886700" cy="3780848"/>
          </a:xfrm>
        </p:spPr>
        <p:txBody>
          <a:bodyPr>
            <a:normAutofit/>
          </a:bodyPr>
          <a:lstStyle/>
          <a:p>
            <a:r>
              <a:rPr kumimoji="1" lang="ja-JP" altLang="en-US" dirty="0">
                <a:latin typeface="ＭＳ Ｐゴシック" panose="020B0600070205080204" pitchFamily="50" charset="-128"/>
                <a:ea typeface="ＭＳ Ｐゴシック" panose="020B0600070205080204" pitchFamily="50" charset="-128"/>
              </a:rPr>
              <a:t>原発性多汗症の原因は解明されていません</a:t>
            </a:r>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汗腺自体の異常はありません</a:t>
            </a:r>
            <a:br>
              <a:rPr kumimoji="1" lang="en-US" altLang="ja-JP" dirty="0">
                <a:latin typeface="ＭＳ Ｐゴシック" panose="020B0600070205080204" pitchFamily="50" charset="-128"/>
                <a:ea typeface="ＭＳ Ｐゴシック" panose="020B0600070205080204" pitchFamily="50" charset="-128"/>
              </a:rPr>
            </a:br>
            <a:br>
              <a:rPr kumimoji="1" lang="en-US" altLang="ja-JP" dirty="0">
                <a:latin typeface="ＭＳ Ｐゴシック" panose="020B0600070205080204" pitchFamily="50" charset="-128"/>
                <a:ea typeface="ＭＳ Ｐゴシック" panose="020B0600070205080204" pitchFamily="50" charset="-128"/>
              </a:rPr>
            </a:br>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遺伝的な要因</a:t>
            </a:r>
            <a:endParaRPr kumimoji="1" lang="en-US" altLang="ja-JP" dirty="0">
              <a:latin typeface="ＭＳ Ｐゴシック" panose="020B0600070205080204" pitchFamily="50" charset="-128"/>
              <a:ea typeface="ＭＳ Ｐゴシック" panose="020B0600070205080204" pitchFamily="50" charset="-128"/>
            </a:endParaRPr>
          </a:p>
          <a:p>
            <a:r>
              <a:rPr kumimoji="1" lang="ja-JP" altLang="en-US" dirty="0">
                <a:latin typeface="ＭＳ Ｐゴシック" panose="020B0600070205080204" pitchFamily="50" charset="-128"/>
                <a:ea typeface="ＭＳ Ｐゴシック" panose="020B0600070205080204" pitchFamily="50" charset="-128"/>
              </a:rPr>
              <a:t>自律神経障害による交感神経活動の亢進</a:t>
            </a:r>
            <a:br>
              <a:rPr kumimoji="1" lang="en-US" altLang="ja-JP" dirty="0">
                <a:latin typeface="ＭＳ Ｐゴシック" panose="020B0600070205080204" pitchFamily="50" charset="-128"/>
                <a:ea typeface="ＭＳ Ｐゴシック" panose="020B0600070205080204" pitchFamily="50" charset="-128"/>
              </a:rPr>
            </a:br>
            <a:br>
              <a:rPr kumimoji="1" lang="en-US" altLang="ja-JP" dirty="0">
                <a:latin typeface="ＭＳ Ｐゴシック" panose="020B0600070205080204" pitchFamily="50" charset="-128"/>
                <a:ea typeface="ＭＳ Ｐゴシック" panose="020B0600070205080204" pitchFamily="50" charset="-128"/>
              </a:rPr>
            </a:br>
            <a:r>
              <a:rPr lang="en-US" altLang="ja-JP" dirty="0">
                <a:latin typeface="ＭＳ Ｐゴシック" panose="020B0600070205080204" pitchFamily="50" charset="-128"/>
                <a:ea typeface="ＭＳ Ｐゴシック" panose="020B0600070205080204" pitchFamily="50" charset="-128"/>
              </a:rPr>
              <a:t>				</a:t>
            </a:r>
            <a:r>
              <a:rPr kumimoji="1" lang="ja-JP" altLang="en-US" dirty="0">
                <a:latin typeface="ＭＳ Ｐゴシック" panose="020B0600070205080204" pitchFamily="50" charset="-128"/>
                <a:ea typeface="ＭＳ Ｐゴシック" panose="020B0600070205080204" pitchFamily="50" charset="-128"/>
              </a:rPr>
              <a:t>などが考えられています</a:t>
            </a:r>
            <a:endParaRPr kumimoji="1" lang="en-US" altLang="ja-JP" dirty="0">
              <a:latin typeface="ＭＳ Ｐゴシック" panose="020B0600070205080204" pitchFamily="50" charset="-128"/>
              <a:ea typeface="ＭＳ Ｐゴシック" panose="020B0600070205080204" pitchFamily="50" charset="-128"/>
            </a:endParaRPr>
          </a:p>
        </p:txBody>
      </p:sp>
      <p:sp>
        <p:nvSpPr>
          <p:cNvPr id="5" name="テキスト ボックス 4">
            <a:extLst>
              <a:ext uri="{FF2B5EF4-FFF2-40B4-BE49-F238E27FC236}">
                <a16:creationId xmlns:a16="http://schemas.microsoft.com/office/drawing/2014/main" id="{621DBF41-8F28-1C33-213A-2DD1258FD6DA}"/>
              </a:ext>
            </a:extLst>
          </p:cNvPr>
          <p:cNvSpPr txBox="1"/>
          <p:nvPr/>
        </p:nvSpPr>
        <p:spPr>
          <a:xfrm>
            <a:off x="3343564" y="6202325"/>
            <a:ext cx="5592618" cy="369332"/>
          </a:xfrm>
          <a:prstGeom prst="rect">
            <a:avLst/>
          </a:prstGeom>
          <a:noFill/>
        </p:spPr>
        <p:txBody>
          <a:bodyPr wrap="square">
            <a:spAutoFit/>
          </a:bodyPr>
          <a:lstStyle/>
          <a:p>
            <a:r>
              <a:rPr lang="en-US" altLang="ja-JP" dirty="0"/>
              <a:t>Schick CH. et al.: </a:t>
            </a:r>
            <a:r>
              <a:rPr lang="en-US" altLang="ja-JP" dirty="0" err="1"/>
              <a:t>Thorac</a:t>
            </a:r>
            <a:r>
              <a:rPr lang="en-US" altLang="ja-JP" dirty="0"/>
              <a:t> Surg Clin. 26(4): 389-393, 2016</a:t>
            </a:r>
          </a:p>
        </p:txBody>
      </p:sp>
      <p:sp>
        <p:nvSpPr>
          <p:cNvPr id="4" name="フローチャート: 組合せ 3">
            <a:extLst>
              <a:ext uri="{FF2B5EF4-FFF2-40B4-BE49-F238E27FC236}">
                <a16:creationId xmlns:a16="http://schemas.microsoft.com/office/drawing/2014/main" id="{F9DFBECC-C518-B8CE-FA16-9F896CEDEEDD}"/>
              </a:ext>
            </a:extLst>
          </p:cNvPr>
          <p:cNvSpPr/>
          <p:nvPr/>
        </p:nvSpPr>
        <p:spPr>
          <a:xfrm>
            <a:off x="3953166" y="2983344"/>
            <a:ext cx="840509" cy="445655"/>
          </a:xfrm>
          <a:prstGeom prst="flowChartMerg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94776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53A3E0-3B3F-777B-EE72-A3C8F5B2646E}"/>
              </a:ext>
            </a:extLst>
          </p:cNvPr>
          <p:cNvSpPr>
            <a:spLocks noGrp="1"/>
          </p:cNvSpPr>
          <p:nvPr>
            <p:ph type="title"/>
          </p:nvPr>
        </p:nvSpPr>
        <p:spPr/>
        <p:txBody>
          <a:bodyPr>
            <a:normAutofit/>
          </a:bodyPr>
          <a:lstStyle/>
          <a:p>
            <a:r>
              <a:rPr kumimoji="1" lang="ja-JP" altLang="en-US" sz="4000" dirty="0">
                <a:latin typeface="ＭＳ Ｐゴシック" panose="020B0600070205080204" pitchFamily="50" charset="-128"/>
                <a:ea typeface="ＭＳ Ｐゴシック" panose="020B0600070205080204" pitchFamily="50" charset="-128"/>
              </a:rPr>
              <a:t>エクリン汗腺からの汗が出る仕組み</a:t>
            </a:r>
          </a:p>
        </p:txBody>
      </p:sp>
      <p:sp>
        <p:nvSpPr>
          <p:cNvPr id="3" name="コンテンツ プレースホルダー 2">
            <a:extLst>
              <a:ext uri="{FF2B5EF4-FFF2-40B4-BE49-F238E27FC236}">
                <a16:creationId xmlns:a16="http://schemas.microsoft.com/office/drawing/2014/main" id="{61F12E42-23FD-4E9C-8EBB-9327CA610A38}"/>
              </a:ext>
            </a:extLst>
          </p:cNvPr>
          <p:cNvSpPr>
            <a:spLocks noGrp="1"/>
          </p:cNvSpPr>
          <p:nvPr>
            <p:ph idx="1"/>
          </p:nvPr>
        </p:nvSpPr>
        <p:spPr>
          <a:xfrm>
            <a:off x="2032286" y="1441549"/>
            <a:ext cx="5846040" cy="622011"/>
          </a:xfrm>
        </p:spPr>
        <p:txBody>
          <a:bodyPr/>
          <a:lstStyle/>
          <a:p>
            <a:r>
              <a:rPr kumimoji="1" lang="ja-JP" altLang="en-US" dirty="0">
                <a:latin typeface="ＭＳ Ｐゴシック" panose="020B0600070205080204" pitchFamily="50" charset="-128"/>
                <a:ea typeface="ＭＳ Ｐゴシック" panose="020B0600070205080204" pitchFamily="50" charset="-128"/>
              </a:rPr>
              <a:t>アセチルコリン刺激により汗</a:t>
            </a:r>
            <a:r>
              <a:rPr lang="ja-JP" altLang="en-US" dirty="0">
                <a:latin typeface="ＭＳ Ｐゴシック" panose="020B0600070205080204" pitchFamily="50" charset="-128"/>
                <a:ea typeface="ＭＳ Ｐゴシック" panose="020B0600070205080204" pitchFamily="50" charset="-128"/>
              </a:rPr>
              <a:t>が出る</a:t>
            </a:r>
            <a:endParaRPr kumimoji="1" lang="ja-JP" altLang="en-US" dirty="0">
              <a:latin typeface="ＭＳ Ｐゴシック" panose="020B0600070205080204" pitchFamily="50" charset="-128"/>
              <a:ea typeface="ＭＳ Ｐゴシック" panose="020B0600070205080204" pitchFamily="50" charset="-128"/>
            </a:endParaRPr>
          </a:p>
        </p:txBody>
      </p:sp>
      <p:sp>
        <p:nvSpPr>
          <p:cNvPr id="7" name="テキスト ボックス 6">
            <a:extLst>
              <a:ext uri="{FF2B5EF4-FFF2-40B4-BE49-F238E27FC236}">
                <a16:creationId xmlns:a16="http://schemas.microsoft.com/office/drawing/2014/main" id="{853CEF0D-5F0C-105E-CC0D-7F074DD6114A}"/>
              </a:ext>
            </a:extLst>
          </p:cNvPr>
          <p:cNvSpPr txBox="1"/>
          <p:nvPr/>
        </p:nvSpPr>
        <p:spPr>
          <a:xfrm>
            <a:off x="3981450" y="6407767"/>
            <a:ext cx="4802331" cy="253916"/>
          </a:xfrm>
          <a:prstGeom prst="rect">
            <a:avLst/>
          </a:prstGeom>
          <a:noFill/>
        </p:spPr>
        <p:txBody>
          <a:bodyPr wrap="square">
            <a:spAutoFit/>
          </a:bodyPr>
          <a:lstStyle/>
          <a:p>
            <a:r>
              <a:rPr lang="ja-JP" altLang="en-US" sz="1050" dirty="0">
                <a:latin typeface="ＭＳ Ｐゴシック" panose="020B0600070205080204" pitchFamily="50" charset="-128"/>
                <a:ea typeface="ＭＳ Ｐゴシック" panose="020B0600070205080204" pitchFamily="50" charset="-128"/>
              </a:rPr>
              <a:t>参考：落合慈之 監修</a:t>
            </a:r>
            <a:r>
              <a:rPr lang="en-US" altLang="ja-JP" sz="1050" dirty="0">
                <a:latin typeface="ＭＳ Ｐゴシック" panose="020B0600070205080204" pitchFamily="50" charset="-128"/>
                <a:ea typeface="ＭＳ Ｐゴシック" panose="020B0600070205080204" pitchFamily="50" charset="-128"/>
              </a:rPr>
              <a:t>/</a:t>
            </a:r>
            <a:r>
              <a:rPr lang="ja-JP" altLang="en-US" sz="1050" dirty="0">
                <a:latin typeface="ＭＳ Ｐゴシック" panose="020B0600070205080204" pitchFamily="50" charset="-128"/>
                <a:ea typeface="ＭＳ Ｐゴシック" panose="020B0600070205080204" pitchFamily="50" charset="-128"/>
              </a:rPr>
              <a:t>五十嵐敦之 編集</a:t>
            </a:r>
            <a:r>
              <a:rPr lang="en-US" altLang="ja-JP" sz="1050" dirty="0">
                <a:latin typeface="ＭＳ Ｐゴシック" panose="020B0600070205080204" pitchFamily="50" charset="-128"/>
                <a:ea typeface="ＭＳ Ｐゴシック" panose="020B0600070205080204" pitchFamily="50" charset="-128"/>
              </a:rPr>
              <a:t>: </a:t>
            </a:r>
            <a:r>
              <a:rPr lang="ja-JP" altLang="en-US" sz="1050" dirty="0">
                <a:latin typeface="ＭＳ Ｐゴシック" panose="020B0600070205080204" pitchFamily="50" charset="-128"/>
                <a:ea typeface="ＭＳ Ｐゴシック" panose="020B0600070205080204" pitchFamily="50" charset="-128"/>
              </a:rPr>
              <a:t>新版 皮膚科疾患ビジュアルブック</a:t>
            </a:r>
            <a:r>
              <a:rPr lang="en-US" altLang="ja-JP" sz="1050" dirty="0">
                <a:latin typeface="ＭＳ Ｐゴシック" panose="020B0600070205080204" pitchFamily="50" charset="-128"/>
                <a:ea typeface="ＭＳ Ｐゴシック" panose="020B0600070205080204" pitchFamily="50" charset="-128"/>
              </a:rPr>
              <a:t>, p298</a:t>
            </a:r>
            <a:endParaRPr lang="ja-JP" altLang="en-US" sz="1050" dirty="0">
              <a:latin typeface="ＭＳ Ｐゴシック" panose="020B0600070205080204" pitchFamily="50" charset="-128"/>
              <a:ea typeface="ＭＳ Ｐゴシック" panose="020B0600070205080204" pitchFamily="50" charset="-128"/>
            </a:endParaRPr>
          </a:p>
        </p:txBody>
      </p:sp>
      <p:sp>
        <p:nvSpPr>
          <p:cNvPr id="4" name="テキスト ボックス 3">
            <a:extLst>
              <a:ext uri="{FF2B5EF4-FFF2-40B4-BE49-F238E27FC236}">
                <a16:creationId xmlns:a16="http://schemas.microsoft.com/office/drawing/2014/main" id="{6924351A-A5B7-096A-243F-FB47B9E457EB}"/>
              </a:ext>
            </a:extLst>
          </p:cNvPr>
          <p:cNvSpPr txBox="1"/>
          <p:nvPr/>
        </p:nvSpPr>
        <p:spPr>
          <a:xfrm>
            <a:off x="5112330" y="3241986"/>
            <a:ext cx="3491351" cy="523220"/>
          </a:xfrm>
          <a:prstGeom prst="rect">
            <a:avLst/>
          </a:prstGeom>
          <a:solidFill>
            <a:schemeClr val="bg2"/>
          </a:solidFill>
        </p:spPr>
        <p:txBody>
          <a:bodyPr wrap="square" rtlCol="0">
            <a:spAutoFit/>
          </a:bodyPr>
          <a:lstStyle/>
          <a:p>
            <a:r>
              <a:rPr kumimoji="1" lang="ja-JP" altLang="en-US" sz="1400" dirty="0">
                <a:latin typeface="ＭＳ Ｐゴシック" panose="020B0600070205080204" pitchFamily="50" charset="-128"/>
                <a:ea typeface="ＭＳ Ｐゴシック" panose="020B0600070205080204" pitchFamily="50" charset="-128"/>
              </a:rPr>
              <a:t>交感神経により</a:t>
            </a:r>
            <a:r>
              <a:rPr kumimoji="1" lang="ja-JP" altLang="en-US" sz="1400" b="1" dirty="0">
                <a:latin typeface="ＭＳ Ｐゴシック" panose="020B0600070205080204" pitchFamily="50" charset="-128"/>
                <a:ea typeface="ＭＳ Ｐゴシック" panose="020B0600070205080204" pitchFamily="50" charset="-128"/>
              </a:rPr>
              <a:t>アセチルコリン</a:t>
            </a:r>
            <a:r>
              <a:rPr kumimoji="1" lang="ja-JP" altLang="en-US" sz="1400" dirty="0">
                <a:latin typeface="ＭＳ Ｐゴシック" panose="020B0600070205080204" pitchFamily="50" charset="-128"/>
                <a:ea typeface="ＭＳ Ｐゴシック" panose="020B0600070205080204" pitchFamily="50" charset="-128"/>
              </a:rPr>
              <a:t>という物質が分泌され、エクリン腺から汗が出ます</a:t>
            </a:r>
          </a:p>
        </p:txBody>
      </p:sp>
      <p:pic>
        <p:nvPicPr>
          <p:cNvPr id="9" name="図 8">
            <a:extLst>
              <a:ext uri="{FF2B5EF4-FFF2-40B4-BE49-F238E27FC236}">
                <a16:creationId xmlns:a16="http://schemas.microsoft.com/office/drawing/2014/main" id="{5E893AD9-361C-714E-2621-1959D471A1EE}"/>
              </a:ext>
            </a:extLst>
          </p:cNvPr>
          <p:cNvPicPr>
            <a:picLocks noChangeAspect="1"/>
          </p:cNvPicPr>
          <p:nvPr/>
        </p:nvPicPr>
        <p:blipFill>
          <a:blip r:embed="rId2"/>
          <a:stretch>
            <a:fillRect/>
          </a:stretch>
        </p:blipFill>
        <p:spPr>
          <a:xfrm>
            <a:off x="586503" y="2013710"/>
            <a:ext cx="4368803" cy="2359521"/>
          </a:xfrm>
          <a:prstGeom prst="rect">
            <a:avLst/>
          </a:prstGeom>
        </p:spPr>
      </p:pic>
      <p:graphicFrame>
        <p:nvGraphicFramePr>
          <p:cNvPr id="5" name="表 4">
            <a:extLst>
              <a:ext uri="{FF2B5EF4-FFF2-40B4-BE49-F238E27FC236}">
                <a16:creationId xmlns:a16="http://schemas.microsoft.com/office/drawing/2014/main" id="{0E92F829-6D4D-B3BB-0930-FAE3D3253867}"/>
              </a:ext>
            </a:extLst>
          </p:cNvPr>
          <p:cNvGraphicFramePr>
            <a:graphicFrameLocks noGrp="1"/>
          </p:cNvGraphicFramePr>
          <p:nvPr>
            <p:extLst>
              <p:ext uri="{D42A27DB-BD31-4B8C-83A1-F6EECF244321}">
                <p14:modId xmlns:p14="http://schemas.microsoft.com/office/powerpoint/2010/main" val="2532736816"/>
              </p:ext>
            </p:extLst>
          </p:nvPr>
        </p:nvGraphicFramePr>
        <p:xfrm>
          <a:off x="396585" y="4555263"/>
          <a:ext cx="8387196" cy="1784720"/>
        </p:xfrm>
        <a:graphic>
          <a:graphicData uri="http://schemas.openxmlformats.org/drawingml/2006/table">
            <a:tbl>
              <a:tblPr/>
              <a:tblGrid>
                <a:gridCol w="2937163">
                  <a:extLst>
                    <a:ext uri="{9D8B030D-6E8A-4147-A177-3AD203B41FA5}">
                      <a16:colId xmlns:a16="http://schemas.microsoft.com/office/drawing/2014/main" val="3711780955"/>
                    </a:ext>
                  </a:extLst>
                </a:gridCol>
                <a:gridCol w="5450033">
                  <a:extLst>
                    <a:ext uri="{9D8B030D-6E8A-4147-A177-3AD203B41FA5}">
                      <a16:colId xmlns:a16="http://schemas.microsoft.com/office/drawing/2014/main" val="2674218847"/>
                    </a:ext>
                  </a:extLst>
                </a:gridCol>
              </a:tblGrid>
              <a:tr h="227453">
                <a:tc>
                  <a:txBody>
                    <a:bodyPr/>
                    <a:lstStyle/>
                    <a:p>
                      <a:pPr algn="ctr" fontAlgn="ctr"/>
                      <a:r>
                        <a:rPr lang="ja-JP" altLang="en-US" sz="1400" b="1" dirty="0">
                          <a:effectLst/>
                          <a:highlight>
                            <a:srgbClr val="9FC3E5"/>
                          </a:highlight>
                          <a:latin typeface="ＭＳ Ｐゴシック" panose="020B0600070205080204" pitchFamily="50" charset="-128"/>
                          <a:ea typeface="ＭＳ Ｐゴシック" panose="020B0600070205080204" pitchFamily="50" charset="-128"/>
                        </a:rPr>
                        <a:t>発汗の種類</a:t>
                      </a:r>
                    </a:p>
                  </a:txBody>
                  <a:tcPr marL="72800" marR="72800" marT="36400" marB="364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9FC3E5"/>
                    </a:solidFill>
                  </a:tcPr>
                </a:tc>
                <a:tc>
                  <a:txBody>
                    <a:bodyPr/>
                    <a:lstStyle/>
                    <a:p>
                      <a:pPr algn="ctr" fontAlgn="ctr"/>
                      <a:r>
                        <a:rPr lang="ja-JP" altLang="en-US" sz="1400" b="1" dirty="0">
                          <a:effectLst/>
                          <a:highlight>
                            <a:srgbClr val="9FC3E5"/>
                          </a:highlight>
                          <a:latin typeface="ＭＳ Ｐゴシック" panose="020B0600070205080204" pitchFamily="50" charset="-128"/>
                          <a:ea typeface="ＭＳ Ｐゴシック" panose="020B0600070205080204" pitchFamily="50" charset="-128"/>
                        </a:rPr>
                        <a:t>特徴</a:t>
                      </a:r>
                    </a:p>
                  </a:txBody>
                  <a:tcPr marL="72800" marR="72800" marT="36400" marB="36400" anchor="ctr">
                    <a:lnL w="12700" cap="flat" cmpd="sng" algn="ctr">
                      <a:solidFill>
                        <a:srgbClr val="FFFFF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9FC3E5"/>
                    </a:solidFill>
                  </a:tcPr>
                </a:tc>
                <a:extLst>
                  <a:ext uri="{0D108BD9-81ED-4DB2-BD59-A6C34878D82A}">
                    <a16:rowId xmlns:a16="http://schemas.microsoft.com/office/drawing/2014/main" val="102607639"/>
                  </a:ext>
                </a:extLst>
              </a:tr>
              <a:tr h="397041">
                <a:tc>
                  <a:txBody>
                    <a:bodyPr/>
                    <a:lstStyle/>
                    <a:p>
                      <a:pPr algn="ctr" fontAlgn="ctr"/>
                      <a:r>
                        <a:rPr lang="ja-JP" altLang="en-US" sz="1400" b="1" dirty="0">
                          <a:effectLst/>
                          <a:highlight>
                            <a:srgbClr val="EFEFEF"/>
                          </a:highlight>
                          <a:latin typeface="ＭＳ Ｐゴシック" panose="020B0600070205080204" pitchFamily="50" charset="-128"/>
                          <a:ea typeface="ＭＳ Ｐゴシック" panose="020B0600070205080204" pitchFamily="50" charset="-128"/>
                        </a:rPr>
                        <a:t>精神性発汗</a:t>
                      </a:r>
                      <a:endParaRPr lang="en-US" altLang="ja-JP" sz="1400" b="1" dirty="0">
                        <a:effectLst/>
                        <a:highlight>
                          <a:srgbClr val="EFEFEF"/>
                        </a:highlight>
                        <a:latin typeface="ＭＳ Ｐゴシック" panose="020B0600070205080204" pitchFamily="50" charset="-128"/>
                        <a:ea typeface="ＭＳ Ｐゴシック" panose="020B0600070205080204" pitchFamily="50" charset="-128"/>
                      </a:endParaRPr>
                    </a:p>
                    <a:p>
                      <a:pPr algn="ctr" fontAlgn="ctr"/>
                      <a:r>
                        <a:rPr lang="ja-JP" altLang="en-US" sz="1400" b="0" dirty="0">
                          <a:effectLst/>
                          <a:latin typeface="ＭＳ Ｐゴシック" panose="020B0600070205080204" pitchFamily="50" charset="-128"/>
                          <a:ea typeface="ＭＳ Ｐゴシック" panose="020B0600070205080204" pitchFamily="50" charset="-128"/>
                        </a:rPr>
                        <a:t>精神的刺激で汗が出ること</a:t>
                      </a:r>
                    </a:p>
                  </a:txBody>
                  <a:tcPr marL="72800" marR="72800" marT="36400" marB="3640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EFEFEF"/>
                    </a:solidFill>
                  </a:tcPr>
                </a:tc>
                <a:tc>
                  <a:txBody>
                    <a:bodyPr/>
                    <a:lstStyle/>
                    <a:p>
                      <a:pPr fontAlgn="base">
                        <a:buFont typeface="Arial" panose="020B0604020202020204" pitchFamily="34" charset="0"/>
                        <a:buChar char="•"/>
                      </a:pPr>
                      <a:r>
                        <a:rPr lang="ja-JP" altLang="en-US" sz="1400" dirty="0">
                          <a:effectLst/>
                          <a:latin typeface="ＭＳ Ｐゴシック" panose="020B0600070205080204" pitchFamily="50" charset="-128"/>
                          <a:ea typeface="ＭＳ Ｐゴシック" panose="020B0600070205080204" pitchFamily="50" charset="-128"/>
                        </a:rPr>
                        <a:t>精神的刺激としては不安、緊張、怒り、ストレス、恐怖などがある</a:t>
                      </a:r>
                    </a:p>
                    <a:p>
                      <a:pPr fontAlgn="base">
                        <a:buFont typeface="Arial" panose="020B0604020202020204" pitchFamily="34" charset="0"/>
                        <a:buChar char="•"/>
                      </a:pPr>
                      <a:r>
                        <a:rPr lang="ja-JP" altLang="en-US" sz="1400" dirty="0">
                          <a:effectLst/>
                          <a:latin typeface="ＭＳ Ｐゴシック" panose="020B0600070205080204" pitchFamily="50" charset="-128"/>
                          <a:ea typeface="ＭＳ Ｐゴシック" panose="020B0600070205080204" pitchFamily="50" charset="-128"/>
                        </a:rPr>
                        <a:t>主に手掌、足底、腋窩に出現する</a:t>
                      </a:r>
                    </a:p>
                  </a:txBody>
                  <a:tcPr marL="72800" marR="72800" marT="36400" marB="36400" anchor="ctr">
                    <a:lnL w="12700"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747571550"/>
                  </a:ext>
                </a:extLst>
              </a:tr>
              <a:tr h="397041">
                <a:tc>
                  <a:txBody>
                    <a:bodyPr/>
                    <a:lstStyle/>
                    <a:p>
                      <a:pPr algn="ctr" fontAlgn="ctr"/>
                      <a:r>
                        <a:rPr lang="ja-JP" altLang="en-US" sz="1400" b="1" dirty="0">
                          <a:effectLst/>
                          <a:highlight>
                            <a:srgbClr val="EFEFEF"/>
                          </a:highlight>
                          <a:latin typeface="ＭＳ Ｐゴシック" panose="020B0600070205080204" pitchFamily="50" charset="-128"/>
                          <a:ea typeface="ＭＳ Ｐゴシック" panose="020B0600070205080204" pitchFamily="50" charset="-128"/>
                        </a:rPr>
                        <a:t>温熱性発汗</a:t>
                      </a:r>
                      <a:endParaRPr lang="en-US" altLang="ja-JP" sz="1400" b="1" dirty="0">
                        <a:effectLst/>
                        <a:highlight>
                          <a:srgbClr val="EFEFEF"/>
                        </a:highlight>
                        <a:latin typeface="ＭＳ Ｐゴシック" panose="020B0600070205080204" pitchFamily="50" charset="-128"/>
                        <a:ea typeface="ＭＳ Ｐゴシック" panose="020B0600070205080204" pitchFamily="50" charset="-128"/>
                      </a:endParaRPr>
                    </a:p>
                    <a:p>
                      <a:pPr algn="ctr" fontAlgn="ctr"/>
                      <a:r>
                        <a:rPr lang="ja-JP" altLang="en-US" sz="1400" b="0" dirty="0">
                          <a:effectLst/>
                          <a:latin typeface="ＭＳ Ｐゴシック" panose="020B0600070205080204" pitchFamily="50" charset="-128"/>
                          <a:ea typeface="ＭＳ Ｐゴシック" panose="020B0600070205080204" pitchFamily="50" charset="-128"/>
                        </a:rPr>
                        <a:t>体温上昇によって汗が出ること</a:t>
                      </a:r>
                      <a:endParaRPr lang="ja-JP" altLang="en-US" sz="1400" b="0" dirty="0">
                        <a:effectLst/>
                        <a:highlight>
                          <a:srgbClr val="EFEFEF"/>
                        </a:highlight>
                        <a:latin typeface="ＭＳ Ｐゴシック" panose="020B0600070205080204" pitchFamily="50" charset="-128"/>
                        <a:ea typeface="ＭＳ Ｐゴシック" panose="020B0600070205080204" pitchFamily="50" charset="-128"/>
                      </a:endParaRPr>
                    </a:p>
                  </a:txBody>
                  <a:tcPr marL="72800" marR="72800" marT="36400" marB="3640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EFEFEF"/>
                    </a:solidFill>
                  </a:tcPr>
                </a:tc>
                <a:tc>
                  <a:txBody>
                    <a:bodyPr/>
                    <a:lstStyle/>
                    <a:p>
                      <a:pPr fontAlgn="base">
                        <a:buFont typeface="Arial" panose="020B0604020202020204" pitchFamily="34" charset="0"/>
                        <a:buChar char="•"/>
                      </a:pPr>
                      <a:r>
                        <a:rPr lang="ja-JP" altLang="en-US" sz="1400" dirty="0">
                          <a:effectLst/>
                          <a:latin typeface="ＭＳ Ｐゴシック" panose="020B0600070205080204" pitchFamily="50" charset="-128"/>
                          <a:ea typeface="ＭＳ Ｐゴシック" panose="020B0600070205080204" pitchFamily="50" charset="-128"/>
                        </a:rPr>
                        <a:t>皮膚表面の汗が蒸発することにより気化熱が放散して体温を下げる</a:t>
                      </a:r>
                    </a:p>
                  </a:txBody>
                  <a:tcPr marL="72800" marR="72800" marT="36400" marB="36400" anchor="ctr">
                    <a:lnL w="12700"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466905382"/>
                  </a:ext>
                </a:extLst>
              </a:tr>
              <a:tr h="397041">
                <a:tc>
                  <a:txBody>
                    <a:bodyPr/>
                    <a:lstStyle/>
                    <a:p>
                      <a:pPr algn="ctr" fontAlgn="ctr"/>
                      <a:r>
                        <a:rPr lang="ja-JP" altLang="en-US" sz="1400" b="1" dirty="0">
                          <a:effectLst/>
                          <a:highlight>
                            <a:srgbClr val="EFEFEF"/>
                          </a:highlight>
                          <a:latin typeface="ＭＳ Ｐゴシック" panose="020B0600070205080204" pitchFamily="50" charset="-128"/>
                          <a:ea typeface="ＭＳ Ｐゴシック" panose="020B0600070205080204" pitchFamily="50" charset="-128"/>
                        </a:rPr>
                        <a:t>味覚性発汗</a:t>
                      </a:r>
                      <a:endParaRPr lang="en-US" altLang="ja-JP" sz="1400" b="1" dirty="0">
                        <a:effectLst/>
                        <a:highlight>
                          <a:srgbClr val="EFEFEF"/>
                        </a:highlight>
                        <a:latin typeface="ＭＳ Ｐゴシック" panose="020B0600070205080204" pitchFamily="50" charset="-128"/>
                        <a:ea typeface="ＭＳ Ｐゴシック" panose="020B0600070205080204" pitchFamily="50" charset="-128"/>
                      </a:endParaRPr>
                    </a:p>
                    <a:p>
                      <a:pPr algn="ctr" fontAlgn="ctr"/>
                      <a:r>
                        <a:rPr lang="ja-JP" altLang="en-US" sz="1400" b="0" dirty="0">
                          <a:effectLst/>
                          <a:latin typeface="ＭＳ Ｐゴシック" panose="020B0600070205080204" pitchFamily="50" charset="-128"/>
                          <a:ea typeface="ＭＳ Ｐゴシック" panose="020B0600070205080204" pitchFamily="50" charset="-128"/>
                        </a:rPr>
                        <a:t>辛いものを食べたときに汗がでること</a:t>
                      </a:r>
                      <a:endParaRPr lang="ja-JP" altLang="en-US" sz="1400" b="0" dirty="0">
                        <a:effectLst/>
                        <a:highlight>
                          <a:srgbClr val="EFEFEF"/>
                        </a:highlight>
                        <a:latin typeface="ＭＳ Ｐゴシック" panose="020B0600070205080204" pitchFamily="50" charset="-128"/>
                        <a:ea typeface="ＭＳ Ｐゴシック" panose="020B0600070205080204" pitchFamily="50" charset="-128"/>
                      </a:endParaRPr>
                    </a:p>
                  </a:txBody>
                  <a:tcPr marL="72800" marR="72800" marT="36400" marB="3640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EFEFEF"/>
                    </a:solidFill>
                  </a:tcPr>
                </a:tc>
                <a:tc>
                  <a:txBody>
                    <a:bodyPr/>
                    <a:lstStyle/>
                    <a:p>
                      <a:pPr fontAlgn="base">
                        <a:buFont typeface="Arial" panose="020B0604020202020204" pitchFamily="34" charset="0"/>
                        <a:buChar char="•"/>
                      </a:pPr>
                      <a:r>
                        <a:rPr lang="ja-JP" altLang="en-US" sz="1400" dirty="0">
                          <a:effectLst/>
                          <a:latin typeface="ＭＳ Ｐゴシック" panose="020B0600070205080204" pitchFamily="50" charset="-128"/>
                          <a:ea typeface="ＭＳ Ｐゴシック" panose="020B0600070205080204" pitchFamily="50" charset="-128"/>
                        </a:rPr>
                        <a:t>顔、頭、首に両側性に出現する</a:t>
                      </a:r>
                    </a:p>
                    <a:p>
                      <a:pPr fontAlgn="base">
                        <a:buFont typeface="Arial" panose="020B0604020202020204" pitchFamily="34" charset="0"/>
                        <a:buChar char="•"/>
                      </a:pPr>
                      <a:r>
                        <a:rPr lang="ja-JP" altLang="en-US" sz="1400" dirty="0">
                          <a:effectLst/>
                          <a:latin typeface="ＭＳ Ｐゴシック" panose="020B0600070205080204" pitchFamily="50" charset="-128"/>
                          <a:ea typeface="ＭＳ Ｐゴシック" panose="020B0600070205080204" pitchFamily="50" charset="-128"/>
                        </a:rPr>
                        <a:t>食物中のカプサイシンが原因の生理的反応である</a:t>
                      </a:r>
                    </a:p>
                  </a:txBody>
                  <a:tcPr marL="72800" marR="72800" marT="36400" marB="36400" anchor="ctr">
                    <a:lnL w="12700"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322352085"/>
                  </a:ext>
                </a:extLst>
              </a:tr>
            </a:tbl>
          </a:graphicData>
        </a:graphic>
      </p:graphicFrame>
      <p:cxnSp>
        <p:nvCxnSpPr>
          <p:cNvPr id="8" name="直線矢印コネクタ 7">
            <a:extLst>
              <a:ext uri="{FF2B5EF4-FFF2-40B4-BE49-F238E27FC236}">
                <a16:creationId xmlns:a16="http://schemas.microsoft.com/office/drawing/2014/main" id="{595D0AFB-CDCC-1E17-027C-2E959898037F}"/>
              </a:ext>
            </a:extLst>
          </p:cNvPr>
          <p:cNvCxnSpPr/>
          <p:nvPr/>
        </p:nvCxnSpPr>
        <p:spPr>
          <a:xfrm flipH="1">
            <a:off x="3768436" y="3530625"/>
            <a:ext cx="1357743" cy="8079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3955D28D-DF01-1E6B-209C-2A8E71B4F90A}"/>
              </a:ext>
            </a:extLst>
          </p:cNvPr>
          <p:cNvSpPr txBox="1"/>
          <p:nvPr/>
        </p:nvSpPr>
        <p:spPr>
          <a:xfrm>
            <a:off x="5033817" y="2469005"/>
            <a:ext cx="4027056" cy="553998"/>
          </a:xfrm>
          <a:prstGeom prst="rect">
            <a:avLst/>
          </a:prstGeom>
          <a:noFill/>
        </p:spPr>
        <p:txBody>
          <a:bodyPr wrap="square">
            <a:spAutoFit/>
          </a:bodyPr>
          <a:lstStyle/>
          <a:p>
            <a:r>
              <a:rPr lang="ja-JP" altLang="en-US" sz="1000" dirty="0"/>
              <a:t>汗には二種類あります</a:t>
            </a:r>
            <a:endParaRPr lang="en-US" altLang="ja-JP" sz="1000" dirty="0"/>
          </a:p>
          <a:p>
            <a:r>
              <a:rPr lang="ja-JP" altLang="en-US" sz="1000" dirty="0"/>
              <a:t>エクリン汗腺の汗は９９％水⇒多汗症の原因</a:t>
            </a:r>
            <a:endParaRPr lang="en-US" altLang="ja-JP" sz="1000" dirty="0"/>
          </a:p>
          <a:p>
            <a:r>
              <a:rPr lang="ja-JP" altLang="en-US" sz="1000" dirty="0"/>
              <a:t>アポクリン汗腺の汗は粘性で独特の臭いを発する⇒腋臭（わきが）</a:t>
            </a:r>
          </a:p>
        </p:txBody>
      </p:sp>
    </p:spTree>
    <p:extLst>
      <p:ext uri="{BB962C8B-B14F-4D97-AF65-F5344CB8AC3E}">
        <p14:creationId xmlns:p14="http://schemas.microsoft.com/office/powerpoint/2010/main" val="312682939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1280</TotalTime>
  <Words>755</Words>
  <Application>Microsoft Office PowerPoint</Application>
  <PresentationFormat>画面に合わせる (4:3)</PresentationFormat>
  <Paragraphs>72</Paragraphs>
  <Slides>13</Slides>
  <Notes>2</Notes>
  <HiddenSlides>0</HiddenSlides>
  <MMClips>0</MMClips>
  <ScaleCrop>false</ScaleCrop>
  <HeadingPairs>
    <vt:vector size="6" baseType="variant">
      <vt:variant>
        <vt:lpstr>使用されているフォント</vt:lpstr>
      </vt:variant>
      <vt:variant>
        <vt:i4>5</vt:i4>
      </vt:variant>
      <vt:variant>
        <vt:lpstr>テーマ</vt:lpstr>
      </vt:variant>
      <vt:variant>
        <vt:i4>2</vt:i4>
      </vt:variant>
      <vt:variant>
        <vt:lpstr>スライド タイトル</vt:lpstr>
      </vt:variant>
      <vt:variant>
        <vt:i4>13</vt:i4>
      </vt:variant>
    </vt:vector>
  </HeadingPairs>
  <TitlesOfParts>
    <vt:vector size="20" baseType="lpstr">
      <vt:lpstr>ＭＳ Ｐゴシック</vt:lpstr>
      <vt:lpstr>游ゴシック</vt:lpstr>
      <vt:lpstr>Arial</vt:lpstr>
      <vt:lpstr>Calibri</vt:lpstr>
      <vt:lpstr>Calibri Light</vt:lpstr>
      <vt:lpstr>Office テーマ</vt:lpstr>
      <vt:lpstr>デザインの設定</vt:lpstr>
      <vt:lpstr> げんぱつせい　　　　きょくしょ　　　たかんしょう 原発性局所多汗症 </vt:lpstr>
      <vt:lpstr>原発性局所多汗症</vt:lpstr>
      <vt:lpstr>たとえば原発性腋窩多汗症では</vt:lpstr>
      <vt:lpstr>脇に多汗症状を有する方</vt:lpstr>
      <vt:lpstr>脇の汗による日常生活への影響</vt:lpstr>
      <vt:lpstr>多汗症の精神面への影響</vt:lpstr>
      <vt:lpstr>多汗症の生産性への影響</vt:lpstr>
      <vt:lpstr>原発性多汗症の原因</vt:lpstr>
      <vt:lpstr>エクリン汗腺からの汗が出る仕組み</vt:lpstr>
      <vt:lpstr>原発性局所多汗症の診断基準</vt:lpstr>
      <vt:lpstr>多汗症の治療</vt:lpstr>
      <vt:lpstr>外用抗コリン薬の塗り薬は 簡単に使用できます</vt:lpstr>
      <vt:lpstr>原発性多汗症の有病率と受診率</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原発性腋窩多汗症</dc:title>
  <dc:creator>ｈ ｗ</dc:creator>
  <cp:lastModifiedBy>obata</cp:lastModifiedBy>
  <cp:revision>22</cp:revision>
  <cp:lastPrinted>2024-06-16T22:57:47Z</cp:lastPrinted>
  <dcterms:created xsi:type="dcterms:W3CDTF">2024-05-20T07:56:48Z</dcterms:created>
  <dcterms:modified xsi:type="dcterms:W3CDTF">2024-06-26T01:30:28Z</dcterms:modified>
</cp:coreProperties>
</file>