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300" r:id="rId3"/>
    <p:sldId id="257" r:id="rId4"/>
    <p:sldId id="304" r:id="rId5"/>
    <p:sldId id="301" r:id="rId6"/>
    <p:sldId id="272" r:id="rId7"/>
    <p:sldId id="289" r:id="rId8"/>
    <p:sldId id="302" r:id="rId9"/>
    <p:sldId id="309" r:id="rId10"/>
    <p:sldId id="279" r:id="rId11"/>
    <p:sldId id="298" r:id="rId12"/>
    <p:sldId id="283" r:id="rId1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528F"/>
    <a:srgbClr val="E6AF00"/>
    <a:srgbClr val="FFC819"/>
    <a:srgbClr val="FD5959"/>
    <a:srgbClr val="F6D3C8"/>
    <a:srgbClr val="C9C9C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0" autoAdjust="0"/>
  </p:normalViewPr>
  <p:slideViewPr>
    <p:cSldViewPr snapToGrid="0">
      <p:cViewPr varScale="1">
        <p:scale>
          <a:sx n="105" d="100"/>
          <a:sy n="105" d="100"/>
        </p:scale>
        <p:origin x="1830" y="102"/>
      </p:cViewPr>
      <p:guideLst>
        <p:guide orient="horz" pos="2160"/>
        <p:guide pos="2880"/>
      </p:guideLst>
    </p:cSldViewPr>
  </p:slideViewPr>
  <p:outlineViewPr>
    <p:cViewPr>
      <p:scale>
        <a:sx n="33" d="100"/>
        <a:sy n="33" d="100"/>
      </p:scale>
      <p:origin x="0" y="-94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marker>
            <c:symbol val="diamond"/>
            <c:size val="12"/>
          </c:marker>
          <c:dLbls>
            <c:dLbl>
              <c:idx val="0"/>
              <c:tx>
                <c:rich>
                  <a:bodyPr/>
                  <a:lstStyle/>
                  <a:p>
                    <a:r>
                      <a:rPr lang="en-US" altLang="en-US"/>
                      <a:t>10dB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8C71-4312-9417-734DD9A0F261}"/>
                </c:ext>
              </c:extLst>
            </c:dLbl>
            <c:dLbl>
              <c:idx val="1"/>
              <c:tx>
                <c:rich>
                  <a:bodyPr/>
                  <a:lstStyle/>
                  <a:p>
                    <a:r>
                      <a:rPr lang="en-US" altLang="en-US" dirty="0"/>
                      <a:t>20dB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8C71-4312-9417-734DD9A0F261}"/>
                </c:ext>
              </c:extLst>
            </c:dLbl>
            <c:dLbl>
              <c:idx val="2"/>
              <c:tx>
                <c:rich>
                  <a:bodyPr/>
                  <a:lstStyle/>
                  <a:p>
                    <a:r>
                      <a:rPr lang="en-US" altLang="en-US"/>
                      <a:t>40dB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8C71-4312-9417-734DD9A0F261}"/>
                </c:ext>
              </c:extLst>
            </c:dLbl>
            <c:dLbl>
              <c:idx val="3"/>
              <c:layout>
                <c:manualLayout>
                  <c:x val="-7.3846315684893679E-2"/>
                  <c:y val="-5.2134198939962649E-2"/>
                </c:manualLayout>
              </c:layout>
              <c:tx>
                <c:rich>
                  <a:bodyPr/>
                  <a:lstStyle/>
                  <a:p>
                    <a:pPr>
                      <a:defRPr/>
                    </a:pPr>
                    <a:r>
                      <a:rPr lang="en-US" altLang="en-US"/>
                      <a:t>60dB</a:t>
                    </a:r>
                  </a:p>
                </c:rich>
              </c:tx>
              <c:spPr>
                <a:solidFill>
                  <a:schemeClr val="bg1"/>
                </a:solidFill>
              </c:spPr>
              <c:dLblPos val="r"/>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8C71-4312-9417-734DD9A0F261}"/>
                </c:ext>
              </c:extLst>
            </c:dLbl>
            <c:dLbl>
              <c:idx val="4"/>
              <c:tx>
                <c:rich>
                  <a:bodyPr/>
                  <a:lstStyle/>
                  <a:p>
                    <a:r>
                      <a:rPr lang="en-US" altLang="en-US"/>
                      <a:t>80dB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8C71-4312-9417-734DD9A0F261}"/>
                </c:ext>
              </c:extLst>
            </c:dLbl>
            <c:dLbl>
              <c:idx val="5"/>
              <c:tx>
                <c:rich>
                  <a:bodyPr/>
                  <a:lstStyle/>
                  <a:p>
                    <a:r>
                      <a:rPr lang="en-US" altLang="en-US"/>
                      <a:t>90dB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8C71-4312-9417-734DD9A0F261}"/>
                </c:ext>
              </c:extLst>
            </c:dLbl>
            <c:dLbl>
              <c:idx val="6"/>
              <c:tx>
                <c:rich>
                  <a:bodyPr/>
                  <a:lstStyle/>
                  <a:p>
                    <a:r>
                      <a:rPr lang="en-US" altLang="en-US"/>
                      <a:t>100dB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8C71-4312-9417-734DD9A0F261}"/>
                </c:ext>
              </c:extLst>
            </c:dLbl>
            <c:dLbl>
              <c:idx val="7"/>
              <c:tx>
                <c:rich>
                  <a:bodyPr/>
                  <a:lstStyle/>
                  <a:p>
                    <a:r>
                      <a:rPr lang="en-US" altLang="en-US"/>
                      <a:t>120dB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8C71-4312-9417-734DD9A0F261}"/>
                </c:ext>
              </c:extLst>
            </c:dLbl>
            <c:dLbl>
              <c:idx val="8"/>
              <c:tx>
                <c:rich>
                  <a:bodyPr/>
                  <a:lstStyle/>
                  <a:p>
                    <a:r>
                      <a:rPr lang="en-US" altLang="en-US"/>
                      <a:t>130dB</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8-8C71-4312-9417-734DD9A0F261}"/>
                </c:ext>
              </c:extLst>
            </c:dLbl>
            <c:spPr>
              <a:noFill/>
              <a:ln>
                <a:noFill/>
              </a:ln>
              <a:effectLst/>
            </c:sp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蝶の羽ばたき音</c:v>
                </c:pt>
                <c:pt idx="1">
                  <c:v>置時計の秒針の音</c:v>
                </c:pt>
                <c:pt idx="2">
                  <c:v>小雨の降る音</c:v>
                </c:pt>
                <c:pt idx="3">
                  <c:v>普通の会話</c:v>
                </c:pt>
                <c:pt idx="4">
                  <c:v>電車の車内</c:v>
                </c:pt>
                <c:pt idx="5">
                  <c:v>パチンコ店</c:v>
                </c:pt>
                <c:pt idx="6">
                  <c:v>電車の通過音</c:v>
                </c:pt>
                <c:pt idx="7">
                  <c:v>新幹線の通過音</c:v>
                </c:pt>
                <c:pt idx="8">
                  <c:v>飛行機のエンジン音</c:v>
                </c:pt>
              </c:strCache>
            </c:strRef>
          </c:cat>
          <c:val>
            <c:numRef>
              <c:f>Sheet1!$B$2:$B$10</c:f>
              <c:numCache>
                <c:formatCode>General</c:formatCode>
                <c:ptCount val="9"/>
                <c:pt idx="0">
                  <c:v>10</c:v>
                </c:pt>
                <c:pt idx="1">
                  <c:v>20</c:v>
                </c:pt>
                <c:pt idx="2">
                  <c:v>40</c:v>
                </c:pt>
                <c:pt idx="3">
                  <c:v>60</c:v>
                </c:pt>
                <c:pt idx="4">
                  <c:v>80</c:v>
                </c:pt>
                <c:pt idx="5">
                  <c:v>90</c:v>
                </c:pt>
                <c:pt idx="6">
                  <c:v>100</c:v>
                </c:pt>
                <c:pt idx="7">
                  <c:v>120</c:v>
                </c:pt>
                <c:pt idx="8">
                  <c:v>130</c:v>
                </c:pt>
              </c:numCache>
            </c:numRef>
          </c:val>
          <c:smooth val="0"/>
          <c:extLst>
            <c:ext xmlns:c16="http://schemas.microsoft.com/office/drawing/2014/chart" uri="{C3380CC4-5D6E-409C-BE32-E72D297353CC}">
              <c16:uniqueId val="{00000009-8C71-4312-9417-734DD9A0F261}"/>
            </c:ext>
          </c:extLst>
        </c:ser>
        <c:dLbls>
          <c:showLegendKey val="0"/>
          <c:showVal val="0"/>
          <c:showCatName val="0"/>
          <c:showSerName val="0"/>
          <c:showPercent val="0"/>
          <c:showBubbleSize val="0"/>
        </c:dLbls>
        <c:marker val="1"/>
        <c:smooth val="0"/>
        <c:axId val="53901824"/>
        <c:axId val="638279680"/>
      </c:lineChart>
      <c:catAx>
        <c:axId val="53901824"/>
        <c:scaling>
          <c:orientation val="minMax"/>
        </c:scaling>
        <c:delete val="0"/>
        <c:axPos val="b"/>
        <c:numFmt formatCode="General" sourceLinked="0"/>
        <c:majorTickMark val="out"/>
        <c:minorTickMark val="none"/>
        <c:tickLblPos val="nextTo"/>
        <c:txPr>
          <a:bodyPr rot="0" vert="eaVert"/>
          <a:lstStyle/>
          <a:p>
            <a:pPr>
              <a:defRPr/>
            </a:pPr>
            <a:endParaRPr lang="ja-JP"/>
          </a:p>
        </c:txPr>
        <c:crossAx val="638279680"/>
        <c:crosses val="autoZero"/>
        <c:auto val="1"/>
        <c:lblAlgn val="ctr"/>
        <c:lblOffset val="100"/>
        <c:noMultiLvlLbl val="0"/>
      </c:catAx>
      <c:valAx>
        <c:axId val="638279680"/>
        <c:scaling>
          <c:orientation val="minMax"/>
        </c:scaling>
        <c:delete val="0"/>
        <c:axPos val="l"/>
        <c:majorGridlines/>
        <c:numFmt formatCode="General" sourceLinked="1"/>
        <c:majorTickMark val="out"/>
        <c:minorTickMark val="none"/>
        <c:tickLblPos val="nextTo"/>
        <c:crossAx val="5390182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0.32022</cdr:x>
      <cdr:y>0.3643</cdr:y>
    </cdr:from>
    <cdr:to>
      <cdr:x>0.43102</cdr:x>
      <cdr:y>0.45203</cdr:y>
    </cdr:to>
    <cdr:sp macro="" textlink="">
      <cdr:nvSpPr>
        <cdr:cNvPr id="2" name="テキスト ボックス 1"/>
        <cdr:cNvSpPr txBox="1"/>
      </cdr:nvSpPr>
      <cdr:spPr>
        <a:xfrm xmlns:a="http://schemas.openxmlformats.org/drawingml/2006/main">
          <a:off x="2739689" y="1729409"/>
          <a:ext cx="947942" cy="41646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ja-JP" altLang="en-US" sz="2000" b="1" dirty="0"/>
            <a:t>快適</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4497"/>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4497"/>
          </a:xfrm>
          <a:prstGeom prst="rect">
            <a:avLst/>
          </a:prstGeom>
        </p:spPr>
        <p:txBody>
          <a:bodyPr vert="horz" lIns="90343" tIns="45171" rIns="90343" bIns="45171" rtlCol="0"/>
          <a:lstStyle>
            <a:lvl1pPr algn="r">
              <a:defRPr sz="1200"/>
            </a:lvl1pPr>
          </a:lstStyle>
          <a:p>
            <a:fld id="{AACFB14C-4F1D-4006-9270-0CFE1E237501}" type="datetimeFigureOut">
              <a:rPr kumimoji="1" lang="ja-JP" altLang="en-US" smtClean="0"/>
              <a:t>2024/6/3</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673577" y="4748114"/>
            <a:ext cx="5388610" cy="3885106"/>
          </a:xfrm>
          <a:prstGeom prst="rect">
            <a:avLst/>
          </a:prstGeom>
        </p:spPr>
        <p:txBody>
          <a:bodyPr vert="horz" lIns="90343" tIns="45171" rIns="90343" bIns="45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817"/>
            <a:ext cx="2918831" cy="494497"/>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817"/>
            <a:ext cx="2918831" cy="494497"/>
          </a:xfrm>
          <a:prstGeom prst="rect">
            <a:avLst/>
          </a:prstGeom>
        </p:spPr>
        <p:txBody>
          <a:bodyPr vert="horz" lIns="90343" tIns="45171" rIns="90343" bIns="45171" rtlCol="0" anchor="b"/>
          <a:lstStyle>
            <a:lvl1pPr algn="r">
              <a:defRPr sz="1200"/>
            </a:lvl1pPr>
          </a:lstStyle>
          <a:p>
            <a:fld id="{309B05CB-D4BC-4628-9BDB-FB69EE255294}" type="slidenum">
              <a:rPr kumimoji="1" lang="ja-JP" altLang="en-US" smtClean="0"/>
              <a:t>‹#›</a:t>
            </a:fld>
            <a:endParaRPr kumimoji="1" lang="ja-JP" altLang="en-US"/>
          </a:p>
        </p:txBody>
      </p:sp>
    </p:spTree>
    <p:extLst>
      <p:ext uri="{BB962C8B-B14F-4D97-AF65-F5344CB8AC3E}">
        <p14:creationId xmlns:p14="http://schemas.microsoft.com/office/powerpoint/2010/main" val="1591014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27150" y="1133475"/>
            <a:ext cx="4081463" cy="30622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98DDEB-78CD-4920-864D-17A6BB4F4371}" type="slidenum">
              <a:rPr kumimoji="1" lang="ja-JP" altLang="en-US" smtClean="0"/>
              <a:t>1</a:t>
            </a:fld>
            <a:endParaRPr kumimoji="1" lang="ja-JP" altLang="en-US"/>
          </a:p>
        </p:txBody>
      </p:sp>
    </p:spTree>
    <p:extLst>
      <p:ext uri="{BB962C8B-B14F-4D97-AF65-F5344CB8AC3E}">
        <p14:creationId xmlns:p14="http://schemas.microsoft.com/office/powerpoint/2010/main" val="299483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71300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61740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48508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62170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06198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39751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61045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23634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63630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81350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406388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1892A-6C84-4935-B75B-A9985AADC77C}" type="datetimeFigureOut">
              <a:rPr kumimoji="1" lang="ja-JP" altLang="en-US" smtClean="0"/>
              <a:t>2024/6/3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29413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2.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microsoft.com/office/2007/relationships/hdphoto" Target="../media/hdphoto6.wdp"/><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47BA1-87B8-0FD8-4CD0-EFDA56CC6686}"/>
              </a:ext>
            </a:extLst>
          </p:cNvPr>
          <p:cNvSpPr>
            <a:spLocks noGrp="1"/>
          </p:cNvSpPr>
          <p:nvPr>
            <p:ph type="ctrTitle"/>
          </p:nvPr>
        </p:nvSpPr>
        <p:spPr>
          <a:xfrm>
            <a:off x="685800" y="1122363"/>
            <a:ext cx="7772400" cy="962076"/>
          </a:xfrm>
        </p:spPr>
        <p:txBody>
          <a:bodyPr/>
          <a:lstStyle/>
          <a:p>
            <a:r>
              <a:rPr kumimoji="1" lang="ja-JP" altLang="en-US" dirty="0"/>
              <a:t>騒音性難聴</a:t>
            </a:r>
          </a:p>
        </p:txBody>
      </p:sp>
      <p:sp>
        <p:nvSpPr>
          <p:cNvPr id="3" name="字幕 2">
            <a:extLst>
              <a:ext uri="{FF2B5EF4-FFF2-40B4-BE49-F238E27FC236}">
                <a16:creationId xmlns:a16="http://schemas.microsoft.com/office/drawing/2014/main" id="{973AEF49-6991-0748-68D0-B373183E1841}"/>
              </a:ext>
            </a:extLst>
          </p:cNvPr>
          <p:cNvSpPr>
            <a:spLocks noGrp="1"/>
          </p:cNvSpPr>
          <p:nvPr>
            <p:ph type="subTitle" idx="1"/>
          </p:nvPr>
        </p:nvSpPr>
        <p:spPr>
          <a:xfrm>
            <a:off x="685800" y="5124553"/>
            <a:ext cx="7973961" cy="962076"/>
          </a:xfrm>
        </p:spPr>
        <p:txBody>
          <a:bodyPr>
            <a:normAutofit fontScale="92500"/>
          </a:bodyPr>
          <a:lstStyle/>
          <a:p>
            <a:pPr algn="l"/>
            <a:r>
              <a:rPr kumimoji="1" lang="ja-JP" altLang="en-US" dirty="0"/>
              <a:t>大きい音にさらされ続けると難聴になることがあります。</a:t>
            </a:r>
          </a:p>
          <a:p>
            <a:pPr algn="l"/>
            <a:r>
              <a:rPr kumimoji="1" lang="ja-JP" altLang="en-US" dirty="0"/>
              <a:t>職場や日常での騒音から耳をまもり、難聴を予防しましょう。</a:t>
            </a:r>
          </a:p>
        </p:txBody>
      </p:sp>
      <p:pic>
        <p:nvPicPr>
          <p:cNvPr id="4" name="図 3">
            <a:extLst>
              <a:ext uri="{FF2B5EF4-FFF2-40B4-BE49-F238E27FC236}">
                <a16:creationId xmlns:a16="http://schemas.microsoft.com/office/drawing/2014/main" id="{F1603E7D-CD73-C01A-2C18-F98D3E2CDAF2}"/>
              </a:ext>
            </a:extLst>
          </p:cNvPr>
          <p:cNvPicPr>
            <a:picLocks noChangeAspect="1"/>
          </p:cNvPicPr>
          <p:nvPr/>
        </p:nvPicPr>
        <p:blipFill>
          <a:blip r:embed="rId3"/>
          <a:stretch>
            <a:fillRect/>
          </a:stretch>
        </p:blipFill>
        <p:spPr>
          <a:xfrm>
            <a:off x="3393346" y="2134575"/>
            <a:ext cx="2152048" cy="2588850"/>
          </a:xfrm>
          <a:prstGeom prst="rect">
            <a:avLst/>
          </a:prstGeom>
        </p:spPr>
      </p:pic>
    </p:spTree>
    <p:extLst>
      <p:ext uri="{BB962C8B-B14F-4D97-AF65-F5344CB8AC3E}">
        <p14:creationId xmlns:p14="http://schemas.microsoft.com/office/powerpoint/2010/main" val="222989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F4CBA0D-3BFB-4209-9920-47F59D42FCCE}"/>
              </a:ext>
            </a:extLst>
          </p:cNvPr>
          <p:cNvGrpSpPr/>
          <p:nvPr/>
        </p:nvGrpSpPr>
        <p:grpSpPr>
          <a:xfrm>
            <a:off x="105597" y="1553497"/>
            <a:ext cx="7728924" cy="5206296"/>
            <a:chOff x="105597" y="968859"/>
            <a:chExt cx="7728924" cy="5790934"/>
          </a:xfrm>
        </p:grpSpPr>
        <p:pic>
          <p:nvPicPr>
            <p:cNvPr id="4" name="図 3">
              <a:extLst>
                <a:ext uri="{FF2B5EF4-FFF2-40B4-BE49-F238E27FC236}">
                  <a16:creationId xmlns:a16="http://schemas.microsoft.com/office/drawing/2014/main" id="{35C6530B-A603-71A6-08F9-395EF0E8E8B2}"/>
                </a:ext>
              </a:extLst>
            </p:cNvPr>
            <p:cNvPicPr>
              <a:picLocks noChangeAspect="1"/>
            </p:cNvPicPr>
            <p:nvPr/>
          </p:nvPicPr>
          <p:blipFill rotWithShape="1">
            <a:blip r:embed="rId2"/>
            <a:srcRect t="9441"/>
            <a:stretch/>
          </p:blipFill>
          <p:spPr>
            <a:xfrm>
              <a:off x="105597" y="968859"/>
              <a:ext cx="7728924" cy="5790934"/>
            </a:xfrm>
            <a:prstGeom prst="rect">
              <a:avLst/>
            </a:prstGeom>
          </p:spPr>
        </p:pic>
        <p:cxnSp>
          <p:nvCxnSpPr>
            <p:cNvPr id="5" name="直線コネクタ 4">
              <a:extLst>
                <a:ext uri="{FF2B5EF4-FFF2-40B4-BE49-F238E27FC236}">
                  <a16:creationId xmlns:a16="http://schemas.microsoft.com/office/drawing/2014/main" id="{F193C138-136E-2475-D867-5E6EC850BC95}"/>
                </a:ext>
              </a:extLst>
            </p:cNvPr>
            <p:cNvCxnSpPr/>
            <p:nvPr/>
          </p:nvCxnSpPr>
          <p:spPr>
            <a:xfrm>
              <a:off x="1084174" y="3181732"/>
              <a:ext cx="66060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27606362-0484-8368-342D-3835F3A3E5D3}"/>
                </a:ext>
              </a:extLst>
            </p:cNvPr>
            <p:cNvCxnSpPr/>
            <p:nvPr/>
          </p:nvCxnSpPr>
          <p:spPr>
            <a:xfrm>
              <a:off x="6688153" y="2716266"/>
              <a:ext cx="0" cy="1147665"/>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乗算記号 9">
              <a:extLst>
                <a:ext uri="{FF2B5EF4-FFF2-40B4-BE49-F238E27FC236}">
                  <a16:creationId xmlns:a16="http://schemas.microsoft.com/office/drawing/2014/main" id="{46FBC742-F061-732B-EAC2-A589FCB57601}"/>
                </a:ext>
              </a:extLst>
            </p:cNvPr>
            <p:cNvSpPr/>
            <p:nvPr/>
          </p:nvSpPr>
          <p:spPr>
            <a:xfrm>
              <a:off x="2493096" y="2866336"/>
              <a:ext cx="139960" cy="16795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乗算記号 10">
              <a:extLst>
                <a:ext uri="{FF2B5EF4-FFF2-40B4-BE49-F238E27FC236}">
                  <a16:creationId xmlns:a16="http://schemas.microsoft.com/office/drawing/2014/main" id="{3148532A-171D-AF49-029C-2571D51C9862}"/>
                </a:ext>
              </a:extLst>
            </p:cNvPr>
            <p:cNvSpPr/>
            <p:nvPr/>
          </p:nvSpPr>
          <p:spPr>
            <a:xfrm>
              <a:off x="5304722" y="4416488"/>
              <a:ext cx="139960" cy="16795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乗算記号 11">
              <a:extLst>
                <a:ext uri="{FF2B5EF4-FFF2-40B4-BE49-F238E27FC236}">
                  <a16:creationId xmlns:a16="http://schemas.microsoft.com/office/drawing/2014/main" id="{F9B4DD9F-2616-1BCA-8ECA-F94748FB534B}"/>
                </a:ext>
              </a:extLst>
            </p:cNvPr>
            <p:cNvSpPr/>
            <p:nvPr/>
          </p:nvSpPr>
          <p:spPr>
            <a:xfrm>
              <a:off x="4345606" y="3498448"/>
              <a:ext cx="139960" cy="16795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記号 12">
              <a:extLst>
                <a:ext uri="{FF2B5EF4-FFF2-40B4-BE49-F238E27FC236}">
                  <a16:creationId xmlns:a16="http://schemas.microsoft.com/office/drawing/2014/main" id="{0D084693-ABC1-1DC1-A451-503444342940}"/>
                </a:ext>
              </a:extLst>
            </p:cNvPr>
            <p:cNvSpPr/>
            <p:nvPr/>
          </p:nvSpPr>
          <p:spPr>
            <a:xfrm>
              <a:off x="6251947" y="4972935"/>
              <a:ext cx="139960" cy="16795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乗算記号 14">
              <a:extLst>
                <a:ext uri="{FF2B5EF4-FFF2-40B4-BE49-F238E27FC236}">
                  <a16:creationId xmlns:a16="http://schemas.microsoft.com/office/drawing/2014/main" id="{D1E17DC6-944C-D4DB-1BA8-DB350C799EE1}"/>
                </a:ext>
              </a:extLst>
            </p:cNvPr>
            <p:cNvSpPr/>
            <p:nvPr/>
          </p:nvSpPr>
          <p:spPr>
            <a:xfrm>
              <a:off x="3419941" y="3296812"/>
              <a:ext cx="139960" cy="16795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C352A6CC-8CCE-CB88-9746-C0D7A62DCDE6}"/>
                </a:ext>
              </a:extLst>
            </p:cNvPr>
            <p:cNvCxnSpPr>
              <a:stCxn id="10" idx="0"/>
              <a:endCxn id="15" idx="2"/>
            </p:cNvCxnSpPr>
            <p:nvPr/>
          </p:nvCxnSpPr>
          <p:spPr>
            <a:xfrm>
              <a:off x="2526711" y="2906674"/>
              <a:ext cx="999575" cy="51775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B86E51D-5284-9006-8C6A-653F7E49E8EF}"/>
                </a:ext>
              </a:extLst>
            </p:cNvPr>
            <p:cNvCxnSpPr>
              <a:cxnSpLocks/>
              <a:endCxn id="12" idx="2"/>
            </p:cNvCxnSpPr>
            <p:nvPr/>
          </p:nvCxnSpPr>
          <p:spPr>
            <a:xfrm>
              <a:off x="3489921" y="3399210"/>
              <a:ext cx="962030" cy="22685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FB5DC85-C2E6-E703-FC74-DDC1E5BE7672}"/>
                </a:ext>
              </a:extLst>
            </p:cNvPr>
            <p:cNvCxnSpPr>
              <a:cxnSpLocks/>
              <a:stCxn id="12" idx="2"/>
              <a:endCxn id="11" idx="0"/>
            </p:cNvCxnSpPr>
            <p:nvPr/>
          </p:nvCxnSpPr>
          <p:spPr>
            <a:xfrm>
              <a:off x="4451951" y="3626061"/>
              <a:ext cx="886386" cy="83076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23523FC-BB9F-F87C-FC8C-5353CD0E2FAF}"/>
                </a:ext>
              </a:extLst>
            </p:cNvPr>
            <p:cNvCxnSpPr>
              <a:cxnSpLocks/>
              <a:stCxn id="11" idx="2"/>
            </p:cNvCxnSpPr>
            <p:nvPr/>
          </p:nvCxnSpPr>
          <p:spPr>
            <a:xfrm>
              <a:off x="5411067" y="4544101"/>
              <a:ext cx="924686" cy="51369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フローチャート: 結合子 25">
              <a:extLst>
                <a:ext uri="{FF2B5EF4-FFF2-40B4-BE49-F238E27FC236}">
                  <a16:creationId xmlns:a16="http://schemas.microsoft.com/office/drawing/2014/main" id="{F1BFF2B5-8459-C4B2-57D6-0550FD566065}"/>
                </a:ext>
              </a:extLst>
            </p:cNvPr>
            <p:cNvSpPr/>
            <p:nvPr/>
          </p:nvSpPr>
          <p:spPr>
            <a:xfrm>
              <a:off x="5694966" y="2494678"/>
              <a:ext cx="139960" cy="16795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フローチャート: 結合子 26">
              <a:extLst>
                <a:ext uri="{FF2B5EF4-FFF2-40B4-BE49-F238E27FC236}">
                  <a16:creationId xmlns:a16="http://schemas.microsoft.com/office/drawing/2014/main" id="{51A75DDB-16D1-D8C0-DA9C-99C7BC343DED}"/>
                </a:ext>
              </a:extLst>
            </p:cNvPr>
            <p:cNvSpPr/>
            <p:nvPr/>
          </p:nvSpPr>
          <p:spPr>
            <a:xfrm>
              <a:off x="6247111" y="2406034"/>
              <a:ext cx="139960" cy="16795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フローチャート: 結合子 27">
              <a:extLst>
                <a:ext uri="{FF2B5EF4-FFF2-40B4-BE49-F238E27FC236}">
                  <a16:creationId xmlns:a16="http://schemas.microsoft.com/office/drawing/2014/main" id="{FE455C22-C0BD-8C8C-AA32-963A3B66DC6A}"/>
                </a:ext>
              </a:extLst>
            </p:cNvPr>
            <p:cNvSpPr/>
            <p:nvPr/>
          </p:nvSpPr>
          <p:spPr>
            <a:xfrm>
              <a:off x="6642566" y="2506776"/>
              <a:ext cx="139960" cy="16795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フローチャート: 結合子 28">
              <a:extLst>
                <a:ext uri="{FF2B5EF4-FFF2-40B4-BE49-F238E27FC236}">
                  <a16:creationId xmlns:a16="http://schemas.microsoft.com/office/drawing/2014/main" id="{AFB9D6A2-60FD-5406-1351-F26746846C9F}"/>
                </a:ext>
              </a:extLst>
            </p:cNvPr>
            <p:cNvSpPr/>
            <p:nvPr/>
          </p:nvSpPr>
          <p:spPr>
            <a:xfrm>
              <a:off x="7233161" y="2650527"/>
              <a:ext cx="139960" cy="16795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EDB99D82-78FD-3980-3374-A29BAAF0BA4A}"/>
                </a:ext>
              </a:extLst>
            </p:cNvPr>
            <p:cNvCxnSpPr>
              <a:cxnSpLocks/>
              <a:endCxn id="26" idx="2"/>
            </p:cNvCxnSpPr>
            <p:nvPr/>
          </p:nvCxnSpPr>
          <p:spPr>
            <a:xfrm>
              <a:off x="5438378" y="2444185"/>
              <a:ext cx="256588" cy="13446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4C2D018-1CE2-C83D-229F-BD562C1007CF}"/>
                </a:ext>
              </a:extLst>
            </p:cNvPr>
            <p:cNvCxnSpPr>
              <a:cxnSpLocks/>
              <a:endCxn id="27" idx="2"/>
            </p:cNvCxnSpPr>
            <p:nvPr/>
          </p:nvCxnSpPr>
          <p:spPr>
            <a:xfrm flipV="1">
              <a:off x="5846730" y="2490010"/>
              <a:ext cx="400381" cy="7559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8741775-6CE4-AE5A-9CA2-FFD8E2C5B0F3}"/>
                </a:ext>
              </a:extLst>
            </p:cNvPr>
            <p:cNvCxnSpPr>
              <a:cxnSpLocks/>
              <a:endCxn id="28" idx="2"/>
            </p:cNvCxnSpPr>
            <p:nvPr/>
          </p:nvCxnSpPr>
          <p:spPr>
            <a:xfrm>
              <a:off x="6391907" y="2505582"/>
              <a:ext cx="250659" cy="8517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FA69B98-069E-DF89-CBA4-0444FBC68462}"/>
                </a:ext>
              </a:extLst>
            </p:cNvPr>
            <p:cNvCxnSpPr>
              <a:cxnSpLocks/>
              <a:endCxn id="29" idx="2"/>
            </p:cNvCxnSpPr>
            <p:nvPr/>
          </p:nvCxnSpPr>
          <p:spPr>
            <a:xfrm>
              <a:off x="6783681" y="2601751"/>
              <a:ext cx="449480" cy="13275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AF4A2CA6-B42F-5E9F-E180-20190F41C06A}"/>
                </a:ext>
              </a:extLst>
            </p:cNvPr>
            <p:cNvCxnSpPr>
              <a:cxnSpLocks/>
            </p:cNvCxnSpPr>
            <p:nvPr/>
          </p:nvCxnSpPr>
          <p:spPr>
            <a:xfrm>
              <a:off x="5113431" y="2444185"/>
              <a:ext cx="0" cy="18614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フローチャート: 結合子 25">
              <a:extLst>
                <a:ext uri="{FF2B5EF4-FFF2-40B4-BE49-F238E27FC236}">
                  <a16:creationId xmlns:a16="http://schemas.microsoft.com/office/drawing/2014/main" id="{F1BFF2B5-8459-C4B2-57D6-0550FD566065}"/>
                </a:ext>
              </a:extLst>
            </p:cNvPr>
            <p:cNvSpPr/>
            <p:nvPr/>
          </p:nvSpPr>
          <p:spPr>
            <a:xfrm>
              <a:off x="5304722" y="2338825"/>
              <a:ext cx="139960" cy="167951"/>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EDB99D82-78FD-3980-3374-A29BAAF0BA4A}"/>
                </a:ext>
              </a:extLst>
            </p:cNvPr>
            <p:cNvCxnSpPr>
              <a:cxnSpLocks/>
              <a:endCxn id="54" idx="2"/>
            </p:cNvCxnSpPr>
            <p:nvPr/>
          </p:nvCxnSpPr>
          <p:spPr>
            <a:xfrm flipV="1">
              <a:off x="4485566" y="2422801"/>
              <a:ext cx="819156" cy="833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9" name="左右矢印 58"/>
            <p:cNvSpPr/>
            <p:nvPr/>
          </p:nvSpPr>
          <p:spPr>
            <a:xfrm>
              <a:off x="3027244" y="1709176"/>
              <a:ext cx="2278224" cy="3375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49" l="0" r="100000">
                          <a14:foregroundMark x1="53731" y1="70270" x2="57463" y2="72973"/>
                          <a14:foregroundMark x1="53358" y1="65541" x2="54478" y2="65541"/>
                          <a14:foregroundMark x1="25746" y1="20270" x2="25746" y2="76351"/>
                          <a14:foregroundMark x1="51493" y1="47973" x2="51493" y2="47973"/>
                          <a14:foregroundMark x1="50000" y1="39865" x2="50000" y2="39865"/>
                          <a14:foregroundMark x1="49254" y1="55405" x2="49254" y2="55405"/>
                          <a14:foregroundMark x1="27612" y1="76351" x2="27612" y2="85811"/>
                          <a14:foregroundMark x1="47761" y1="46622" x2="47761" y2="46622"/>
                          <a14:foregroundMark x1="48507" y1="39189" x2="48507" y2="39189"/>
                          <a14:foregroundMark x1="51119" y1="54730" x2="51119" y2="54730"/>
                          <a14:foregroundMark x1="24254" y1="77027" x2="22015" y2="84459"/>
                        </a14:backgroundRemoval>
                      </a14:imgEffect>
                    </a14:imgLayer>
                  </a14:imgProps>
                </a:ext>
                <a:ext uri="{28A0092B-C50C-407E-A947-70E740481C1C}">
                  <a14:useLocalDpi xmlns:a14="http://schemas.microsoft.com/office/drawing/2010/main" val="0"/>
                </a:ext>
              </a:extLst>
            </a:blip>
            <a:srcRect/>
            <a:stretch>
              <a:fillRect/>
            </a:stretch>
          </p:blipFill>
          <p:spPr bwMode="auto">
            <a:xfrm>
              <a:off x="3589012" y="1615190"/>
              <a:ext cx="951609" cy="52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左右矢印 62"/>
            <p:cNvSpPr/>
            <p:nvPr/>
          </p:nvSpPr>
          <p:spPr>
            <a:xfrm>
              <a:off x="5283665" y="1709176"/>
              <a:ext cx="1033425" cy="337542"/>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78" b="98649" l="4145" r="95337">
                          <a14:foregroundMark x1="26425" y1="20270" x2="26425" y2="20270"/>
                          <a14:foregroundMark x1="19689" y1="73649" x2="19689" y2="73649"/>
                        </a14:backgroundRemoval>
                      </a14:imgEffect>
                    </a14:imgLayer>
                  </a14:imgProps>
                </a:ext>
                <a:ext uri="{28A0092B-C50C-407E-A947-70E740481C1C}">
                  <a14:useLocalDpi xmlns:a14="http://schemas.microsoft.com/office/drawing/2010/main" val="0"/>
                </a:ext>
              </a:extLst>
            </a:blip>
            <a:srcRect/>
            <a:stretch>
              <a:fillRect/>
            </a:stretch>
          </p:blipFill>
          <p:spPr bwMode="auto">
            <a:xfrm>
              <a:off x="5466951" y="1629337"/>
              <a:ext cx="666852" cy="51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p:cNvSpPr txBox="1"/>
            <p:nvPr/>
          </p:nvSpPr>
          <p:spPr>
            <a:xfrm>
              <a:off x="2723592" y="4067961"/>
              <a:ext cx="2075384" cy="615553"/>
            </a:xfrm>
            <a:prstGeom prst="rect">
              <a:avLst/>
            </a:prstGeom>
            <a:noFill/>
          </p:spPr>
          <p:txBody>
            <a:bodyPr wrap="square" lIns="0" tIns="0" rIns="0" bIns="0" rtlCol="0">
              <a:spAutoFit/>
            </a:bodyPr>
            <a:lstStyle/>
            <a:p>
              <a:pPr algn="ctr"/>
              <a:r>
                <a:rPr kumimoji="1" lang="ja-JP" altLang="en-US" sz="2000" b="1" dirty="0"/>
                <a:t>５～１０年かけて難聴が進行</a:t>
              </a:r>
            </a:p>
          </p:txBody>
        </p:sp>
      </p:grpSp>
      <p:sp>
        <p:nvSpPr>
          <p:cNvPr id="3" name="タイトル 1">
            <a:extLst>
              <a:ext uri="{FF2B5EF4-FFF2-40B4-BE49-F238E27FC236}">
                <a16:creationId xmlns:a16="http://schemas.microsoft.com/office/drawing/2014/main" id="{376E35CE-C600-5E54-15FA-959B7C9ABB16}"/>
              </a:ext>
            </a:extLst>
          </p:cNvPr>
          <p:cNvSpPr>
            <a:spLocks noGrp="1"/>
          </p:cNvSpPr>
          <p:nvPr>
            <p:ph type="title"/>
          </p:nvPr>
        </p:nvSpPr>
        <p:spPr>
          <a:xfrm>
            <a:off x="628650" y="365126"/>
            <a:ext cx="7886700" cy="1325563"/>
          </a:xfrm>
        </p:spPr>
        <p:txBody>
          <a:bodyPr/>
          <a:lstStyle/>
          <a:p>
            <a:pPr algn="ctr"/>
            <a:r>
              <a:rPr lang="ja-JP" altLang="en-US" dirty="0"/>
              <a:t>騒音性難聴＝感音難聴</a:t>
            </a:r>
            <a:endParaRPr kumimoji="1" lang="ja-JP" altLang="en-US" dirty="0"/>
          </a:p>
        </p:txBody>
      </p:sp>
      <p:sp>
        <p:nvSpPr>
          <p:cNvPr id="61" name="テキスト ボックス 60"/>
          <p:cNvSpPr txBox="1"/>
          <p:nvPr/>
        </p:nvSpPr>
        <p:spPr>
          <a:xfrm>
            <a:off x="6882530" y="4616426"/>
            <a:ext cx="1960137" cy="492443"/>
          </a:xfrm>
          <a:prstGeom prst="rect">
            <a:avLst/>
          </a:prstGeom>
          <a:solidFill>
            <a:schemeClr val="bg1"/>
          </a:solidFill>
        </p:spPr>
        <p:txBody>
          <a:bodyPr wrap="square" lIns="0" tIns="0" rIns="0" bIns="0" rtlCol="0">
            <a:spAutoFit/>
          </a:bodyPr>
          <a:lstStyle/>
          <a:p>
            <a:r>
              <a:rPr kumimoji="1" lang="ja-JP" altLang="en-US" sz="1600" b="1" dirty="0"/>
              <a:t>最初に</a:t>
            </a:r>
            <a:r>
              <a:rPr kumimoji="1" lang="en-US" altLang="ja-JP" sz="1600" b="1" dirty="0"/>
              <a:t>6000</a:t>
            </a:r>
            <a:r>
              <a:rPr kumimoji="1" lang="ja-JP" altLang="en-US" sz="1600" b="1" dirty="0"/>
              <a:t>Ｈｚ付近から聞こえなくなる</a:t>
            </a:r>
          </a:p>
        </p:txBody>
      </p:sp>
    </p:spTree>
    <p:extLst>
      <p:ext uri="{BB962C8B-B14F-4D97-AF65-F5344CB8AC3E}">
        <p14:creationId xmlns:p14="http://schemas.microsoft.com/office/powerpoint/2010/main" val="373395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C1F50E-9249-D87E-16D9-D330E55A63D1}"/>
              </a:ext>
            </a:extLst>
          </p:cNvPr>
          <p:cNvSpPr>
            <a:spLocks noGrp="1"/>
          </p:cNvSpPr>
          <p:nvPr>
            <p:ph type="title"/>
          </p:nvPr>
        </p:nvSpPr>
        <p:spPr/>
        <p:txBody>
          <a:bodyPr/>
          <a:lstStyle/>
          <a:p>
            <a:pPr algn="ctr"/>
            <a:r>
              <a:rPr lang="ja-JP" altLang="en-US" dirty="0">
                <a:latin typeface="ＭＳ ゴシック" panose="020B0609070205080204" pitchFamily="49" charset="-128"/>
                <a:ea typeface="ＭＳ ゴシック" panose="020B0609070205080204" pitchFamily="49" charset="-128"/>
              </a:rPr>
              <a:t>騒音レベルの許容基準</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4" name="表 3">
            <a:extLst>
              <a:ext uri="{FF2B5EF4-FFF2-40B4-BE49-F238E27FC236}">
                <a16:creationId xmlns:a16="http://schemas.microsoft.com/office/drawing/2014/main" id="{5D961F9B-66ED-D6A7-1F0C-7935B6273F71}"/>
              </a:ext>
            </a:extLst>
          </p:cNvPr>
          <p:cNvGraphicFramePr>
            <a:graphicFrameLocks noGrp="1"/>
          </p:cNvGraphicFramePr>
          <p:nvPr>
            <p:extLst>
              <p:ext uri="{D42A27DB-BD31-4B8C-83A1-F6EECF244321}">
                <p14:modId xmlns:p14="http://schemas.microsoft.com/office/powerpoint/2010/main" val="1361318291"/>
              </p:ext>
            </p:extLst>
          </p:nvPr>
        </p:nvGraphicFramePr>
        <p:xfrm>
          <a:off x="1371671" y="2085518"/>
          <a:ext cx="6829307" cy="3510840"/>
        </p:xfrm>
        <a:graphic>
          <a:graphicData uri="http://schemas.openxmlformats.org/drawingml/2006/table">
            <a:tbl>
              <a:tblPr>
                <a:tableStyleId>{5C22544A-7EE6-4342-B048-85BDC9FD1C3A}</a:tableStyleId>
              </a:tblPr>
              <a:tblGrid>
                <a:gridCol w="1625528">
                  <a:extLst>
                    <a:ext uri="{9D8B030D-6E8A-4147-A177-3AD203B41FA5}">
                      <a16:colId xmlns:a16="http://schemas.microsoft.com/office/drawing/2014/main" val="4069913019"/>
                    </a:ext>
                  </a:extLst>
                </a:gridCol>
                <a:gridCol w="1734593">
                  <a:extLst>
                    <a:ext uri="{9D8B030D-6E8A-4147-A177-3AD203B41FA5}">
                      <a16:colId xmlns:a16="http://schemas.microsoft.com/office/drawing/2014/main" val="1343888010"/>
                    </a:ext>
                  </a:extLst>
                </a:gridCol>
                <a:gridCol w="1734593">
                  <a:extLst>
                    <a:ext uri="{9D8B030D-6E8A-4147-A177-3AD203B41FA5}">
                      <a16:colId xmlns:a16="http://schemas.microsoft.com/office/drawing/2014/main" val="348851937"/>
                    </a:ext>
                  </a:extLst>
                </a:gridCol>
                <a:gridCol w="1734593">
                  <a:extLst>
                    <a:ext uri="{9D8B030D-6E8A-4147-A177-3AD203B41FA5}">
                      <a16:colId xmlns:a16="http://schemas.microsoft.com/office/drawing/2014/main" val="3716326367"/>
                    </a:ext>
                  </a:extLst>
                </a:gridCol>
              </a:tblGrid>
              <a:tr h="585140">
                <a:tc>
                  <a:txBody>
                    <a:bodyPr/>
                    <a:lstStyle/>
                    <a:p>
                      <a:pPr algn="ctr" rtl="0" fontAlgn="ctr"/>
                      <a:r>
                        <a:rPr lang="en-US" altLang="ja-JP" sz="2000" u="none" strike="noStrike" dirty="0">
                          <a:effectLst/>
                        </a:rPr>
                        <a:t>•85dB</a:t>
                      </a:r>
                    </a:p>
                  </a:txBody>
                  <a:tcPr marL="222858" marR="7429" marT="7429" marB="0" anchor="ctr">
                    <a:solidFill>
                      <a:schemeClr val="accent6">
                        <a:lumMod val="60000"/>
                        <a:lumOff val="40000"/>
                      </a:schemeClr>
                    </a:solidFill>
                  </a:tcPr>
                </a:tc>
                <a:tc>
                  <a:txBody>
                    <a:bodyPr/>
                    <a:lstStyle/>
                    <a:p>
                      <a:pPr algn="ctr" rtl="0" fontAlgn="ctr"/>
                      <a:r>
                        <a:rPr lang="en-US" altLang="ja-JP" sz="2000" u="none" strike="noStrike" dirty="0">
                          <a:effectLst/>
                        </a:rPr>
                        <a:t>•88dB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tc>
                  <a:txBody>
                    <a:bodyPr/>
                    <a:lstStyle/>
                    <a:p>
                      <a:pPr algn="ctr" rtl="0" fontAlgn="ctr"/>
                      <a:r>
                        <a:rPr lang="en-US" altLang="ja-JP" sz="2000" u="none" strike="noStrike" dirty="0">
                          <a:effectLst/>
                        </a:rPr>
                        <a:t>•90dB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tc>
                  <a:txBody>
                    <a:bodyPr/>
                    <a:lstStyle/>
                    <a:p>
                      <a:pPr algn="ctr" rtl="0" fontAlgn="ctr"/>
                      <a:r>
                        <a:rPr lang="en-US" altLang="ja-JP" sz="2000" u="none" strike="noStrike" dirty="0">
                          <a:effectLst/>
                        </a:rPr>
                        <a:t>•97dB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extLst>
                  <a:ext uri="{0D108BD9-81ED-4DB2-BD59-A6C34878D82A}">
                    <a16:rowId xmlns:a16="http://schemas.microsoft.com/office/drawing/2014/main" val="581755730"/>
                  </a:ext>
                </a:extLst>
              </a:tr>
              <a:tr h="585140">
                <a:tc>
                  <a:txBody>
                    <a:bodyPr/>
                    <a:lstStyle/>
                    <a:p>
                      <a:pPr algn="ctr" rtl="0" fontAlgn="ctr"/>
                      <a:r>
                        <a:rPr lang="en-US" altLang="ja-JP" sz="2000" u="none" strike="noStrike">
                          <a:effectLst/>
                        </a:rPr>
                        <a:t>8</a:t>
                      </a:r>
                      <a:r>
                        <a:rPr lang="ja-JP" altLang="en-US" sz="2000" u="none" strike="noStrike">
                          <a:effectLst/>
                        </a:rPr>
                        <a:t>時間</a:t>
                      </a:r>
                      <a:endParaRPr lang="ja-JP" altLang="en-US" sz="2000" b="0" i="0" u="none" strike="noStrike">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tc>
                  <a:txBody>
                    <a:bodyPr/>
                    <a:lstStyle/>
                    <a:p>
                      <a:pPr algn="ctr" rtl="0" fontAlgn="ctr"/>
                      <a:r>
                        <a:rPr lang="en-US" altLang="ja-JP" sz="2000" u="none" strike="noStrike" dirty="0">
                          <a:effectLst/>
                        </a:rPr>
                        <a:t>4</a:t>
                      </a:r>
                      <a:r>
                        <a:rPr lang="ja-JP" altLang="en-US" sz="2000" u="none" strike="noStrike" dirty="0">
                          <a:effectLst/>
                        </a:rPr>
                        <a:t>時間</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tc>
                  <a:txBody>
                    <a:bodyPr/>
                    <a:lstStyle/>
                    <a:p>
                      <a:pPr algn="ctr" rtl="0" fontAlgn="ctr"/>
                      <a:r>
                        <a:rPr lang="en-US" altLang="ja-JP" sz="2000" u="none" strike="noStrike" dirty="0">
                          <a:effectLst/>
                        </a:rPr>
                        <a:t>2</a:t>
                      </a:r>
                      <a:r>
                        <a:rPr lang="ja-JP" altLang="en-US" sz="2000" u="none" strike="noStrike" dirty="0">
                          <a:effectLst/>
                        </a:rPr>
                        <a:t>時間</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tc>
                  <a:txBody>
                    <a:bodyPr/>
                    <a:lstStyle/>
                    <a:p>
                      <a:pPr algn="ctr" rtl="0" fontAlgn="ctr"/>
                      <a:r>
                        <a:rPr lang="en-US" altLang="ja-JP" sz="2000" u="none" strike="noStrike" dirty="0">
                          <a:effectLst/>
                        </a:rPr>
                        <a:t>30</a:t>
                      </a:r>
                      <a:r>
                        <a:rPr lang="ja-JP" altLang="en-US" sz="2000" u="none" strike="noStrike" dirty="0">
                          <a:effectLst/>
                        </a:rPr>
                        <a:t>分</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extLst>
                  <a:ext uri="{0D108BD9-81ED-4DB2-BD59-A6C34878D82A}">
                    <a16:rowId xmlns:a16="http://schemas.microsoft.com/office/drawing/2014/main" val="664765341"/>
                  </a:ext>
                </a:extLst>
              </a:tr>
              <a:tr h="585140">
                <a:tc>
                  <a:txBody>
                    <a:bodyPr/>
                    <a:lstStyle/>
                    <a:p>
                      <a:pPr algn="ctr" fontAlgn="ctr"/>
                      <a:r>
                        <a:rPr lang="ja-JP" altLang="en-US" sz="1400" b="0" i="0" u="none" strike="noStrike" dirty="0">
                          <a:solidFill>
                            <a:srgbClr val="000000"/>
                          </a:solidFill>
                          <a:effectLst/>
                          <a:latin typeface="游ゴシック" panose="020B0400000000000000" pitchFamily="50" charset="-128"/>
                          <a:ea typeface="+mn-ea"/>
                        </a:rPr>
                        <a:t>救急車のサイレン</a:t>
                      </a:r>
                    </a:p>
                  </a:txBody>
                  <a:tcPr marL="7429" marR="7429" marT="7429" marB="0" anchor="ct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mn-ea"/>
                        </a:rPr>
                        <a:t>パチンコ店</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29" marR="7429" marT="7429" marB="0" anchor="ctr"/>
                </a:tc>
                <a:tc>
                  <a:txBody>
                    <a:bodyPr/>
                    <a:lstStyle/>
                    <a:p>
                      <a:pPr algn="ctr" fontAlgn="ctr"/>
                      <a:r>
                        <a:rPr lang="ja-JP" altLang="en-US" sz="2000" b="0" i="0" u="none" strike="noStrike" dirty="0">
                          <a:solidFill>
                            <a:srgbClr val="000000"/>
                          </a:solidFill>
                          <a:effectLst/>
                          <a:latin typeface="游ゴシック" panose="020B0400000000000000" pitchFamily="50" charset="-128"/>
                          <a:ea typeface="+mn-ea"/>
                        </a:rPr>
                        <a:t>カラオケ</a:t>
                      </a:r>
                    </a:p>
                  </a:txBody>
                  <a:tcPr marL="7429" marR="7429" marT="7429" marB="0" anchor="ctr"/>
                </a:tc>
                <a:tc>
                  <a:txBody>
                    <a:bodyPr/>
                    <a:lstStyle/>
                    <a:p>
                      <a:pPr algn="ctr" fontAlgn="ctr"/>
                      <a:r>
                        <a:rPr kumimoji="1" lang="ja-JP" altLang="en-US" sz="1800" b="0" i="0" kern="1200" dirty="0">
                          <a:solidFill>
                            <a:schemeClr val="dk1"/>
                          </a:solidFill>
                          <a:effectLst/>
                          <a:latin typeface="+mn-lt"/>
                          <a:ea typeface="+mn-ea"/>
                          <a:cs typeface="+mn-cs"/>
                        </a:rPr>
                        <a:t>地下鉄内</a:t>
                      </a:r>
                      <a:endParaRPr lang="ja-JP" altLang="en-US" sz="2000" b="0" i="0" u="none" strike="noStrike" dirty="0">
                        <a:solidFill>
                          <a:srgbClr val="000000"/>
                        </a:solidFill>
                        <a:effectLst/>
                        <a:latin typeface="游ゴシック" panose="020B0400000000000000" pitchFamily="50" charset="-128"/>
                        <a:ea typeface="+mn-ea"/>
                      </a:endParaRPr>
                    </a:p>
                  </a:txBody>
                  <a:tcPr marL="7429" marR="7429" marT="7429" marB="0" anchor="ctr"/>
                </a:tc>
                <a:extLst>
                  <a:ext uri="{0D108BD9-81ED-4DB2-BD59-A6C34878D82A}">
                    <a16:rowId xmlns:a16="http://schemas.microsoft.com/office/drawing/2014/main" val="627353501"/>
                  </a:ext>
                </a:extLst>
              </a:tr>
              <a:tr h="585140">
                <a:tc>
                  <a:txBody>
                    <a:bodyPr/>
                    <a:lstStyle/>
                    <a:p>
                      <a:pPr algn="ctr" rtl="0" fontAlgn="ctr"/>
                      <a:r>
                        <a:rPr lang="en-US" altLang="ja-JP" sz="2000" u="none" strike="noStrike" dirty="0">
                          <a:effectLst/>
                        </a:rPr>
                        <a:t>•100dB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tc>
                  <a:txBody>
                    <a:bodyPr/>
                    <a:lstStyle/>
                    <a:p>
                      <a:pPr algn="ctr" rtl="0" fontAlgn="ctr"/>
                      <a:r>
                        <a:rPr lang="en-US" altLang="ja-JP" sz="2000" u="none" strike="noStrike" dirty="0">
                          <a:effectLst/>
                        </a:rPr>
                        <a:t>•103dB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tc>
                  <a:txBody>
                    <a:bodyPr/>
                    <a:lstStyle/>
                    <a:p>
                      <a:pPr algn="ctr" rtl="0" fontAlgn="ctr"/>
                      <a:r>
                        <a:rPr lang="en-US" altLang="ja-JP" sz="2000" u="none" strike="noStrike" dirty="0">
                          <a:effectLst/>
                        </a:rPr>
                        <a:t>•112dB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tc>
                  <a:txBody>
                    <a:bodyPr/>
                    <a:lstStyle/>
                    <a:p>
                      <a:pPr algn="ctr" rtl="0" fontAlgn="ctr"/>
                      <a:r>
                        <a:rPr lang="en-US" altLang="ja-JP" sz="2000" u="none" strike="noStrike" dirty="0">
                          <a:effectLst/>
                        </a:rPr>
                        <a:t>•124dB</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solidFill>
                      <a:schemeClr val="accent6">
                        <a:lumMod val="60000"/>
                        <a:lumOff val="40000"/>
                      </a:schemeClr>
                    </a:solidFill>
                  </a:tcPr>
                </a:tc>
                <a:extLst>
                  <a:ext uri="{0D108BD9-81ED-4DB2-BD59-A6C34878D82A}">
                    <a16:rowId xmlns:a16="http://schemas.microsoft.com/office/drawing/2014/main" val="1761549041"/>
                  </a:ext>
                </a:extLst>
              </a:tr>
              <a:tr h="585140">
                <a:tc>
                  <a:txBody>
                    <a:bodyPr/>
                    <a:lstStyle/>
                    <a:p>
                      <a:pPr algn="ctr" rtl="0" fontAlgn="ctr"/>
                      <a:r>
                        <a:rPr lang="en-US" altLang="ja-JP" sz="2000" u="none" strike="noStrike" dirty="0">
                          <a:effectLst/>
                        </a:rPr>
                        <a:t>15</a:t>
                      </a:r>
                      <a:r>
                        <a:rPr lang="ja-JP" altLang="en-US" sz="2000" u="none" strike="noStrike" dirty="0">
                          <a:effectLst/>
                        </a:rPr>
                        <a:t>分</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tc>
                  <a:txBody>
                    <a:bodyPr/>
                    <a:lstStyle/>
                    <a:p>
                      <a:pPr algn="ctr" rtl="0" fontAlgn="ctr"/>
                      <a:r>
                        <a:rPr lang="en-US" altLang="ja-JP" sz="2000" u="none" strike="noStrike" dirty="0">
                          <a:effectLst/>
                        </a:rPr>
                        <a:t>7</a:t>
                      </a:r>
                      <a:r>
                        <a:rPr lang="ja-JP" altLang="en-US" sz="2000" u="none" strike="noStrike" dirty="0">
                          <a:effectLst/>
                        </a:rPr>
                        <a:t>分</a:t>
                      </a:r>
                      <a:r>
                        <a:rPr lang="en-US" altLang="ja-JP" sz="2000" u="none" strike="noStrike" dirty="0">
                          <a:effectLst/>
                        </a:rPr>
                        <a:t>30</a:t>
                      </a:r>
                      <a:r>
                        <a:rPr lang="ja-JP" altLang="en-US" sz="2000" u="none" strike="noStrike" dirty="0">
                          <a:effectLst/>
                        </a:rPr>
                        <a:t>秒</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tc>
                  <a:txBody>
                    <a:bodyPr/>
                    <a:lstStyle/>
                    <a:p>
                      <a:pPr algn="ctr" rtl="0" fontAlgn="ctr"/>
                      <a:r>
                        <a:rPr lang="en-US" altLang="ja-JP" sz="2000" u="none" strike="noStrike" dirty="0">
                          <a:effectLst/>
                        </a:rPr>
                        <a:t>1</a:t>
                      </a:r>
                      <a:r>
                        <a:rPr lang="ja-JP" altLang="en-US" sz="2000" u="none" strike="noStrike" dirty="0">
                          <a:effectLst/>
                        </a:rPr>
                        <a:t>分</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tc>
                  <a:txBody>
                    <a:bodyPr/>
                    <a:lstStyle/>
                    <a:p>
                      <a:pPr algn="ctr" rtl="0" fontAlgn="ctr"/>
                      <a:r>
                        <a:rPr lang="en-US" altLang="ja-JP" sz="2000" u="none" strike="noStrike" dirty="0">
                          <a:effectLst/>
                        </a:rPr>
                        <a:t>3</a:t>
                      </a:r>
                      <a:r>
                        <a:rPr lang="ja-JP" altLang="en-US" sz="2000" u="none" strike="noStrike" dirty="0">
                          <a:effectLst/>
                        </a:rPr>
                        <a:t>秒</a:t>
                      </a: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222858" marR="7429" marT="7429" marB="0" anchor="ctr"/>
                </a:tc>
                <a:extLst>
                  <a:ext uri="{0D108BD9-81ED-4DB2-BD59-A6C34878D82A}">
                    <a16:rowId xmlns:a16="http://schemas.microsoft.com/office/drawing/2014/main" val="717056023"/>
                  </a:ext>
                </a:extLst>
              </a:tr>
              <a:tr h="585140">
                <a:tc>
                  <a:txBody>
                    <a:bodyPr/>
                    <a:lstStyle/>
                    <a:p>
                      <a:pPr algn="ctr" fontAlgn="ctr"/>
                      <a:r>
                        <a:rPr lang="ja-JP" altLang="en-US" sz="1800" b="0" i="0" u="none" strike="noStrike" dirty="0">
                          <a:solidFill>
                            <a:srgbClr val="000000"/>
                          </a:solidFill>
                          <a:effectLst/>
                          <a:latin typeface="游ゴシック" panose="020B0400000000000000" pitchFamily="50" charset="-128"/>
                          <a:ea typeface="+mn-ea"/>
                        </a:rPr>
                        <a:t>ドライヤー</a:t>
                      </a:r>
                    </a:p>
                  </a:txBody>
                  <a:tcPr marL="7429" marR="7429" marT="7429" marB="0" anchor="ct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mn-ea"/>
                        </a:rPr>
                        <a:t>工事用の重機</a:t>
                      </a:r>
                    </a:p>
                  </a:txBody>
                  <a:tcPr marL="7429" marR="7429" marT="7429" marB="0" anchor="ctr"/>
                </a:tc>
                <a:tc>
                  <a:txBody>
                    <a:bodyPr/>
                    <a:lstStyle/>
                    <a:p>
                      <a:pPr algn="ctr" rtl="0"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ライブハウス</a:t>
                      </a:r>
                    </a:p>
                  </a:txBody>
                  <a:tcPr marL="222858" marR="7429" marT="7429" marB="0" anchor="ctr"/>
                </a:tc>
                <a:tc>
                  <a:txBody>
                    <a:bodyPr/>
                    <a:lstStyle/>
                    <a:p>
                      <a:pPr algn="ctr" rtl="0" fontAlgn="ctr"/>
                      <a:r>
                        <a:rPr lang="ja-JP" altLang="en-US" sz="1400" b="0" i="0" u="none" strike="noStrike" dirty="0">
                          <a:solidFill>
                            <a:srgbClr val="000000"/>
                          </a:solidFill>
                          <a:effectLst/>
                          <a:latin typeface="Arial" panose="020B0604020202020204" pitchFamily="34" charset="0"/>
                          <a:ea typeface="游ゴシック" panose="020B0400000000000000" pitchFamily="50" charset="-128"/>
                        </a:rPr>
                        <a:t>飛行機のエンジン</a:t>
                      </a:r>
                    </a:p>
                  </a:txBody>
                  <a:tcPr marL="222858" marR="7429" marT="7429" marB="0" anchor="ctr"/>
                </a:tc>
                <a:extLst>
                  <a:ext uri="{0D108BD9-81ED-4DB2-BD59-A6C34878D82A}">
                    <a16:rowId xmlns:a16="http://schemas.microsoft.com/office/drawing/2014/main" val="812865355"/>
                  </a:ext>
                </a:extLst>
              </a:tr>
            </a:tbl>
          </a:graphicData>
        </a:graphic>
      </p:graphicFrame>
      <p:sp>
        <p:nvSpPr>
          <p:cNvPr id="5" name="テキスト ボックス 4">
            <a:extLst>
              <a:ext uri="{FF2B5EF4-FFF2-40B4-BE49-F238E27FC236}">
                <a16:creationId xmlns:a16="http://schemas.microsoft.com/office/drawing/2014/main" id="{8D5711C2-9F39-2B96-7425-E3B0075892B2}"/>
              </a:ext>
            </a:extLst>
          </p:cNvPr>
          <p:cNvSpPr txBox="1"/>
          <p:nvPr/>
        </p:nvSpPr>
        <p:spPr>
          <a:xfrm>
            <a:off x="1771813" y="1429079"/>
            <a:ext cx="5929828" cy="523220"/>
          </a:xfrm>
          <a:prstGeom prst="rect">
            <a:avLst/>
          </a:prstGeom>
          <a:noFill/>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騒音レベル（ｄ</a:t>
            </a:r>
            <a:r>
              <a:rPr kumimoji="1" lang="en-US" altLang="ja-JP" sz="2800" dirty="0">
                <a:latin typeface="ＭＳ ゴシック" panose="020B0609070205080204" pitchFamily="49" charset="-128"/>
                <a:ea typeface="ＭＳ ゴシック" panose="020B0609070205080204" pitchFamily="49" charset="-128"/>
              </a:rPr>
              <a:t>B</a:t>
            </a:r>
            <a:r>
              <a:rPr kumimoji="1" lang="ja-JP" altLang="en-US" sz="2800" dirty="0">
                <a:latin typeface="ＭＳ ゴシック" panose="020B0609070205080204" pitchFamily="49" charset="-128"/>
                <a:ea typeface="ＭＳ ゴシック" panose="020B0609070205080204" pitchFamily="49" charset="-128"/>
              </a:rPr>
              <a:t>）と</a:t>
            </a:r>
            <a:r>
              <a:rPr kumimoji="1" lang="en-US" altLang="ja-JP" sz="2800" dirty="0">
                <a:latin typeface="ＭＳ ゴシック" panose="020B0609070205080204" pitchFamily="49" charset="-128"/>
                <a:ea typeface="ＭＳ ゴシック" panose="020B0609070205080204" pitchFamily="49" charset="-128"/>
              </a:rPr>
              <a:t>1</a:t>
            </a:r>
            <a:r>
              <a:rPr kumimoji="1" lang="ja-JP" altLang="en-US" sz="2800" dirty="0">
                <a:latin typeface="ＭＳ ゴシック" panose="020B0609070205080204" pitchFamily="49" charset="-128"/>
                <a:ea typeface="ＭＳ ゴシック" panose="020B0609070205080204" pitchFamily="49" charset="-128"/>
              </a:rPr>
              <a:t>日の許容時間</a:t>
            </a:r>
          </a:p>
        </p:txBody>
      </p:sp>
    </p:spTree>
    <p:extLst>
      <p:ext uri="{BB962C8B-B14F-4D97-AF65-F5344CB8AC3E}">
        <p14:creationId xmlns:p14="http://schemas.microsoft.com/office/powerpoint/2010/main" val="126006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C93A4-2A8F-DE17-6603-AFFDE98AB041}"/>
              </a:ext>
            </a:extLst>
          </p:cNvPr>
          <p:cNvSpPr>
            <a:spLocks noGrp="1"/>
          </p:cNvSpPr>
          <p:nvPr>
            <p:ph type="title"/>
          </p:nvPr>
        </p:nvSpPr>
        <p:spPr/>
        <p:txBody>
          <a:bodyPr/>
          <a:lstStyle/>
          <a:p>
            <a:pPr algn="ctr"/>
            <a:r>
              <a:rPr kumimoji="1" lang="ja-JP" altLang="en-US" dirty="0"/>
              <a:t>耳を大切にしましょう</a:t>
            </a:r>
          </a:p>
        </p:txBody>
      </p:sp>
      <p:sp>
        <p:nvSpPr>
          <p:cNvPr id="3" name="コンテンツ プレースホルダー 2">
            <a:extLst>
              <a:ext uri="{FF2B5EF4-FFF2-40B4-BE49-F238E27FC236}">
                <a16:creationId xmlns:a16="http://schemas.microsoft.com/office/drawing/2014/main" id="{F0C43964-500F-D128-E9FC-27394AC734F7}"/>
              </a:ext>
            </a:extLst>
          </p:cNvPr>
          <p:cNvSpPr>
            <a:spLocks noGrp="1"/>
          </p:cNvSpPr>
          <p:nvPr>
            <p:ph idx="1"/>
          </p:nvPr>
        </p:nvSpPr>
        <p:spPr/>
        <p:txBody>
          <a:bodyPr>
            <a:normAutofit fontScale="85000" lnSpcReduction="20000"/>
          </a:bodyPr>
          <a:lstStyle/>
          <a:p>
            <a:pPr>
              <a:lnSpc>
                <a:spcPct val="110000"/>
              </a:lnSpc>
            </a:pPr>
            <a:r>
              <a:rPr kumimoji="1" lang="ja-JP" altLang="en-US" dirty="0"/>
              <a:t>長期間にわたり騒音にさらされ続け有毛細胞が障害を受けると、難聴を引き起こします。</a:t>
            </a:r>
            <a:endParaRPr kumimoji="1" lang="en-US" altLang="ja-JP" dirty="0"/>
          </a:p>
          <a:p>
            <a:pPr>
              <a:lnSpc>
                <a:spcPct val="110000"/>
              </a:lnSpc>
            </a:pPr>
            <a:r>
              <a:rPr lang="ja-JP" altLang="en-US" dirty="0"/>
              <a:t>建設工事などの騒がしい状況で作業する場合は、常に保護具を着用してください。</a:t>
            </a:r>
          </a:p>
          <a:p>
            <a:pPr>
              <a:lnSpc>
                <a:spcPct val="110000"/>
              </a:lnSpc>
            </a:pPr>
            <a:r>
              <a:rPr lang="ja-JP" altLang="en-US" dirty="0"/>
              <a:t>騒がしい場所で過ごした後は静かに耳を休ませてください</a:t>
            </a:r>
          </a:p>
          <a:p>
            <a:pPr>
              <a:lnSpc>
                <a:spcPct val="110000"/>
              </a:lnSpc>
            </a:pPr>
            <a:r>
              <a:rPr kumimoji="1" lang="ja-JP" altLang="en-US" dirty="0"/>
              <a:t>周りの音を気にせず音楽を楽しんでいるとしたら、音漏れの有無に関わらず、その音量は</a:t>
            </a:r>
            <a:r>
              <a:rPr kumimoji="1" lang="en-US" altLang="ja-JP" dirty="0"/>
              <a:t>100dB</a:t>
            </a:r>
            <a:r>
              <a:rPr kumimoji="1" lang="ja-JP" altLang="en-US" dirty="0"/>
              <a:t>を超えている可能性は非常に高いでしょう。</a:t>
            </a:r>
            <a:endParaRPr kumimoji="1" lang="en-US" altLang="ja-JP" dirty="0"/>
          </a:p>
          <a:p>
            <a:pPr>
              <a:lnSpc>
                <a:spcPct val="110000"/>
              </a:lnSpc>
            </a:pPr>
            <a:r>
              <a:rPr kumimoji="1" lang="ja-JP" altLang="en-US" dirty="0"/>
              <a:t>イヤホンで音を聴きながら寝る習慣はやめましょう</a:t>
            </a:r>
          </a:p>
          <a:p>
            <a:pPr>
              <a:lnSpc>
                <a:spcPct val="110000"/>
              </a:lnSpc>
            </a:pPr>
            <a:r>
              <a:rPr kumimoji="1" lang="ja-JP" altLang="en-US" dirty="0"/>
              <a:t>イヤホンは７５ｄ</a:t>
            </a:r>
            <a:r>
              <a:rPr kumimoji="1" lang="en-US" altLang="ja-JP" dirty="0"/>
              <a:t>B</a:t>
            </a:r>
            <a:r>
              <a:rPr kumimoji="1" lang="ja-JP" altLang="en-US" dirty="0"/>
              <a:t>までに設定をしましょう</a:t>
            </a:r>
          </a:p>
        </p:txBody>
      </p:sp>
    </p:spTree>
    <p:extLst>
      <p:ext uri="{BB962C8B-B14F-4D97-AF65-F5344CB8AC3E}">
        <p14:creationId xmlns:p14="http://schemas.microsoft.com/office/powerpoint/2010/main" val="97024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H\Desktop\図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5" y="2005013"/>
            <a:ext cx="7653337" cy="485298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pPr algn="ctr"/>
            <a:r>
              <a:rPr kumimoji="1" lang="ja-JP" altLang="en-US" dirty="0"/>
              <a:t>音の伝わり方</a:t>
            </a:r>
          </a:p>
        </p:txBody>
      </p:sp>
      <p:sp>
        <p:nvSpPr>
          <p:cNvPr id="4" name="テキスト ボックス 3"/>
          <p:cNvSpPr txBox="1"/>
          <p:nvPr/>
        </p:nvSpPr>
        <p:spPr>
          <a:xfrm>
            <a:off x="825969" y="1483260"/>
            <a:ext cx="1338828" cy="369332"/>
          </a:xfrm>
          <a:prstGeom prst="rect">
            <a:avLst/>
          </a:prstGeom>
          <a:solidFill>
            <a:schemeClr val="bg1"/>
          </a:solidFill>
        </p:spPr>
        <p:txBody>
          <a:bodyPr wrap="none" rtlCol="0">
            <a:spAutoFit/>
          </a:bodyPr>
          <a:lstStyle/>
          <a:p>
            <a:r>
              <a:rPr kumimoji="1" lang="ja-JP" altLang="en-US" b="1" dirty="0"/>
              <a:t>鼓膜が振動</a:t>
            </a:r>
          </a:p>
        </p:txBody>
      </p:sp>
      <p:sp>
        <p:nvSpPr>
          <p:cNvPr id="6" name="テキスト ボックス 5"/>
          <p:cNvSpPr txBox="1"/>
          <p:nvPr/>
        </p:nvSpPr>
        <p:spPr>
          <a:xfrm>
            <a:off x="2590861" y="1483260"/>
            <a:ext cx="2031325" cy="369332"/>
          </a:xfrm>
          <a:prstGeom prst="rect">
            <a:avLst/>
          </a:prstGeom>
          <a:solidFill>
            <a:schemeClr val="bg1"/>
          </a:solidFill>
        </p:spPr>
        <p:txBody>
          <a:bodyPr wrap="none" rtlCol="0">
            <a:spAutoFit/>
          </a:bodyPr>
          <a:lstStyle/>
          <a:p>
            <a:r>
              <a:rPr kumimoji="1" lang="ja-JP" altLang="en-US" b="1" dirty="0"/>
              <a:t>耳小骨で音が増強</a:t>
            </a:r>
          </a:p>
        </p:txBody>
      </p:sp>
      <p:sp>
        <p:nvSpPr>
          <p:cNvPr id="7" name="テキスト ボックス 6"/>
          <p:cNvSpPr txBox="1"/>
          <p:nvPr/>
        </p:nvSpPr>
        <p:spPr>
          <a:xfrm>
            <a:off x="6511427" y="3594946"/>
            <a:ext cx="2492990" cy="646331"/>
          </a:xfrm>
          <a:prstGeom prst="rect">
            <a:avLst/>
          </a:prstGeom>
          <a:solidFill>
            <a:schemeClr val="bg1"/>
          </a:solidFill>
        </p:spPr>
        <p:txBody>
          <a:bodyPr wrap="none" rtlCol="0">
            <a:spAutoFit/>
          </a:bodyPr>
          <a:lstStyle/>
          <a:p>
            <a:r>
              <a:rPr kumimoji="1" lang="ja-JP" altLang="en-US" b="1" dirty="0"/>
              <a:t>蝸牛にある有毛細胞が</a:t>
            </a:r>
            <a:endParaRPr kumimoji="1" lang="en-US" altLang="ja-JP" b="1" dirty="0"/>
          </a:p>
          <a:p>
            <a:r>
              <a:rPr kumimoji="1" lang="ja-JP" altLang="en-US" b="1" dirty="0"/>
              <a:t>音を電気信号に変える</a:t>
            </a:r>
          </a:p>
        </p:txBody>
      </p:sp>
      <p:sp>
        <p:nvSpPr>
          <p:cNvPr id="8" name="テキスト ボックス 7"/>
          <p:cNvSpPr txBox="1"/>
          <p:nvPr/>
        </p:nvSpPr>
        <p:spPr>
          <a:xfrm>
            <a:off x="6278579" y="2716399"/>
            <a:ext cx="2126231" cy="646331"/>
          </a:xfrm>
          <a:prstGeom prst="rect">
            <a:avLst/>
          </a:prstGeom>
          <a:solidFill>
            <a:schemeClr val="bg1"/>
          </a:solidFill>
        </p:spPr>
        <p:txBody>
          <a:bodyPr wrap="square" rtlCol="0">
            <a:spAutoFit/>
          </a:bodyPr>
          <a:lstStyle/>
          <a:p>
            <a:r>
              <a:rPr kumimoji="1" lang="ja-JP" altLang="en-US" b="1" dirty="0"/>
              <a:t>電気信号が脳に伝わり音を認識する</a:t>
            </a:r>
          </a:p>
        </p:txBody>
      </p:sp>
      <p:sp>
        <p:nvSpPr>
          <p:cNvPr id="5" name="右矢印 4"/>
          <p:cNvSpPr/>
          <p:nvPr/>
        </p:nvSpPr>
        <p:spPr>
          <a:xfrm>
            <a:off x="4551586" y="1500437"/>
            <a:ext cx="349097" cy="334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164797" y="1500437"/>
            <a:ext cx="349097" cy="334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3304515" y="1852592"/>
            <a:ext cx="652616" cy="10679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806" r="73025"/>
          <a:stretch/>
        </p:blipFill>
        <p:spPr bwMode="auto">
          <a:xfrm>
            <a:off x="6878186" y="4348508"/>
            <a:ext cx="1795994" cy="217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フリーフォーム 12"/>
          <p:cNvSpPr/>
          <p:nvPr/>
        </p:nvSpPr>
        <p:spPr>
          <a:xfrm>
            <a:off x="5739897" y="3757188"/>
            <a:ext cx="1077364" cy="868873"/>
          </a:xfrm>
          <a:custGeom>
            <a:avLst/>
            <a:gdLst>
              <a:gd name="connsiteX0" fmla="*/ 0 w 525101"/>
              <a:gd name="connsiteY0" fmla="*/ 0 h 618480"/>
              <a:gd name="connsiteX1" fmla="*/ 190123 w 525101"/>
              <a:gd name="connsiteY1" fmla="*/ 525101 h 618480"/>
              <a:gd name="connsiteX2" fmla="*/ 525101 w 525101"/>
              <a:gd name="connsiteY2" fmla="*/ 615635 h 618480"/>
            </a:gdLst>
            <a:ahLst/>
            <a:cxnLst>
              <a:cxn ang="0">
                <a:pos x="connsiteX0" y="connsiteY0"/>
              </a:cxn>
              <a:cxn ang="0">
                <a:pos x="connsiteX1" y="connsiteY1"/>
              </a:cxn>
              <a:cxn ang="0">
                <a:pos x="connsiteX2" y="connsiteY2"/>
              </a:cxn>
            </a:cxnLst>
            <a:rect l="l" t="t" r="r" b="b"/>
            <a:pathLst>
              <a:path w="525101" h="618480">
                <a:moveTo>
                  <a:pt x="0" y="0"/>
                </a:moveTo>
                <a:cubicBezTo>
                  <a:pt x="51303" y="211247"/>
                  <a:pt x="102606" y="422495"/>
                  <a:pt x="190123" y="525101"/>
                </a:cubicBezTo>
                <a:cubicBezTo>
                  <a:pt x="277640" y="627707"/>
                  <a:pt x="401370" y="621671"/>
                  <a:pt x="525101" y="615635"/>
                </a:cubicBezTo>
              </a:path>
            </a:pathLst>
          </a:custGeom>
          <a:noFill/>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1955549" y="1837853"/>
            <a:ext cx="1756372" cy="1757093"/>
          </a:xfrm>
          <a:custGeom>
            <a:avLst/>
            <a:gdLst>
              <a:gd name="connsiteX0" fmla="*/ 0 w 1756372"/>
              <a:gd name="connsiteY0" fmla="*/ 0 h 1647731"/>
              <a:gd name="connsiteX1" fmla="*/ 543207 w 1756372"/>
              <a:gd name="connsiteY1" fmla="*/ 271604 h 1647731"/>
              <a:gd name="connsiteX2" fmla="*/ 1077362 w 1756372"/>
              <a:gd name="connsiteY2" fmla="*/ 1412341 h 1647731"/>
              <a:gd name="connsiteX3" fmla="*/ 1756372 w 1756372"/>
              <a:gd name="connsiteY3" fmla="*/ 1647731 h 1647731"/>
            </a:gdLst>
            <a:ahLst/>
            <a:cxnLst>
              <a:cxn ang="0">
                <a:pos x="connsiteX0" y="connsiteY0"/>
              </a:cxn>
              <a:cxn ang="0">
                <a:pos x="connsiteX1" y="connsiteY1"/>
              </a:cxn>
              <a:cxn ang="0">
                <a:pos x="connsiteX2" y="connsiteY2"/>
              </a:cxn>
              <a:cxn ang="0">
                <a:pos x="connsiteX3" y="connsiteY3"/>
              </a:cxn>
            </a:cxnLst>
            <a:rect l="l" t="t" r="r" b="b"/>
            <a:pathLst>
              <a:path w="1756372" h="1647731">
                <a:moveTo>
                  <a:pt x="0" y="0"/>
                </a:moveTo>
                <a:cubicBezTo>
                  <a:pt x="181823" y="18107"/>
                  <a:pt x="363647" y="36214"/>
                  <a:pt x="543207" y="271604"/>
                </a:cubicBezTo>
                <a:cubicBezTo>
                  <a:pt x="722767" y="506994"/>
                  <a:pt x="875168" y="1182987"/>
                  <a:pt x="1077362" y="1412341"/>
                </a:cubicBezTo>
                <a:cubicBezTo>
                  <a:pt x="1279556" y="1641695"/>
                  <a:pt x="1517964" y="1644713"/>
                  <a:pt x="1756372" y="1647731"/>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923439" y="1483260"/>
            <a:ext cx="3877985" cy="369332"/>
          </a:xfrm>
          <a:prstGeom prst="rect">
            <a:avLst/>
          </a:prstGeom>
          <a:solidFill>
            <a:schemeClr val="bg1"/>
          </a:solidFill>
        </p:spPr>
        <p:txBody>
          <a:bodyPr wrap="none" rtlCol="0">
            <a:spAutoFit/>
          </a:bodyPr>
          <a:lstStyle/>
          <a:p>
            <a:r>
              <a:rPr kumimoji="1" lang="ja-JP" altLang="en-US" b="1" dirty="0"/>
              <a:t>蝸牛（有毛細胞）で電気信号へ変換</a:t>
            </a:r>
          </a:p>
        </p:txBody>
      </p:sp>
      <p:cxnSp>
        <p:nvCxnSpPr>
          <p:cNvPr id="31" name="直線矢印コネクタ 30"/>
          <p:cNvCxnSpPr/>
          <p:nvPr/>
        </p:nvCxnSpPr>
        <p:spPr>
          <a:xfrm>
            <a:off x="5332491" y="1835415"/>
            <a:ext cx="54321" cy="10851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1597" y="1852592"/>
            <a:ext cx="1240872" cy="114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20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mj-ea"/>
              </a:rPr>
              <a:t>人の聞こえる音</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34"/>
          <a:stretch/>
        </p:blipFill>
        <p:spPr bwMode="auto">
          <a:xfrm>
            <a:off x="941560" y="1303698"/>
            <a:ext cx="7656862" cy="32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323438" y="4454303"/>
            <a:ext cx="552261" cy="398354"/>
          </a:xfrm>
          <a:prstGeom prst="rect">
            <a:avLst/>
          </a:prstGeom>
          <a:gradFill flip="none" rotWithShape="1">
            <a:gsLst>
              <a:gs pos="0">
                <a:srgbClr val="FF0000"/>
              </a:gs>
              <a:gs pos="50000">
                <a:schemeClr val="accent1">
                  <a:tint val="44500"/>
                  <a:satMod val="160000"/>
                </a:schemeClr>
              </a:gs>
              <a:gs pos="100000">
                <a:srgbClr val="FD5959"/>
              </a:gs>
              <a:gs pos="10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875699" y="4526730"/>
            <a:ext cx="2518638" cy="307777"/>
          </a:xfrm>
          <a:prstGeom prst="rect">
            <a:avLst/>
          </a:prstGeom>
          <a:noFill/>
        </p:spPr>
        <p:txBody>
          <a:bodyPr wrap="none" rtlCol="0">
            <a:spAutoFit/>
          </a:bodyPr>
          <a:lstStyle/>
          <a:p>
            <a:r>
              <a:rPr kumimoji="1" lang="ja-JP" altLang="en-US" sz="1400" b="1" dirty="0">
                <a:latin typeface="ARゴシック体M" panose="020B0609000000000000" pitchFamily="49" charset="-128"/>
                <a:ea typeface="ARゴシック体M" panose="020B0609000000000000" pitchFamily="49" charset="-128"/>
              </a:rPr>
              <a:t>警報機の音　</a:t>
            </a:r>
            <a:r>
              <a:rPr kumimoji="1" lang="en-US" altLang="ja-JP" sz="1400" b="1" dirty="0">
                <a:latin typeface="ARゴシック体M" panose="020B0609000000000000" pitchFamily="49" charset="-128"/>
                <a:ea typeface="ARゴシック体M" panose="020B0609000000000000" pitchFamily="49" charset="-128"/>
              </a:rPr>
              <a:t>2000</a:t>
            </a:r>
            <a:r>
              <a:rPr kumimoji="1" lang="ja-JP" altLang="en-US" sz="1400" b="1" dirty="0">
                <a:latin typeface="ARゴシック体M" panose="020B0609000000000000" pitchFamily="49" charset="-128"/>
                <a:ea typeface="ARゴシック体M" panose="020B0609000000000000" pitchFamily="49" charset="-128"/>
              </a:rPr>
              <a:t>から</a:t>
            </a:r>
            <a:r>
              <a:rPr kumimoji="1" lang="en-US" altLang="ja-JP" sz="1400" b="1" dirty="0">
                <a:latin typeface="ARゴシック体M" panose="020B0609000000000000" pitchFamily="49" charset="-128"/>
                <a:ea typeface="ARゴシック体M" panose="020B0609000000000000" pitchFamily="49" charset="-128"/>
              </a:rPr>
              <a:t>4000Hz</a:t>
            </a:r>
            <a:endParaRPr kumimoji="1" lang="ja-JP" altLang="en-US" sz="1400" b="1" dirty="0">
              <a:latin typeface="ARゴシック体M" panose="020B0609000000000000" pitchFamily="49" charset="-128"/>
              <a:ea typeface="ARゴシック体M" panose="020B0609000000000000" pitchFamily="49" charset="-128"/>
            </a:endParaRPr>
          </a:p>
        </p:txBody>
      </p:sp>
      <p:sp>
        <p:nvSpPr>
          <p:cNvPr id="5" name="テキスト ボックス 4">
            <a:extLst>
              <a:ext uri="{FF2B5EF4-FFF2-40B4-BE49-F238E27FC236}">
                <a16:creationId xmlns:a16="http://schemas.microsoft.com/office/drawing/2014/main" id="{38A85A61-6324-A9B5-8ABB-EE53D73FE770}"/>
              </a:ext>
            </a:extLst>
          </p:cNvPr>
          <p:cNvSpPr txBox="1"/>
          <p:nvPr/>
        </p:nvSpPr>
        <p:spPr>
          <a:xfrm>
            <a:off x="1681345" y="6162369"/>
            <a:ext cx="5852884" cy="584775"/>
          </a:xfrm>
          <a:prstGeom prst="rect">
            <a:avLst/>
          </a:prstGeom>
          <a:noFill/>
        </p:spPr>
        <p:txBody>
          <a:bodyPr wrap="none" rtlCol="0">
            <a:spAutoFit/>
          </a:bodyPr>
          <a:lstStyle/>
          <a:p>
            <a:r>
              <a:rPr kumimoji="1" lang="ja-JP" altLang="en-US" sz="3200" b="1" dirty="0"/>
              <a:t>←長い　　　波長　　　短い→</a:t>
            </a:r>
          </a:p>
        </p:txBody>
      </p:sp>
      <p:pic>
        <p:nvPicPr>
          <p:cNvPr id="7" name="図 6">
            <a:extLst>
              <a:ext uri="{FF2B5EF4-FFF2-40B4-BE49-F238E27FC236}">
                <a16:creationId xmlns:a16="http://schemas.microsoft.com/office/drawing/2014/main" id="{6FC228F6-254F-16BD-112B-56961045F370}"/>
              </a:ext>
            </a:extLst>
          </p:cNvPr>
          <p:cNvPicPr>
            <a:picLocks noChangeAspect="1"/>
          </p:cNvPicPr>
          <p:nvPr/>
        </p:nvPicPr>
        <p:blipFill>
          <a:blip r:embed="rId3"/>
          <a:stretch>
            <a:fillRect/>
          </a:stretch>
        </p:blipFill>
        <p:spPr>
          <a:xfrm>
            <a:off x="4300704" y="5388110"/>
            <a:ext cx="542591" cy="774259"/>
          </a:xfrm>
          <a:prstGeom prst="rect">
            <a:avLst/>
          </a:prstGeom>
        </p:spPr>
      </p:pic>
      <p:pic>
        <p:nvPicPr>
          <p:cNvPr id="8" name="図 7">
            <a:extLst>
              <a:ext uri="{FF2B5EF4-FFF2-40B4-BE49-F238E27FC236}">
                <a16:creationId xmlns:a16="http://schemas.microsoft.com/office/drawing/2014/main" id="{AB376B01-DEDD-30FB-CE9B-2D2825BB3514}"/>
              </a:ext>
            </a:extLst>
          </p:cNvPr>
          <p:cNvPicPr>
            <a:picLocks noChangeAspect="1"/>
          </p:cNvPicPr>
          <p:nvPr/>
        </p:nvPicPr>
        <p:blipFill>
          <a:blip r:embed="rId4"/>
          <a:stretch>
            <a:fillRect/>
          </a:stretch>
        </p:blipFill>
        <p:spPr>
          <a:xfrm>
            <a:off x="5934002" y="5331044"/>
            <a:ext cx="2402032" cy="841321"/>
          </a:xfrm>
          <a:prstGeom prst="rect">
            <a:avLst/>
          </a:prstGeom>
        </p:spPr>
      </p:pic>
      <p:pic>
        <p:nvPicPr>
          <p:cNvPr id="9" name="図 8">
            <a:extLst>
              <a:ext uri="{FF2B5EF4-FFF2-40B4-BE49-F238E27FC236}">
                <a16:creationId xmlns:a16="http://schemas.microsoft.com/office/drawing/2014/main" id="{1AC179D1-FB40-3B47-C623-BF968F43EB97}"/>
              </a:ext>
            </a:extLst>
          </p:cNvPr>
          <p:cNvPicPr>
            <a:picLocks noChangeAspect="1"/>
          </p:cNvPicPr>
          <p:nvPr/>
        </p:nvPicPr>
        <p:blipFill>
          <a:blip r:embed="rId5"/>
          <a:stretch>
            <a:fillRect/>
          </a:stretch>
        </p:blipFill>
        <p:spPr>
          <a:xfrm>
            <a:off x="628650" y="5314952"/>
            <a:ext cx="3322608" cy="847417"/>
          </a:xfrm>
          <a:prstGeom prst="rect">
            <a:avLst/>
          </a:prstGeom>
        </p:spPr>
      </p:pic>
      <p:sp>
        <p:nvSpPr>
          <p:cNvPr id="10" name="テキスト ボックス 9">
            <a:extLst>
              <a:ext uri="{FF2B5EF4-FFF2-40B4-BE49-F238E27FC236}">
                <a16:creationId xmlns:a16="http://schemas.microsoft.com/office/drawing/2014/main" id="{C71ED278-B66E-A636-E1AA-D0F2F38EE56B}"/>
              </a:ext>
            </a:extLst>
          </p:cNvPr>
          <p:cNvSpPr txBox="1"/>
          <p:nvPr/>
        </p:nvSpPr>
        <p:spPr>
          <a:xfrm>
            <a:off x="1495268" y="4966020"/>
            <a:ext cx="6288901" cy="523220"/>
          </a:xfrm>
          <a:prstGeom prst="rect">
            <a:avLst/>
          </a:prstGeom>
          <a:noFill/>
        </p:spPr>
        <p:txBody>
          <a:bodyPr wrap="none" rtlCol="0">
            <a:spAutoFit/>
          </a:bodyPr>
          <a:lstStyle/>
          <a:p>
            <a:r>
              <a:rPr kumimoji="1" lang="ja-JP" altLang="en-US" sz="2800" b="1" dirty="0"/>
              <a:t>（低い音）　　　　　　　（高い音）</a:t>
            </a:r>
          </a:p>
        </p:txBody>
      </p:sp>
    </p:spTree>
    <p:extLst>
      <p:ext uri="{BB962C8B-B14F-4D97-AF65-F5344CB8AC3E}">
        <p14:creationId xmlns:p14="http://schemas.microsoft.com/office/powerpoint/2010/main" val="402320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音の大きさ　</a:t>
            </a:r>
            <a:r>
              <a:rPr kumimoji="1" lang="en-US" altLang="ja-JP" dirty="0"/>
              <a:t>dB</a:t>
            </a:r>
            <a:r>
              <a:rPr kumimoji="1" lang="ja-JP" altLang="en-US" dirty="0"/>
              <a:t>（デシベル）</a:t>
            </a:r>
          </a:p>
        </p:txBody>
      </p:sp>
      <p:sp>
        <p:nvSpPr>
          <p:cNvPr id="6" name="円/楕円 5"/>
          <p:cNvSpPr/>
          <p:nvPr/>
        </p:nvSpPr>
        <p:spPr>
          <a:xfrm rot="20331373">
            <a:off x="2090724" y="3112384"/>
            <a:ext cx="1475715" cy="77058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66317189"/>
              </p:ext>
            </p:extLst>
          </p:nvPr>
        </p:nvGraphicFramePr>
        <p:xfrm>
          <a:off x="244442" y="1789410"/>
          <a:ext cx="8555525" cy="4747191"/>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3191918" y="1953992"/>
            <a:ext cx="1800493" cy="369332"/>
          </a:xfrm>
          <a:prstGeom prst="rect">
            <a:avLst/>
          </a:prstGeom>
          <a:noFill/>
        </p:spPr>
        <p:txBody>
          <a:bodyPr wrap="none" rtlCol="0">
            <a:spAutoFit/>
          </a:bodyPr>
          <a:lstStyle/>
          <a:p>
            <a:r>
              <a:rPr kumimoji="1" lang="ja-JP" altLang="en-US" b="1" dirty="0"/>
              <a:t>うるさく感じる</a:t>
            </a:r>
          </a:p>
        </p:txBody>
      </p:sp>
      <p:sp>
        <p:nvSpPr>
          <p:cNvPr id="12" name="正方形/長方形 11"/>
          <p:cNvSpPr/>
          <p:nvPr/>
        </p:nvSpPr>
        <p:spPr>
          <a:xfrm>
            <a:off x="869132" y="1774479"/>
            <a:ext cx="6446067" cy="1097691"/>
          </a:xfrm>
          <a:prstGeom prst="rect">
            <a:avLst/>
          </a:prstGeom>
          <a:solidFill>
            <a:srgbClr val="000000">
              <a:alpha val="20000"/>
            </a:srgbClr>
          </a:solidFill>
          <a:ln>
            <a:solidFill>
              <a:schemeClr val="accent2">
                <a:alpha val="2588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45672" y="1961975"/>
            <a:ext cx="400110" cy="1690527"/>
          </a:xfrm>
          <a:prstGeom prst="rect">
            <a:avLst/>
          </a:prstGeom>
        </p:spPr>
        <p:txBody>
          <a:bodyPr vert="eaVert" wrap="none">
            <a:spAutoFit/>
          </a:bodyPr>
          <a:lstStyle/>
          <a:p>
            <a:r>
              <a:rPr lang="ja-JP" altLang="en-US" sz="1400" b="1" dirty="0"/>
              <a:t>人間の最小可聴域→</a:t>
            </a:r>
          </a:p>
        </p:txBody>
      </p:sp>
      <p:sp>
        <p:nvSpPr>
          <p:cNvPr id="5" name="テキスト ボックス 4"/>
          <p:cNvSpPr txBox="1"/>
          <p:nvPr/>
        </p:nvSpPr>
        <p:spPr>
          <a:xfrm>
            <a:off x="244443" y="1439501"/>
            <a:ext cx="431528" cy="369332"/>
          </a:xfrm>
          <a:prstGeom prst="rect">
            <a:avLst/>
          </a:prstGeom>
          <a:noFill/>
        </p:spPr>
        <p:txBody>
          <a:bodyPr wrap="none" rtlCol="0">
            <a:spAutoFit/>
          </a:bodyPr>
          <a:lstStyle/>
          <a:p>
            <a:r>
              <a:rPr kumimoji="1" lang="en-US" altLang="ja-JP" dirty="0"/>
              <a:t>dB</a:t>
            </a:r>
            <a:endParaRPr kumimoji="1" lang="ja-JP" altLang="en-US" dirty="0"/>
          </a:p>
        </p:txBody>
      </p:sp>
    </p:spTree>
    <p:extLst>
      <p:ext uri="{BB962C8B-B14F-4D97-AF65-F5344CB8AC3E}">
        <p14:creationId xmlns:p14="http://schemas.microsoft.com/office/powerpoint/2010/main" val="166871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聴力検査</a:t>
            </a:r>
          </a:p>
        </p:txBody>
      </p:sp>
      <p:pic>
        <p:nvPicPr>
          <p:cNvPr id="2050" name="Picture 2" descr="聴覚検査イラスト｜無料イラスト・フリー素材なら「イラスト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978" y="4177200"/>
            <a:ext cx="2970044" cy="222426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05347" y="1568668"/>
            <a:ext cx="7690919" cy="2246769"/>
          </a:xfrm>
          <a:prstGeom prst="rect">
            <a:avLst/>
          </a:prstGeom>
        </p:spPr>
        <p:txBody>
          <a:bodyPr wrap="square">
            <a:spAutoFit/>
          </a:bodyPr>
          <a:lstStyle/>
          <a:p>
            <a:pPr marL="342900" indent="-342900">
              <a:buFont typeface="+mj-lt"/>
              <a:buAutoNum type="arabicPeriod"/>
            </a:pPr>
            <a:r>
              <a:rPr lang="ja-JP" altLang="en-US" sz="2800" dirty="0"/>
              <a:t>ヘッドホンを両耳にあて、１２５ヘルツから８０００ヘルツまでの７種類の高さの異なる音のきこえを調べます。</a:t>
            </a:r>
            <a:endParaRPr lang="en-US" altLang="ja-JP" sz="2800" dirty="0"/>
          </a:p>
          <a:p>
            <a:pPr marL="342900" indent="-342900">
              <a:buFont typeface="+mj-lt"/>
              <a:buAutoNum type="arabicPeriod"/>
            </a:pPr>
            <a:r>
              <a:rPr lang="ja-JP" altLang="en-US" sz="2800" dirty="0"/>
              <a:t> 左右別々に検査を行い、聞こえる最も小さな音の大きさを調べます。</a:t>
            </a:r>
          </a:p>
        </p:txBody>
      </p:sp>
    </p:spTree>
    <p:extLst>
      <p:ext uri="{BB962C8B-B14F-4D97-AF65-F5344CB8AC3E}">
        <p14:creationId xmlns:p14="http://schemas.microsoft.com/office/powerpoint/2010/main" val="2137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580183-D860-F646-EC43-E4C91448706F}"/>
              </a:ext>
            </a:extLst>
          </p:cNvPr>
          <p:cNvSpPr>
            <a:spLocks noGrp="1"/>
          </p:cNvSpPr>
          <p:nvPr>
            <p:ph type="title"/>
          </p:nvPr>
        </p:nvSpPr>
        <p:spPr/>
        <p:txBody>
          <a:bodyPr/>
          <a:lstStyle/>
          <a:p>
            <a:pPr algn="ctr"/>
            <a:r>
              <a:rPr kumimoji="1" lang="ja-JP" altLang="en-US" dirty="0"/>
              <a:t>聴力検査</a:t>
            </a:r>
          </a:p>
        </p:txBody>
      </p:sp>
      <p:grpSp>
        <p:nvGrpSpPr>
          <p:cNvPr id="15" name="グループ化 14">
            <a:extLst>
              <a:ext uri="{FF2B5EF4-FFF2-40B4-BE49-F238E27FC236}">
                <a16:creationId xmlns:a16="http://schemas.microsoft.com/office/drawing/2014/main" id="{6AA037C6-DACC-E998-4D4A-F5D24A04C06E}"/>
              </a:ext>
            </a:extLst>
          </p:cNvPr>
          <p:cNvGrpSpPr/>
          <p:nvPr/>
        </p:nvGrpSpPr>
        <p:grpSpPr>
          <a:xfrm>
            <a:off x="447364" y="1403076"/>
            <a:ext cx="7487269" cy="4902208"/>
            <a:chOff x="1525748" y="1688386"/>
            <a:chExt cx="6188913" cy="4804488"/>
          </a:xfrm>
        </p:grpSpPr>
        <p:grpSp>
          <p:nvGrpSpPr>
            <p:cNvPr id="7" name="グループ化 6">
              <a:extLst>
                <a:ext uri="{FF2B5EF4-FFF2-40B4-BE49-F238E27FC236}">
                  <a16:creationId xmlns:a16="http://schemas.microsoft.com/office/drawing/2014/main" id="{1B6DD751-9409-E94A-2CAE-DE6C4AD188BD}"/>
                </a:ext>
              </a:extLst>
            </p:cNvPr>
            <p:cNvGrpSpPr/>
            <p:nvPr/>
          </p:nvGrpSpPr>
          <p:grpSpPr>
            <a:xfrm>
              <a:off x="1525748" y="1688386"/>
              <a:ext cx="6188913" cy="4804488"/>
              <a:chOff x="1525748" y="1688386"/>
              <a:chExt cx="6188913" cy="4804488"/>
            </a:xfrm>
          </p:grpSpPr>
          <p:pic>
            <p:nvPicPr>
              <p:cNvPr id="3" name="図 2">
                <a:extLst>
                  <a:ext uri="{FF2B5EF4-FFF2-40B4-BE49-F238E27FC236}">
                    <a16:creationId xmlns:a16="http://schemas.microsoft.com/office/drawing/2014/main" id="{80C2FD97-3E65-5871-6B90-C6274719C808}"/>
                  </a:ext>
                </a:extLst>
              </p:cNvPr>
              <p:cNvPicPr>
                <a:picLocks noChangeAspect="1"/>
              </p:cNvPicPr>
              <p:nvPr/>
            </p:nvPicPr>
            <p:blipFill rotWithShape="1">
              <a:blip r:embed="rId2"/>
              <a:srcRect r="50000" b="18390"/>
              <a:stretch/>
            </p:blipFill>
            <p:spPr>
              <a:xfrm>
                <a:off x="1525748" y="1688386"/>
                <a:ext cx="5612169" cy="4804488"/>
              </a:xfrm>
              <a:prstGeom prst="rect">
                <a:avLst/>
              </a:prstGeom>
            </p:spPr>
          </p:pic>
          <p:pic>
            <p:nvPicPr>
              <p:cNvPr id="4" name="図 3">
                <a:extLst>
                  <a:ext uri="{FF2B5EF4-FFF2-40B4-BE49-F238E27FC236}">
                    <a16:creationId xmlns:a16="http://schemas.microsoft.com/office/drawing/2014/main" id="{ABA102DB-92E9-5061-E191-82EB94DA3EFC}"/>
                  </a:ext>
                </a:extLst>
              </p:cNvPr>
              <p:cNvPicPr>
                <a:picLocks noChangeAspect="1"/>
              </p:cNvPicPr>
              <p:nvPr/>
            </p:nvPicPr>
            <p:blipFill rotWithShape="1">
              <a:blip r:embed="rId3"/>
              <a:srcRect l="80846" t="10864"/>
              <a:stretch/>
            </p:blipFill>
            <p:spPr>
              <a:xfrm>
                <a:off x="6639205" y="2210724"/>
                <a:ext cx="1075456" cy="4282150"/>
              </a:xfrm>
              <a:prstGeom prst="rect">
                <a:avLst/>
              </a:prstGeom>
            </p:spPr>
          </p:pic>
          <p:pic>
            <p:nvPicPr>
              <p:cNvPr id="5" name="図 4">
                <a:extLst>
                  <a:ext uri="{FF2B5EF4-FFF2-40B4-BE49-F238E27FC236}">
                    <a16:creationId xmlns:a16="http://schemas.microsoft.com/office/drawing/2014/main" id="{36E15EC2-BACE-92D9-F620-A963B64F3773}"/>
                  </a:ext>
                </a:extLst>
              </p:cNvPr>
              <p:cNvPicPr>
                <a:picLocks noChangeAspect="1"/>
              </p:cNvPicPr>
              <p:nvPr/>
            </p:nvPicPr>
            <p:blipFill rotWithShape="1">
              <a:blip r:embed="rId3"/>
              <a:srcRect l="63978" t="13768" r="20900" b="62139"/>
              <a:stretch/>
            </p:blipFill>
            <p:spPr>
              <a:xfrm>
                <a:off x="6447453" y="2341984"/>
                <a:ext cx="774441" cy="1164298"/>
              </a:xfrm>
              <a:prstGeom prst="rect">
                <a:avLst/>
              </a:prstGeom>
            </p:spPr>
          </p:pic>
          <p:pic>
            <p:nvPicPr>
              <p:cNvPr id="6" name="図 5">
                <a:extLst>
                  <a:ext uri="{FF2B5EF4-FFF2-40B4-BE49-F238E27FC236}">
                    <a16:creationId xmlns:a16="http://schemas.microsoft.com/office/drawing/2014/main" id="{3829AD23-D635-BD7A-4A84-1D0BF1A2FD8D}"/>
                  </a:ext>
                </a:extLst>
              </p:cNvPr>
              <p:cNvPicPr>
                <a:picLocks noChangeAspect="1"/>
              </p:cNvPicPr>
              <p:nvPr/>
            </p:nvPicPr>
            <p:blipFill rotWithShape="1">
              <a:blip r:embed="rId3"/>
              <a:srcRect l="77486" t="15331" r="15428" b="63499"/>
              <a:stretch/>
            </p:blipFill>
            <p:spPr>
              <a:xfrm>
                <a:off x="7113314" y="2419349"/>
                <a:ext cx="396369" cy="1013301"/>
              </a:xfrm>
              <a:prstGeom prst="rect">
                <a:avLst/>
              </a:prstGeom>
            </p:spPr>
          </p:pic>
        </p:grpSp>
        <p:pic>
          <p:nvPicPr>
            <p:cNvPr id="8" name="図 7">
              <a:extLst>
                <a:ext uri="{FF2B5EF4-FFF2-40B4-BE49-F238E27FC236}">
                  <a16:creationId xmlns:a16="http://schemas.microsoft.com/office/drawing/2014/main" id="{E88945F3-F4A2-0F5A-AF52-B84375965E0A}"/>
                </a:ext>
              </a:extLst>
            </p:cNvPr>
            <p:cNvPicPr>
              <a:picLocks noChangeAspect="1"/>
            </p:cNvPicPr>
            <p:nvPr/>
          </p:nvPicPr>
          <p:blipFill rotWithShape="1">
            <a:blip r:embed="rId2"/>
            <a:srcRect l="42490" t="3759" r="51577" b="90236"/>
            <a:stretch/>
          </p:blipFill>
          <p:spPr>
            <a:xfrm>
              <a:off x="6952390" y="1914242"/>
              <a:ext cx="665862" cy="353551"/>
            </a:xfrm>
            <a:prstGeom prst="rect">
              <a:avLst/>
            </a:prstGeom>
          </p:spPr>
        </p:pic>
        <p:sp>
          <p:nvSpPr>
            <p:cNvPr id="9" name="正方形/長方形 8">
              <a:extLst>
                <a:ext uri="{FF2B5EF4-FFF2-40B4-BE49-F238E27FC236}">
                  <a16:creationId xmlns:a16="http://schemas.microsoft.com/office/drawing/2014/main" id="{614B1FA6-4FF1-62B2-AB76-B3A1AA431AC2}"/>
                </a:ext>
              </a:extLst>
            </p:cNvPr>
            <p:cNvSpPr/>
            <p:nvPr/>
          </p:nvSpPr>
          <p:spPr>
            <a:xfrm>
              <a:off x="6096000" y="3183255"/>
              <a:ext cx="409575" cy="1447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5AA162EB-0D3E-9D08-EA87-E174D2B0E1C8}"/>
                </a:ext>
              </a:extLst>
            </p:cNvPr>
            <p:cNvCxnSpPr>
              <a:cxnSpLocks/>
            </p:cNvCxnSpPr>
            <p:nvPr/>
          </p:nvCxnSpPr>
          <p:spPr>
            <a:xfrm>
              <a:off x="6062461" y="3183255"/>
              <a:ext cx="458354" cy="1162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60947AF-F1A9-9872-9005-B447F89F896C}"/>
                </a:ext>
              </a:extLst>
            </p:cNvPr>
            <p:cNvSpPr/>
            <p:nvPr/>
          </p:nvSpPr>
          <p:spPr>
            <a:xfrm>
              <a:off x="6360795" y="2023110"/>
              <a:ext cx="140970" cy="198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277F945-80AA-AF48-CCA9-42660A59AAF2}"/>
                </a:ext>
              </a:extLst>
            </p:cNvPr>
            <p:cNvSpPr txBox="1"/>
            <p:nvPr/>
          </p:nvSpPr>
          <p:spPr>
            <a:xfrm>
              <a:off x="6288129" y="1921967"/>
              <a:ext cx="314510" cy="400110"/>
            </a:xfrm>
            <a:prstGeom prst="rect">
              <a:avLst/>
            </a:prstGeom>
            <a:noFill/>
          </p:spPr>
          <p:txBody>
            <a:bodyPr wrap="none" rtlCol="0">
              <a:spAutoFit/>
            </a:bodyPr>
            <a:lstStyle/>
            <a:p>
              <a:r>
                <a:rPr kumimoji="1" lang="en-US" altLang="ja-JP" sz="2000" dirty="0">
                  <a:ea typeface="$ＪＳ明朝" panose="04030B090D0B02020403" pitchFamily="17" charset="-128"/>
                </a:rPr>
                <a:t>6</a:t>
              </a:r>
              <a:endParaRPr kumimoji="1" lang="ja-JP" altLang="en-US" sz="2000" dirty="0">
                <a:ea typeface="$ＪＳ明朝" panose="04030B090D0B02020403" pitchFamily="17" charset="-128"/>
              </a:endParaRPr>
            </a:p>
          </p:txBody>
        </p:sp>
      </p:grpSp>
      <p:sp>
        <p:nvSpPr>
          <p:cNvPr id="10" name="正方形/長方形 9"/>
          <p:cNvSpPr/>
          <p:nvPr/>
        </p:nvSpPr>
        <p:spPr>
          <a:xfrm>
            <a:off x="2723037" y="6305284"/>
            <a:ext cx="4895215" cy="338554"/>
          </a:xfrm>
          <a:prstGeom prst="rect">
            <a:avLst/>
          </a:prstGeom>
        </p:spPr>
        <p:txBody>
          <a:bodyPr wrap="square">
            <a:spAutoFit/>
          </a:bodyPr>
          <a:lstStyle/>
          <a:p>
            <a:r>
              <a:rPr lang="ja-JP" altLang="en-US" sz="1600" b="1" dirty="0">
                <a:solidFill>
                  <a:srgbClr val="FF0000"/>
                </a:solidFill>
              </a:rPr>
              <a:t>丸印（赤）は右耳</a:t>
            </a:r>
            <a:r>
              <a:rPr lang="ja-JP" altLang="en-US" sz="1600" b="1" dirty="0"/>
              <a:t>の、</a:t>
            </a:r>
            <a:r>
              <a:rPr lang="en-US" altLang="ja-JP" sz="1600" b="1" dirty="0">
                <a:solidFill>
                  <a:srgbClr val="0070C0"/>
                </a:solidFill>
              </a:rPr>
              <a:t>×</a:t>
            </a:r>
            <a:r>
              <a:rPr lang="ja-JP" altLang="en-US" sz="1600" b="1" dirty="0">
                <a:solidFill>
                  <a:srgbClr val="0070C0"/>
                </a:solidFill>
              </a:rPr>
              <a:t>印（青）は左耳</a:t>
            </a:r>
            <a:r>
              <a:rPr lang="ja-JP" altLang="en-US" sz="1600" b="1" dirty="0"/>
              <a:t>の気導聴力</a:t>
            </a:r>
          </a:p>
        </p:txBody>
      </p:sp>
      <p:sp>
        <p:nvSpPr>
          <p:cNvPr id="12" name="正方形/長方形 11"/>
          <p:cNvSpPr/>
          <p:nvPr/>
        </p:nvSpPr>
        <p:spPr>
          <a:xfrm>
            <a:off x="6616590" y="3246032"/>
            <a:ext cx="2492990" cy="400110"/>
          </a:xfrm>
          <a:prstGeom prst="rect">
            <a:avLst/>
          </a:prstGeom>
        </p:spPr>
        <p:txBody>
          <a:bodyPr wrap="none">
            <a:spAutoFit/>
          </a:bodyPr>
          <a:lstStyle/>
          <a:p>
            <a:r>
              <a:rPr kumimoji="1" lang="ja-JP" altLang="en-US" sz="2000" b="1" dirty="0"/>
              <a:t>置時計の秒針の音等</a:t>
            </a:r>
          </a:p>
        </p:txBody>
      </p:sp>
    </p:spTree>
    <p:extLst>
      <p:ext uri="{BB962C8B-B14F-4D97-AF65-F5344CB8AC3E}">
        <p14:creationId xmlns:p14="http://schemas.microsoft.com/office/powerpoint/2010/main" val="303883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7CBB43-C0B2-6769-E382-D78045D2AD0B}"/>
              </a:ext>
            </a:extLst>
          </p:cNvPr>
          <p:cNvSpPr>
            <a:spLocks noGrp="1"/>
          </p:cNvSpPr>
          <p:nvPr>
            <p:ph type="title"/>
          </p:nvPr>
        </p:nvSpPr>
        <p:spPr/>
        <p:txBody>
          <a:bodyPr/>
          <a:lstStyle/>
          <a:p>
            <a:pPr algn="ctr"/>
            <a:r>
              <a:rPr kumimoji="1" lang="ja-JP" altLang="en-US" dirty="0"/>
              <a:t>難聴の種類</a:t>
            </a:r>
          </a:p>
        </p:txBody>
      </p:sp>
      <p:sp>
        <p:nvSpPr>
          <p:cNvPr id="3" name="コンテンツ プレースホルダー 2">
            <a:extLst>
              <a:ext uri="{FF2B5EF4-FFF2-40B4-BE49-F238E27FC236}">
                <a16:creationId xmlns:a16="http://schemas.microsoft.com/office/drawing/2014/main" id="{B845EA08-F70A-6B78-7477-ED37AA711392}"/>
              </a:ext>
            </a:extLst>
          </p:cNvPr>
          <p:cNvSpPr>
            <a:spLocks noGrp="1"/>
          </p:cNvSpPr>
          <p:nvPr>
            <p:ph idx="1"/>
          </p:nvPr>
        </p:nvSpPr>
        <p:spPr/>
        <p:txBody>
          <a:bodyPr>
            <a:normAutofit fontScale="92500" lnSpcReduction="10000"/>
          </a:bodyPr>
          <a:lstStyle/>
          <a:p>
            <a:pPr>
              <a:lnSpc>
                <a:spcPct val="120000"/>
              </a:lnSpc>
            </a:pPr>
            <a:r>
              <a:rPr kumimoji="1" lang="ja-JP" altLang="en-US" b="1" dirty="0"/>
              <a:t>伝音難聴</a:t>
            </a:r>
            <a:r>
              <a:rPr kumimoji="1" lang="ja-JP" altLang="en-US" dirty="0"/>
              <a:t>：耳に入った音は耳のあなを通って鼓膜に伝わります。この経路のどこかに障害がある場合が伝音難聴です。</a:t>
            </a:r>
            <a:br>
              <a:rPr kumimoji="1" lang="en-US" altLang="ja-JP" dirty="0"/>
            </a:br>
            <a:r>
              <a:rPr kumimoji="1" lang="en-US" altLang="ja-JP" dirty="0"/>
              <a:t>	</a:t>
            </a:r>
            <a:r>
              <a:rPr lang="ja-JP" altLang="en-US" dirty="0"/>
              <a:t>➡中耳炎、みみあか、耳栓</a:t>
            </a:r>
            <a:endParaRPr kumimoji="1" lang="ja-JP" altLang="en-US" dirty="0"/>
          </a:p>
          <a:p>
            <a:pPr>
              <a:lnSpc>
                <a:spcPct val="120000"/>
              </a:lnSpc>
            </a:pPr>
            <a:endParaRPr kumimoji="1" lang="ja-JP" altLang="en-US" dirty="0"/>
          </a:p>
          <a:p>
            <a:pPr>
              <a:lnSpc>
                <a:spcPct val="120000"/>
              </a:lnSpc>
            </a:pPr>
            <a:r>
              <a:rPr kumimoji="1" lang="ja-JP" altLang="en-US" b="1" dirty="0"/>
              <a:t>感音難聴</a:t>
            </a:r>
            <a:r>
              <a:rPr kumimoji="1" lang="ja-JP" altLang="en-US" dirty="0"/>
              <a:t>：音は、「内耳」で電気信号に変えられますが、内耳の中の細胞</a:t>
            </a:r>
            <a:r>
              <a:rPr lang="ja-JP" altLang="en-US" dirty="0"/>
              <a:t>の障害</a:t>
            </a:r>
            <a:r>
              <a:rPr kumimoji="1" lang="ja-JP" altLang="en-US" dirty="0"/>
              <a:t>で、音をうまく脳に伝えられない状態が、感音難聴です。</a:t>
            </a:r>
            <a:br>
              <a:rPr kumimoji="1" lang="en-US" altLang="ja-JP" dirty="0"/>
            </a:br>
            <a:r>
              <a:rPr kumimoji="1" lang="en-US" altLang="ja-JP" dirty="0"/>
              <a:t>	</a:t>
            </a:r>
            <a:r>
              <a:rPr kumimoji="1" lang="ja-JP" altLang="en-US" dirty="0"/>
              <a:t>➡高齢で耳が遠くなる、騒音性の難聴</a:t>
            </a:r>
          </a:p>
        </p:txBody>
      </p:sp>
    </p:spTree>
    <p:extLst>
      <p:ext uri="{BB962C8B-B14F-4D97-AF65-F5344CB8AC3E}">
        <p14:creationId xmlns:p14="http://schemas.microsoft.com/office/powerpoint/2010/main" val="169895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内耳（蝸牛）の役割</a:t>
            </a:r>
          </a:p>
        </p:txBody>
      </p:sp>
      <p:pic>
        <p:nvPicPr>
          <p:cNvPr id="4" name="Picture 2" descr="音符記号イラスト｜無料イラスト・フリー素材なら「イラストAC」"/>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706" b="99118" l="23493" r="98753">
                        <a14:foregroundMark x1="35551" y1="54412" x2="41372" y2="56765"/>
                        <a14:foregroundMark x1="37630" y1="88824" x2="40748" y2="87353"/>
                        <a14:foregroundMark x1="35551" y1="86471" x2="35551" y2="87353"/>
                        <a14:foregroundMark x1="41164" y1="81471" x2="40125" y2="75882"/>
                        <a14:foregroundMark x1="36175" y1="61176" x2="37006" y2="63824"/>
                        <a14:foregroundMark x1="44075" y1="42353" x2="44075" y2="42353"/>
                        <a14:foregroundMark x1="47193" y1="42353" x2="45946" y2="42353"/>
                        <a14:foregroundMark x1="60915" y1="36471" x2="58420" y2="34706"/>
                        <a14:foregroundMark x1="62578" y1="34118" x2="62578" y2="29706"/>
                        <a14:foregroundMark x1="50312" y1="16471" x2="59044" y2="10588"/>
                        <a14:foregroundMark x1="50104" y1="36471" x2="49688" y2="31176"/>
                      </a14:backgroundRemoval>
                    </a14:imgEffect>
                  </a14:imgLayer>
                </a14:imgProps>
              </a:ext>
              <a:ext uri="{28A0092B-C50C-407E-A947-70E740481C1C}">
                <a14:useLocalDpi xmlns:a14="http://schemas.microsoft.com/office/drawing/2010/main" val="0"/>
              </a:ext>
            </a:extLst>
          </a:blip>
          <a:srcRect l="29918" t="5299" b="3517"/>
          <a:stretch/>
        </p:blipFill>
        <p:spPr bwMode="auto">
          <a:xfrm>
            <a:off x="2811028" y="2272896"/>
            <a:ext cx="1248677" cy="114839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グループ化 27"/>
          <p:cNvGrpSpPr/>
          <p:nvPr/>
        </p:nvGrpSpPr>
        <p:grpSpPr>
          <a:xfrm>
            <a:off x="788206" y="3034943"/>
            <a:ext cx="1769932" cy="1415866"/>
            <a:chOff x="272985" y="3053500"/>
            <a:chExt cx="1769932" cy="1415866"/>
          </a:xfrm>
        </p:grpSpPr>
        <p:grpSp>
          <p:nvGrpSpPr>
            <p:cNvPr id="30" name="グループ化 29"/>
            <p:cNvGrpSpPr/>
            <p:nvPr/>
          </p:nvGrpSpPr>
          <p:grpSpPr>
            <a:xfrm>
              <a:off x="620824" y="3053500"/>
              <a:ext cx="1140769" cy="1236118"/>
              <a:chOff x="695608" y="2859128"/>
              <a:chExt cx="1892213" cy="1810764"/>
            </a:xfrm>
          </p:grpSpPr>
          <p:sp>
            <p:nvSpPr>
              <p:cNvPr id="13" name="フローチャート: 手作業 12"/>
              <p:cNvSpPr/>
              <p:nvPr/>
            </p:nvSpPr>
            <p:spPr>
              <a:xfrm>
                <a:off x="695608" y="3565744"/>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手作業 13"/>
              <p:cNvSpPr/>
              <p:nvPr/>
            </p:nvSpPr>
            <p:spPr>
              <a:xfrm>
                <a:off x="1364075" y="3565744"/>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手作業 14"/>
              <p:cNvSpPr/>
              <p:nvPr/>
            </p:nvSpPr>
            <p:spPr>
              <a:xfrm>
                <a:off x="2032542" y="3565744"/>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851026"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1173631"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496236"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818841"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2141446"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2464051"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円/楕円 54"/>
            <p:cNvSpPr/>
            <p:nvPr/>
          </p:nvSpPr>
          <p:spPr>
            <a:xfrm>
              <a:off x="477093"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911346"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1325726"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721754"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72985" y="4289618"/>
              <a:ext cx="1769932" cy="1797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右矢印 30"/>
          <p:cNvSpPr/>
          <p:nvPr/>
        </p:nvSpPr>
        <p:spPr>
          <a:xfrm>
            <a:off x="6892329" y="3537880"/>
            <a:ext cx="696537" cy="302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84099" y="3033611"/>
            <a:ext cx="877163" cy="369332"/>
          </a:xfrm>
          <a:prstGeom prst="rect">
            <a:avLst/>
          </a:prstGeom>
        </p:spPr>
        <p:txBody>
          <a:bodyPr wrap="none">
            <a:spAutoFit/>
          </a:bodyPr>
          <a:lstStyle/>
          <a:p>
            <a:r>
              <a:rPr lang="ja-JP" altLang="en-US" dirty="0"/>
              <a:t>感覚毛</a:t>
            </a:r>
          </a:p>
        </p:txBody>
      </p:sp>
      <p:sp>
        <p:nvSpPr>
          <p:cNvPr id="17" name="正方形/長方形 16"/>
          <p:cNvSpPr/>
          <p:nvPr/>
        </p:nvSpPr>
        <p:spPr>
          <a:xfrm>
            <a:off x="429245" y="1551381"/>
            <a:ext cx="8392041" cy="400110"/>
          </a:xfrm>
          <a:prstGeom prst="rect">
            <a:avLst/>
          </a:prstGeom>
        </p:spPr>
        <p:txBody>
          <a:bodyPr wrap="none">
            <a:spAutoFit/>
          </a:bodyPr>
          <a:lstStyle/>
          <a:p>
            <a:r>
              <a:rPr lang="ja-JP" altLang="en-US" sz="2000" dirty="0"/>
              <a:t>蝸牛にある有毛細胞の感覚毛が音により振動して音を電気信号に変える</a:t>
            </a:r>
          </a:p>
        </p:txBody>
      </p:sp>
      <p:grpSp>
        <p:nvGrpSpPr>
          <p:cNvPr id="36" name="グループ化 35"/>
          <p:cNvGrpSpPr/>
          <p:nvPr/>
        </p:nvGrpSpPr>
        <p:grpSpPr>
          <a:xfrm>
            <a:off x="3693945" y="3860547"/>
            <a:ext cx="2050019" cy="1559359"/>
            <a:chOff x="3725917" y="2066386"/>
            <a:chExt cx="2050019" cy="1559359"/>
          </a:xfrm>
        </p:grpSpPr>
        <p:grpSp>
          <p:nvGrpSpPr>
            <p:cNvPr id="25" name="グループ化 24"/>
            <p:cNvGrpSpPr/>
            <p:nvPr/>
          </p:nvGrpSpPr>
          <p:grpSpPr>
            <a:xfrm>
              <a:off x="4136169" y="2341850"/>
              <a:ext cx="1178779" cy="1104147"/>
              <a:chOff x="3554997" y="2155100"/>
              <a:chExt cx="1895228" cy="1810318"/>
            </a:xfrm>
          </p:grpSpPr>
          <p:sp>
            <p:nvSpPr>
              <p:cNvPr id="3" name="フローチャート: 手作業 2"/>
              <p:cNvSpPr/>
              <p:nvPr/>
            </p:nvSpPr>
            <p:spPr>
              <a:xfrm>
                <a:off x="3558012" y="2861270"/>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手作業 4"/>
              <p:cNvSpPr/>
              <p:nvPr/>
            </p:nvSpPr>
            <p:spPr>
              <a:xfrm>
                <a:off x="4226479" y="2861270"/>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手作業 5"/>
              <p:cNvSpPr/>
              <p:nvPr/>
            </p:nvSpPr>
            <p:spPr>
              <a:xfrm>
                <a:off x="4894946" y="2861270"/>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3319607" y="2390490"/>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3634070" y="2390490"/>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3948533" y="2390490"/>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262996" y="2390490"/>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640830" y="2390490"/>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955295" y="2390491"/>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円/楕円 25"/>
            <p:cNvSpPr/>
            <p:nvPr/>
          </p:nvSpPr>
          <p:spPr>
            <a:xfrm>
              <a:off x="4010344" y="3015256"/>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4444597" y="3015256"/>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858977" y="3015256"/>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255005" y="3015256"/>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3725917" y="3445997"/>
              <a:ext cx="2050019" cy="1797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3856287" y="2301776"/>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3971584" y="2301776"/>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304153" y="2301776"/>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401344" y="2301776"/>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2"/>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706754" y="2301776"/>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2"/>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900" b="90000" l="10000" r="90000"/>
                      </a14:imgEffect>
                    </a14:imgLayer>
                  </a14:imgProps>
                </a:ext>
                <a:ext uri="{28A0092B-C50C-407E-A947-70E740481C1C}">
                  <a14:useLocalDpi xmlns:a14="http://schemas.microsoft.com/office/drawing/2010/main" val="0"/>
                </a:ext>
              </a:extLst>
            </a:blip>
            <a:srcRect l="23077" t="28603" r="12731" b="50000"/>
            <a:stretch/>
          </p:blipFill>
          <p:spPr bwMode="auto">
            <a:xfrm rot="16200000">
              <a:off x="4822053" y="2301777"/>
              <a:ext cx="706170" cy="2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756440">
            <a:off x="5075807" y="3050221"/>
            <a:ext cx="2304928" cy="194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6764446" y="2401859"/>
            <a:ext cx="1881614" cy="646331"/>
          </a:xfrm>
          <a:prstGeom prst="rect">
            <a:avLst/>
          </a:prstGeom>
          <a:noFill/>
        </p:spPr>
        <p:txBody>
          <a:bodyPr wrap="square" rtlCol="0">
            <a:spAutoFit/>
          </a:bodyPr>
          <a:lstStyle/>
          <a:p>
            <a:pPr algn="ctr"/>
            <a:r>
              <a:rPr kumimoji="1" lang="ja-JP" altLang="en-US" dirty="0"/>
              <a:t>電気信号として音を伝える</a:t>
            </a:r>
          </a:p>
        </p:txBody>
      </p:sp>
      <p:sp>
        <p:nvSpPr>
          <p:cNvPr id="97" name="正方形/長方形 96"/>
          <p:cNvSpPr/>
          <p:nvPr/>
        </p:nvSpPr>
        <p:spPr>
          <a:xfrm>
            <a:off x="3924191" y="3517314"/>
            <a:ext cx="1569660" cy="369332"/>
          </a:xfrm>
          <a:prstGeom prst="rect">
            <a:avLst/>
          </a:prstGeom>
        </p:spPr>
        <p:txBody>
          <a:bodyPr wrap="none">
            <a:spAutoFit/>
          </a:bodyPr>
          <a:lstStyle/>
          <a:p>
            <a:r>
              <a:rPr lang="ja-JP" altLang="en-US" dirty="0"/>
              <a:t>感覚毛が振動</a:t>
            </a:r>
          </a:p>
        </p:txBody>
      </p:sp>
      <p:pic>
        <p:nvPicPr>
          <p:cNvPr id="37" name="Picture 2" descr="脳のイラスト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04829" y="3092126"/>
            <a:ext cx="1403369" cy="129894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152431" y="4628105"/>
            <a:ext cx="1107996" cy="369332"/>
          </a:xfrm>
          <a:prstGeom prst="rect">
            <a:avLst/>
          </a:prstGeom>
        </p:spPr>
        <p:txBody>
          <a:bodyPr wrap="none">
            <a:spAutoFit/>
          </a:bodyPr>
          <a:lstStyle/>
          <a:p>
            <a:r>
              <a:rPr lang="ja-JP" altLang="en-US" dirty="0"/>
              <a:t>有毛細胞</a:t>
            </a:r>
          </a:p>
        </p:txBody>
      </p:sp>
      <p:sp>
        <p:nvSpPr>
          <p:cNvPr id="21" name="テキスト ボックス 20"/>
          <p:cNvSpPr txBox="1"/>
          <p:nvPr/>
        </p:nvSpPr>
        <p:spPr>
          <a:xfrm>
            <a:off x="6228271" y="4197386"/>
            <a:ext cx="1800493" cy="369332"/>
          </a:xfrm>
          <a:prstGeom prst="rect">
            <a:avLst/>
          </a:prstGeom>
          <a:noFill/>
        </p:spPr>
        <p:txBody>
          <a:bodyPr wrap="none" rtlCol="0">
            <a:spAutoFit/>
          </a:bodyPr>
          <a:lstStyle/>
          <a:p>
            <a:r>
              <a:rPr kumimoji="1" lang="ja-JP" altLang="en-US" dirty="0"/>
              <a:t>電気信号に変換</a:t>
            </a: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7825" y="4997437"/>
            <a:ext cx="1395086" cy="168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図 21">
            <a:extLst>
              <a:ext uri="{FF2B5EF4-FFF2-40B4-BE49-F238E27FC236}">
                <a16:creationId xmlns:a16="http://schemas.microsoft.com/office/drawing/2014/main" id="{AFDD8BF4-44D2-8C82-D279-036EE0E6A825}"/>
              </a:ext>
            </a:extLst>
          </p:cNvPr>
          <p:cNvPicPr>
            <a:picLocks noChangeAspect="1"/>
          </p:cNvPicPr>
          <p:nvPr/>
        </p:nvPicPr>
        <p:blipFill>
          <a:blip r:embed="rId15"/>
          <a:stretch>
            <a:fillRect/>
          </a:stretch>
        </p:blipFill>
        <p:spPr>
          <a:xfrm>
            <a:off x="2894971" y="3517314"/>
            <a:ext cx="713294" cy="341406"/>
          </a:xfrm>
          <a:prstGeom prst="rect">
            <a:avLst/>
          </a:prstGeom>
        </p:spPr>
      </p:pic>
    </p:spTree>
    <p:extLst>
      <p:ext uri="{BB962C8B-B14F-4D97-AF65-F5344CB8AC3E}">
        <p14:creationId xmlns:p14="http://schemas.microsoft.com/office/powerpoint/2010/main" val="54247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騒音性難聴＝感音難聴</a:t>
            </a:r>
            <a:endParaRPr kumimoji="1" lang="ja-JP"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874" y="2302536"/>
            <a:ext cx="1200722" cy="102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グループ化 27"/>
          <p:cNvGrpSpPr/>
          <p:nvPr/>
        </p:nvGrpSpPr>
        <p:grpSpPr>
          <a:xfrm>
            <a:off x="272985" y="2845281"/>
            <a:ext cx="1769932" cy="1415866"/>
            <a:chOff x="272985" y="3053500"/>
            <a:chExt cx="1769932" cy="1415866"/>
          </a:xfrm>
        </p:grpSpPr>
        <p:grpSp>
          <p:nvGrpSpPr>
            <p:cNvPr id="30" name="グループ化 29"/>
            <p:cNvGrpSpPr/>
            <p:nvPr/>
          </p:nvGrpSpPr>
          <p:grpSpPr>
            <a:xfrm>
              <a:off x="620824" y="3053500"/>
              <a:ext cx="1140769" cy="1236118"/>
              <a:chOff x="695608" y="2859128"/>
              <a:chExt cx="1892213" cy="1810764"/>
            </a:xfrm>
          </p:grpSpPr>
          <p:sp>
            <p:nvSpPr>
              <p:cNvPr id="13" name="フローチャート: 手作業 12"/>
              <p:cNvSpPr/>
              <p:nvPr/>
            </p:nvSpPr>
            <p:spPr>
              <a:xfrm>
                <a:off x="695608" y="3565744"/>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手作業 13"/>
              <p:cNvSpPr/>
              <p:nvPr/>
            </p:nvSpPr>
            <p:spPr>
              <a:xfrm>
                <a:off x="1364075" y="3565744"/>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手作業 14"/>
              <p:cNvSpPr/>
              <p:nvPr/>
            </p:nvSpPr>
            <p:spPr>
              <a:xfrm>
                <a:off x="2032542" y="3565744"/>
                <a:ext cx="555279" cy="110414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851026"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1173631"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496236"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818841"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2141446"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2464051" y="2859128"/>
                <a:ext cx="0" cy="7066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円/楕円 54"/>
            <p:cNvSpPr/>
            <p:nvPr/>
          </p:nvSpPr>
          <p:spPr>
            <a:xfrm>
              <a:off x="477093"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911346"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1325726"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721754" y="3840320"/>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72985" y="4289618"/>
              <a:ext cx="1769932" cy="1797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3FF2C5B2-09C0-9F3C-7D54-D8D9CC7BF1D8}"/>
              </a:ext>
            </a:extLst>
          </p:cNvPr>
          <p:cNvGrpSpPr/>
          <p:nvPr/>
        </p:nvGrpSpPr>
        <p:grpSpPr>
          <a:xfrm>
            <a:off x="6629343" y="2880656"/>
            <a:ext cx="2096115" cy="1352150"/>
            <a:chOff x="6581310" y="4752382"/>
            <a:chExt cx="2238308" cy="1794251"/>
          </a:xfrm>
        </p:grpSpPr>
        <p:pic>
          <p:nvPicPr>
            <p:cNvPr id="33" name="Picture 7" descr="過労死した男性サラリーマン 突然死,過労死,死亡のイラスト素材"/>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73" b="31793" l="8000" r="23467">
                          <a14:foregroundMark x1="17200" y1="6839" x2="15600" y2="7763"/>
                        </a14:backgroundRemoval>
                      </a14:imgEffect>
                    </a14:imgLayer>
                  </a14:imgProps>
                </a:ext>
                <a:ext uri="{28A0092B-C50C-407E-A947-70E740481C1C}">
                  <a14:useLocalDpi xmlns:a14="http://schemas.microsoft.com/office/drawing/2010/main" val="0"/>
                </a:ext>
              </a:extLst>
            </a:blip>
            <a:srcRect l="7232" t="3626" r="75917" b="67385"/>
            <a:stretch/>
          </p:blipFill>
          <p:spPr bwMode="auto">
            <a:xfrm>
              <a:off x="7700464" y="4752382"/>
              <a:ext cx="746563" cy="926438"/>
            </a:xfrm>
            <a:prstGeom prst="rect">
              <a:avLst/>
            </a:prstGeom>
            <a:noFill/>
            <a:extLst>
              <a:ext uri="{909E8E84-426E-40DD-AFC4-6F175D3DCCD1}">
                <a14:hiddenFill xmlns:a14="http://schemas.microsoft.com/office/drawing/2010/main">
                  <a:solidFill>
                    <a:srgbClr val="FFFFFF"/>
                  </a:solidFill>
                </a14:hiddenFill>
              </a:ext>
            </a:extLst>
          </p:spPr>
        </p:pic>
        <p:sp>
          <p:nvSpPr>
            <p:cNvPr id="70" name="フローチャート: 手作業 69"/>
            <p:cNvSpPr/>
            <p:nvPr/>
          </p:nvSpPr>
          <p:spPr>
            <a:xfrm rot="1521907">
              <a:off x="8359095" y="5787451"/>
              <a:ext cx="281140" cy="576968"/>
            </a:xfrm>
            <a:prstGeom prst="flowChartManualOperation">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71" name="フローチャート: 手作業 70"/>
            <p:cNvSpPr/>
            <p:nvPr/>
          </p:nvSpPr>
          <p:spPr>
            <a:xfrm rot="21068024">
              <a:off x="6948049" y="5753881"/>
              <a:ext cx="351179" cy="626857"/>
            </a:xfrm>
            <a:prstGeom prst="flowChartManualOperati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ローチャート: 手作業 71"/>
            <p:cNvSpPr/>
            <p:nvPr/>
          </p:nvSpPr>
          <p:spPr>
            <a:xfrm rot="21330531">
              <a:off x="7379474" y="5727320"/>
              <a:ext cx="274127" cy="590419"/>
            </a:xfrm>
            <a:prstGeom prst="flowChartManualOperat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ローチャート: 手作業 72"/>
            <p:cNvSpPr/>
            <p:nvPr/>
          </p:nvSpPr>
          <p:spPr>
            <a:xfrm rot="1106545">
              <a:off x="7829784" y="5753942"/>
              <a:ext cx="330379" cy="615671"/>
            </a:xfrm>
            <a:prstGeom prst="flowChartManualOperation">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gradFill flip="none" rotWithShape="1">
                  <a:gsLst>
                    <a:gs pos="0">
                      <a:srgbClr val="E6AF00">
                        <a:shade val="30000"/>
                        <a:satMod val="115000"/>
                      </a:srgbClr>
                    </a:gs>
                    <a:gs pos="50000">
                      <a:srgbClr val="E6AF00">
                        <a:shade val="67500"/>
                        <a:satMod val="115000"/>
                      </a:srgbClr>
                    </a:gs>
                    <a:gs pos="100000">
                      <a:srgbClr val="E6AF00">
                        <a:shade val="100000"/>
                        <a:satMod val="115000"/>
                      </a:srgbClr>
                    </a:gs>
                  </a:gsLst>
                  <a:lin ang="13500000" scaled="1"/>
                  <a:tileRect/>
                </a:gradFill>
              </a:endParaRPr>
            </a:p>
          </p:txBody>
        </p:sp>
        <p:pic>
          <p:nvPicPr>
            <p:cNvPr id="7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991118">
              <a:off x="6681807" y="5352074"/>
              <a:ext cx="374489" cy="4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18994">
              <a:off x="8063586" y="5551535"/>
              <a:ext cx="258076" cy="3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37691">
              <a:off x="7759080" y="5513490"/>
              <a:ext cx="200428" cy="36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317"/>
            <a:stretch/>
          </p:blipFill>
          <p:spPr bwMode="auto">
            <a:xfrm rot="20640039">
              <a:off x="7309606" y="5504847"/>
              <a:ext cx="224822" cy="31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946752">
              <a:off x="7390740" y="5316671"/>
              <a:ext cx="168809" cy="20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0000"/>
            <a:stretch/>
          </p:blipFill>
          <p:spPr bwMode="auto">
            <a:xfrm>
              <a:off x="7445801" y="5584525"/>
              <a:ext cx="187244" cy="22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975372">
              <a:off x="8435155" y="5382928"/>
              <a:ext cx="187244" cy="57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円/楕円 81"/>
            <p:cNvSpPr/>
            <p:nvPr/>
          </p:nvSpPr>
          <p:spPr>
            <a:xfrm>
              <a:off x="6779515" y="5885368"/>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7244146" y="5885367"/>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8583164" y="5913061"/>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9287" y="5913061"/>
              <a:ext cx="168513" cy="55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8168" y="5924333"/>
              <a:ext cx="1889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角丸四角形 86"/>
            <p:cNvSpPr/>
            <p:nvPr/>
          </p:nvSpPr>
          <p:spPr>
            <a:xfrm>
              <a:off x="6581310" y="6327567"/>
              <a:ext cx="2238308" cy="21507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11566" y="2273716"/>
            <a:ext cx="954107" cy="400110"/>
          </a:xfrm>
          <a:prstGeom prst="rect">
            <a:avLst/>
          </a:prstGeom>
        </p:spPr>
        <p:txBody>
          <a:bodyPr wrap="none">
            <a:spAutoFit/>
          </a:bodyPr>
          <a:lstStyle/>
          <a:p>
            <a:r>
              <a:rPr lang="ja-JP" altLang="en-US" sz="2000" dirty="0"/>
              <a:t>感覚毛</a:t>
            </a:r>
          </a:p>
        </p:txBody>
      </p:sp>
      <p:grpSp>
        <p:nvGrpSpPr>
          <p:cNvPr id="20" name="グループ化 19">
            <a:extLst>
              <a:ext uri="{FF2B5EF4-FFF2-40B4-BE49-F238E27FC236}">
                <a16:creationId xmlns:a16="http://schemas.microsoft.com/office/drawing/2014/main" id="{C36C0B09-BC6F-4D8A-213A-1C4B5CAF1F2D}"/>
              </a:ext>
            </a:extLst>
          </p:cNvPr>
          <p:cNvGrpSpPr/>
          <p:nvPr/>
        </p:nvGrpSpPr>
        <p:grpSpPr>
          <a:xfrm>
            <a:off x="3708684" y="2982320"/>
            <a:ext cx="2096115" cy="1258982"/>
            <a:chOff x="3403460" y="5132869"/>
            <a:chExt cx="2238308" cy="1413763"/>
          </a:xfrm>
        </p:grpSpPr>
        <p:sp>
          <p:nvSpPr>
            <p:cNvPr id="39" name="フローチャート: 手作業 38"/>
            <p:cNvSpPr/>
            <p:nvPr/>
          </p:nvSpPr>
          <p:spPr>
            <a:xfrm rot="344882">
              <a:off x="5071349" y="5784018"/>
              <a:ext cx="281140" cy="576968"/>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手作業 21"/>
            <p:cNvSpPr/>
            <p:nvPr/>
          </p:nvSpPr>
          <p:spPr>
            <a:xfrm>
              <a:off x="3730556" y="5681533"/>
              <a:ext cx="351179" cy="626857"/>
            </a:xfrm>
            <a:prstGeom prst="flowChartManualOperati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手作業 22"/>
            <p:cNvSpPr/>
            <p:nvPr/>
          </p:nvSpPr>
          <p:spPr>
            <a:xfrm rot="21330531">
              <a:off x="4201624" y="5727319"/>
              <a:ext cx="274127" cy="590419"/>
            </a:xfrm>
            <a:prstGeom prst="flowChartManualOperat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手作業 23"/>
            <p:cNvSpPr/>
            <p:nvPr/>
          </p:nvSpPr>
          <p:spPr>
            <a:xfrm rot="486617">
              <a:off x="4737075" y="5660968"/>
              <a:ext cx="330379" cy="61567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gradFill flip="none" rotWithShape="1">
                  <a:gsLst>
                    <a:gs pos="0">
                      <a:srgbClr val="E6AF00">
                        <a:shade val="30000"/>
                        <a:satMod val="115000"/>
                      </a:srgbClr>
                    </a:gs>
                    <a:gs pos="50000">
                      <a:srgbClr val="E6AF00">
                        <a:shade val="67500"/>
                        <a:satMod val="115000"/>
                      </a:srgbClr>
                    </a:gs>
                    <a:gs pos="100000">
                      <a:srgbClr val="E6AF00">
                        <a:shade val="100000"/>
                        <a:satMod val="115000"/>
                      </a:srgbClr>
                    </a:gs>
                  </a:gsLst>
                  <a:lin ang="13500000" scaled="1"/>
                  <a:tileRect/>
                </a:gradFill>
              </a:endParaRPr>
            </a:p>
          </p:txBody>
        </p:sp>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058976">
              <a:off x="3528065" y="5259683"/>
              <a:ext cx="374489" cy="4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18994">
              <a:off x="4820308" y="5488692"/>
              <a:ext cx="258076" cy="3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337691">
              <a:off x="4661876" y="5380549"/>
              <a:ext cx="200428" cy="36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29317"/>
            <a:stretch/>
          </p:blipFill>
          <p:spPr bwMode="auto">
            <a:xfrm rot="20640039">
              <a:off x="4131756" y="5504846"/>
              <a:ext cx="224822" cy="31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7946752">
              <a:off x="4212890" y="5316670"/>
              <a:ext cx="168809" cy="20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0975372">
              <a:off x="3852167" y="5132869"/>
              <a:ext cx="187244" cy="57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50000"/>
            <a:stretch/>
          </p:blipFill>
          <p:spPr bwMode="auto">
            <a:xfrm>
              <a:off x="4267951" y="5584524"/>
              <a:ext cx="187244" cy="22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0975372">
              <a:off x="5172741" y="5246568"/>
              <a:ext cx="187244" cy="57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円/楕円 61"/>
            <p:cNvSpPr/>
            <p:nvPr/>
          </p:nvSpPr>
          <p:spPr>
            <a:xfrm>
              <a:off x="3601665" y="5885367"/>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4066296" y="5885366"/>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5320749" y="5831192"/>
              <a:ext cx="178826" cy="61048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1437" y="5913060"/>
              <a:ext cx="168513" cy="55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0318" y="5924332"/>
              <a:ext cx="1889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角丸四角形 68"/>
            <p:cNvSpPr/>
            <p:nvPr/>
          </p:nvSpPr>
          <p:spPr>
            <a:xfrm>
              <a:off x="3403460" y="6327566"/>
              <a:ext cx="2238308" cy="21507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7946752">
              <a:off x="5053406" y="5369008"/>
              <a:ext cx="168809" cy="20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7946752">
              <a:off x="3696086" y="5189254"/>
              <a:ext cx="168809" cy="20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9" name="正方形/長方形 88"/>
          <p:cNvSpPr/>
          <p:nvPr/>
        </p:nvSpPr>
        <p:spPr>
          <a:xfrm>
            <a:off x="2406519" y="1949723"/>
            <a:ext cx="902811" cy="523220"/>
          </a:xfrm>
          <a:prstGeom prst="rect">
            <a:avLst/>
          </a:prstGeom>
          <a:solidFill>
            <a:schemeClr val="bg1"/>
          </a:solidFill>
        </p:spPr>
        <p:txBody>
          <a:bodyPr wrap="none">
            <a:spAutoFit/>
          </a:bodyPr>
          <a:lstStyle/>
          <a:p>
            <a:r>
              <a:rPr lang="ja-JP" altLang="en-US" sz="2800" b="1" dirty="0"/>
              <a:t>騒音</a:t>
            </a:r>
          </a:p>
        </p:txBody>
      </p:sp>
      <p:sp>
        <p:nvSpPr>
          <p:cNvPr id="90" name="正方形/長方形 89"/>
          <p:cNvSpPr/>
          <p:nvPr/>
        </p:nvSpPr>
        <p:spPr>
          <a:xfrm>
            <a:off x="6508269" y="2273716"/>
            <a:ext cx="2492990" cy="400110"/>
          </a:xfrm>
          <a:prstGeom prst="rect">
            <a:avLst/>
          </a:prstGeom>
        </p:spPr>
        <p:txBody>
          <a:bodyPr wrap="none">
            <a:spAutoFit/>
          </a:bodyPr>
          <a:lstStyle/>
          <a:p>
            <a:r>
              <a:rPr lang="ja-JP" altLang="en-US" sz="2000" dirty="0"/>
              <a:t>有毛細胞が死滅する</a:t>
            </a:r>
          </a:p>
        </p:txBody>
      </p:sp>
      <p:pic>
        <p:nvPicPr>
          <p:cNvPr id="65"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33599" y="4728506"/>
            <a:ext cx="249299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正方形/長方形 65"/>
          <p:cNvSpPr/>
          <p:nvPr/>
        </p:nvSpPr>
        <p:spPr>
          <a:xfrm>
            <a:off x="5238127" y="6169194"/>
            <a:ext cx="2031325" cy="369332"/>
          </a:xfrm>
          <a:prstGeom prst="rect">
            <a:avLst/>
          </a:prstGeom>
        </p:spPr>
        <p:txBody>
          <a:bodyPr wrap="none">
            <a:spAutoFit/>
          </a:bodyPr>
          <a:lstStyle/>
          <a:p>
            <a:r>
              <a:rPr lang="ja-JP" altLang="en-US" dirty="0"/>
              <a:t>損傷した有毛細胞</a:t>
            </a:r>
          </a:p>
        </p:txBody>
      </p:sp>
      <p:sp>
        <p:nvSpPr>
          <p:cNvPr id="67" name="正方形/長方形 66"/>
          <p:cNvSpPr/>
          <p:nvPr/>
        </p:nvSpPr>
        <p:spPr>
          <a:xfrm>
            <a:off x="895417" y="6208320"/>
            <a:ext cx="1107996" cy="369332"/>
          </a:xfrm>
          <a:prstGeom prst="rect">
            <a:avLst/>
          </a:prstGeom>
        </p:spPr>
        <p:txBody>
          <a:bodyPr wrap="none">
            <a:spAutoFit/>
          </a:bodyPr>
          <a:lstStyle/>
          <a:p>
            <a:r>
              <a:rPr lang="ja-JP" altLang="en-US" dirty="0"/>
              <a:t>有毛細胞</a:t>
            </a:r>
          </a:p>
        </p:txBody>
      </p:sp>
      <p:pic>
        <p:nvPicPr>
          <p:cNvPr id="68"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1140" y="4740230"/>
            <a:ext cx="22860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正方形/長方形 90"/>
          <p:cNvSpPr/>
          <p:nvPr/>
        </p:nvSpPr>
        <p:spPr>
          <a:xfrm>
            <a:off x="3808977" y="2273716"/>
            <a:ext cx="2492990" cy="400110"/>
          </a:xfrm>
          <a:prstGeom prst="rect">
            <a:avLst/>
          </a:prstGeom>
        </p:spPr>
        <p:txBody>
          <a:bodyPr wrap="none">
            <a:spAutoFit/>
          </a:bodyPr>
          <a:lstStyle/>
          <a:p>
            <a:r>
              <a:rPr lang="ja-JP" altLang="en-US" sz="2000" dirty="0"/>
              <a:t>感覚毛が破壊される</a:t>
            </a:r>
          </a:p>
        </p:txBody>
      </p:sp>
      <p:sp>
        <p:nvSpPr>
          <p:cNvPr id="5" name="矢印: 右 4">
            <a:extLst>
              <a:ext uri="{FF2B5EF4-FFF2-40B4-BE49-F238E27FC236}">
                <a16:creationId xmlns:a16="http://schemas.microsoft.com/office/drawing/2014/main" id="{ABF4F33A-EEFB-7B39-75DB-B29011CC6AE8}"/>
              </a:ext>
            </a:extLst>
          </p:cNvPr>
          <p:cNvSpPr/>
          <p:nvPr/>
        </p:nvSpPr>
        <p:spPr>
          <a:xfrm>
            <a:off x="2310581" y="3669170"/>
            <a:ext cx="1172554" cy="49540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矢印: 右 5">
            <a:extLst>
              <a:ext uri="{FF2B5EF4-FFF2-40B4-BE49-F238E27FC236}">
                <a16:creationId xmlns:a16="http://schemas.microsoft.com/office/drawing/2014/main" id="{E7EE1CDA-6C8F-C38B-E9B2-29C3BFD16696}"/>
              </a:ext>
            </a:extLst>
          </p:cNvPr>
          <p:cNvSpPr/>
          <p:nvPr/>
        </p:nvSpPr>
        <p:spPr>
          <a:xfrm>
            <a:off x="5895044" y="3669170"/>
            <a:ext cx="626429" cy="49540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星: 12 pt 2">
            <a:extLst>
              <a:ext uri="{FF2B5EF4-FFF2-40B4-BE49-F238E27FC236}">
                <a16:creationId xmlns:a16="http://schemas.microsoft.com/office/drawing/2014/main" id="{15B6127A-7E32-3EFA-231E-C45CA824827F}"/>
              </a:ext>
            </a:extLst>
          </p:cNvPr>
          <p:cNvSpPr/>
          <p:nvPr/>
        </p:nvSpPr>
        <p:spPr>
          <a:xfrm>
            <a:off x="1838470" y="1504336"/>
            <a:ext cx="2105132" cy="2487276"/>
          </a:xfrm>
          <a:prstGeom prst="star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430932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5672</TotalTime>
  <Words>555</Words>
  <Application>Microsoft Office PowerPoint</Application>
  <PresentationFormat>画面に合わせる (4:3)</PresentationFormat>
  <Paragraphs>90</Paragraphs>
  <Slides>12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$ＪＳ明朝</vt:lpstr>
      <vt:lpstr>ARゴシック体M</vt:lpstr>
      <vt:lpstr>ＭＳ ゴシック</vt:lpstr>
      <vt:lpstr>游ゴシック</vt:lpstr>
      <vt:lpstr>Arial</vt:lpstr>
      <vt:lpstr>Calibri</vt:lpstr>
      <vt:lpstr>Calibri Light</vt:lpstr>
      <vt:lpstr>Office テーマ</vt:lpstr>
      <vt:lpstr>騒音性難聴</vt:lpstr>
      <vt:lpstr>音の伝わり方</vt:lpstr>
      <vt:lpstr>人の聞こえる音</vt:lpstr>
      <vt:lpstr>音の大きさ　dB（デシベル）</vt:lpstr>
      <vt:lpstr>聴力検査</vt:lpstr>
      <vt:lpstr>聴力検査</vt:lpstr>
      <vt:lpstr>難聴の種類</vt:lpstr>
      <vt:lpstr>内耳（蝸牛）の役割</vt:lpstr>
      <vt:lpstr>騒音性難聴＝感音難聴</vt:lpstr>
      <vt:lpstr>騒音性難聴＝感音難聴</vt:lpstr>
      <vt:lpstr>騒音レベルの許容基準</vt:lpstr>
      <vt:lpstr>耳を大切にしましょう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腱鞘炎</dc:title>
  <dc:creator>ワタナベマサヒロ</dc:creator>
  <cp:lastModifiedBy>obata</cp:lastModifiedBy>
  <cp:revision>542</cp:revision>
  <cp:lastPrinted>2023-06-15T23:06:27Z</cp:lastPrinted>
  <dcterms:created xsi:type="dcterms:W3CDTF">2023-03-01T00:34:21Z</dcterms:created>
  <dcterms:modified xsi:type="dcterms:W3CDTF">2024-06-03T08:00:18Z</dcterms:modified>
</cp:coreProperties>
</file>