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0" r:id="rId4"/>
    <p:sldId id="264" r:id="rId5"/>
    <p:sldId id="265" r:id="rId6"/>
    <p:sldId id="266" r:id="rId7"/>
    <p:sldId id="270" r:id="rId8"/>
    <p:sldId id="267" r:id="rId9"/>
    <p:sldId id="268" r:id="rId10"/>
    <p:sldId id="269" r:id="rId11"/>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819"/>
    <a:srgbClr val="E6A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0" d="100"/>
          <a:sy n="110" d="100"/>
        </p:scale>
        <p:origin x="1680" y="11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871892A-6C84-4935-B75B-A9985AADC77C}" type="datetimeFigureOut">
              <a:rPr kumimoji="1" lang="ja-JP" altLang="en-US" smtClean="0"/>
              <a:t>2024/4/23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B35066-84ED-462C-91BF-A526E4254116}" type="slidenum">
              <a:rPr kumimoji="1" lang="ja-JP" altLang="en-US" smtClean="0"/>
              <a:t>‹#›</a:t>
            </a:fld>
            <a:endParaRPr kumimoji="1" lang="ja-JP" altLang="en-US"/>
          </a:p>
        </p:txBody>
      </p:sp>
    </p:spTree>
    <p:extLst>
      <p:ext uri="{BB962C8B-B14F-4D97-AF65-F5344CB8AC3E}">
        <p14:creationId xmlns:p14="http://schemas.microsoft.com/office/powerpoint/2010/main" val="1713002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71892A-6C84-4935-B75B-A9985AADC77C}" type="datetimeFigureOut">
              <a:rPr kumimoji="1" lang="ja-JP" altLang="en-US" smtClean="0"/>
              <a:t>2024/4/23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B35066-84ED-462C-91BF-A526E4254116}" type="slidenum">
              <a:rPr kumimoji="1" lang="ja-JP" altLang="en-US" smtClean="0"/>
              <a:t>‹#›</a:t>
            </a:fld>
            <a:endParaRPr kumimoji="1" lang="ja-JP" altLang="en-US"/>
          </a:p>
        </p:txBody>
      </p:sp>
    </p:spTree>
    <p:extLst>
      <p:ext uri="{BB962C8B-B14F-4D97-AF65-F5344CB8AC3E}">
        <p14:creationId xmlns:p14="http://schemas.microsoft.com/office/powerpoint/2010/main" val="3617407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71892A-6C84-4935-B75B-A9985AADC77C}" type="datetimeFigureOut">
              <a:rPr kumimoji="1" lang="ja-JP" altLang="en-US" smtClean="0"/>
              <a:t>2024/4/23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B35066-84ED-462C-91BF-A526E4254116}" type="slidenum">
              <a:rPr kumimoji="1" lang="ja-JP" altLang="en-US" smtClean="0"/>
              <a:t>‹#›</a:t>
            </a:fld>
            <a:endParaRPr kumimoji="1" lang="ja-JP" altLang="en-US"/>
          </a:p>
        </p:txBody>
      </p:sp>
    </p:spTree>
    <p:extLst>
      <p:ext uri="{BB962C8B-B14F-4D97-AF65-F5344CB8AC3E}">
        <p14:creationId xmlns:p14="http://schemas.microsoft.com/office/powerpoint/2010/main" val="2485088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71892A-6C84-4935-B75B-A9985AADC77C}" type="datetimeFigureOut">
              <a:rPr kumimoji="1" lang="ja-JP" altLang="en-US" smtClean="0"/>
              <a:t>2024/4/23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B35066-84ED-462C-91BF-A526E4254116}" type="slidenum">
              <a:rPr kumimoji="1" lang="ja-JP" altLang="en-US" smtClean="0"/>
              <a:t>‹#›</a:t>
            </a:fld>
            <a:endParaRPr kumimoji="1" lang="ja-JP" altLang="en-US"/>
          </a:p>
        </p:txBody>
      </p:sp>
    </p:spTree>
    <p:extLst>
      <p:ext uri="{BB962C8B-B14F-4D97-AF65-F5344CB8AC3E}">
        <p14:creationId xmlns:p14="http://schemas.microsoft.com/office/powerpoint/2010/main" val="3621708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871892A-6C84-4935-B75B-A9985AADC77C}" type="datetimeFigureOut">
              <a:rPr kumimoji="1" lang="ja-JP" altLang="en-US" smtClean="0"/>
              <a:t>2024/4/23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B35066-84ED-462C-91BF-A526E4254116}" type="slidenum">
              <a:rPr kumimoji="1" lang="ja-JP" altLang="en-US" smtClean="0"/>
              <a:t>‹#›</a:t>
            </a:fld>
            <a:endParaRPr kumimoji="1" lang="ja-JP" altLang="en-US"/>
          </a:p>
        </p:txBody>
      </p:sp>
    </p:spTree>
    <p:extLst>
      <p:ext uri="{BB962C8B-B14F-4D97-AF65-F5344CB8AC3E}">
        <p14:creationId xmlns:p14="http://schemas.microsoft.com/office/powerpoint/2010/main" val="3061980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871892A-6C84-4935-B75B-A9985AADC77C}" type="datetimeFigureOut">
              <a:rPr kumimoji="1" lang="ja-JP" altLang="en-US" smtClean="0"/>
              <a:t>2024/4/23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B35066-84ED-462C-91BF-A526E4254116}" type="slidenum">
              <a:rPr kumimoji="1" lang="ja-JP" altLang="en-US" smtClean="0"/>
              <a:t>‹#›</a:t>
            </a:fld>
            <a:endParaRPr kumimoji="1" lang="ja-JP" altLang="en-US"/>
          </a:p>
        </p:txBody>
      </p:sp>
    </p:spTree>
    <p:extLst>
      <p:ext uri="{BB962C8B-B14F-4D97-AF65-F5344CB8AC3E}">
        <p14:creationId xmlns:p14="http://schemas.microsoft.com/office/powerpoint/2010/main" val="1397511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871892A-6C84-4935-B75B-A9985AADC77C}" type="datetimeFigureOut">
              <a:rPr kumimoji="1" lang="ja-JP" altLang="en-US" smtClean="0"/>
              <a:t>2024/4/23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9B35066-84ED-462C-91BF-A526E4254116}" type="slidenum">
              <a:rPr kumimoji="1" lang="ja-JP" altLang="en-US" smtClean="0"/>
              <a:t>‹#›</a:t>
            </a:fld>
            <a:endParaRPr kumimoji="1" lang="ja-JP" altLang="en-US"/>
          </a:p>
        </p:txBody>
      </p:sp>
    </p:spTree>
    <p:extLst>
      <p:ext uri="{BB962C8B-B14F-4D97-AF65-F5344CB8AC3E}">
        <p14:creationId xmlns:p14="http://schemas.microsoft.com/office/powerpoint/2010/main" val="161045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871892A-6C84-4935-B75B-A9985AADC77C}" type="datetimeFigureOut">
              <a:rPr kumimoji="1" lang="ja-JP" altLang="en-US" smtClean="0"/>
              <a:t>2024/4/23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9B35066-84ED-462C-91BF-A526E4254116}" type="slidenum">
              <a:rPr kumimoji="1" lang="ja-JP" altLang="en-US" smtClean="0"/>
              <a:t>‹#›</a:t>
            </a:fld>
            <a:endParaRPr kumimoji="1" lang="ja-JP" altLang="en-US"/>
          </a:p>
        </p:txBody>
      </p:sp>
    </p:spTree>
    <p:extLst>
      <p:ext uri="{BB962C8B-B14F-4D97-AF65-F5344CB8AC3E}">
        <p14:creationId xmlns:p14="http://schemas.microsoft.com/office/powerpoint/2010/main" val="2236344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71892A-6C84-4935-B75B-A9985AADC77C}" type="datetimeFigureOut">
              <a:rPr kumimoji="1" lang="ja-JP" altLang="en-US" smtClean="0"/>
              <a:t>2024/4/23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9B35066-84ED-462C-91BF-A526E4254116}" type="slidenum">
              <a:rPr kumimoji="1" lang="ja-JP" altLang="en-US" smtClean="0"/>
              <a:t>‹#›</a:t>
            </a:fld>
            <a:endParaRPr kumimoji="1" lang="ja-JP" altLang="en-US"/>
          </a:p>
        </p:txBody>
      </p:sp>
    </p:spTree>
    <p:extLst>
      <p:ext uri="{BB962C8B-B14F-4D97-AF65-F5344CB8AC3E}">
        <p14:creationId xmlns:p14="http://schemas.microsoft.com/office/powerpoint/2010/main" val="636304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871892A-6C84-4935-B75B-A9985AADC77C}" type="datetimeFigureOut">
              <a:rPr kumimoji="1" lang="ja-JP" altLang="en-US" smtClean="0"/>
              <a:t>2024/4/23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B35066-84ED-462C-91BF-A526E4254116}" type="slidenum">
              <a:rPr kumimoji="1" lang="ja-JP" altLang="en-US" smtClean="0"/>
              <a:t>‹#›</a:t>
            </a:fld>
            <a:endParaRPr kumimoji="1" lang="ja-JP" altLang="en-US"/>
          </a:p>
        </p:txBody>
      </p:sp>
    </p:spTree>
    <p:extLst>
      <p:ext uri="{BB962C8B-B14F-4D97-AF65-F5344CB8AC3E}">
        <p14:creationId xmlns:p14="http://schemas.microsoft.com/office/powerpoint/2010/main" val="2813504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871892A-6C84-4935-B75B-A9985AADC77C}" type="datetimeFigureOut">
              <a:rPr kumimoji="1" lang="ja-JP" altLang="en-US" smtClean="0"/>
              <a:t>2024/4/23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B35066-84ED-462C-91BF-A526E4254116}" type="slidenum">
              <a:rPr kumimoji="1" lang="ja-JP" altLang="en-US" smtClean="0"/>
              <a:t>‹#›</a:t>
            </a:fld>
            <a:endParaRPr kumimoji="1" lang="ja-JP" altLang="en-US"/>
          </a:p>
        </p:txBody>
      </p:sp>
    </p:spTree>
    <p:extLst>
      <p:ext uri="{BB962C8B-B14F-4D97-AF65-F5344CB8AC3E}">
        <p14:creationId xmlns:p14="http://schemas.microsoft.com/office/powerpoint/2010/main" val="4063880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71892A-6C84-4935-B75B-A9985AADC77C}" type="datetimeFigureOut">
              <a:rPr kumimoji="1" lang="ja-JP" altLang="en-US" smtClean="0"/>
              <a:t>2024/4/23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35066-84ED-462C-91BF-A526E4254116}" type="slidenum">
              <a:rPr kumimoji="1" lang="ja-JP" altLang="en-US" smtClean="0"/>
              <a:t>‹#›</a:t>
            </a:fld>
            <a:endParaRPr kumimoji="1" lang="ja-JP" altLang="en-US"/>
          </a:p>
        </p:txBody>
      </p:sp>
    </p:spTree>
    <p:extLst>
      <p:ext uri="{BB962C8B-B14F-4D97-AF65-F5344CB8AC3E}">
        <p14:creationId xmlns:p14="http://schemas.microsoft.com/office/powerpoint/2010/main" val="3294134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9B5367-9B0C-4D17-80B4-8C8E4975B259}"/>
              </a:ext>
            </a:extLst>
          </p:cNvPr>
          <p:cNvSpPr>
            <a:spLocks noGrp="1"/>
          </p:cNvSpPr>
          <p:nvPr>
            <p:ph type="ctrTitle"/>
          </p:nvPr>
        </p:nvSpPr>
        <p:spPr/>
        <p:txBody>
          <a:bodyPr/>
          <a:lstStyle/>
          <a:p>
            <a:r>
              <a:rPr kumimoji="1" lang="ja-JP" altLang="en-US" dirty="0">
                <a:latin typeface="ＭＳ Ｐゴシック" panose="020B0600070205080204" pitchFamily="50" charset="-128"/>
                <a:ea typeface="ＭＳ Ｐゴシック" panose="020B0600070205080204" pitchFamily="50" charset="-128"/>
              </a:rPr>
              <a:t>過敏性腸症候群</a:t>
            </a:r>
          </a:p>
        </p:txBody>
      </p:sp>
      <p:sp>
        <p:nvSpPr>
          <p:cNvPr id="3" name="字幕 2">
            <a:extLst>
              <a:ext uri="{FF2B5EF4-FFF2-40B4-BE49-F238E27FC236}">
                <a16:creationId xmlns:a16="http://schemas.microsoft.com/office/drawing/2014/main" id="{94F839FF-4BAE-25E4-FC69-16DB66FA07BF}"/>
              </a:ext>
            </a:extLst>
          </p:cNvPr>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1231045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a:latin typeface="ＭＳ Ｐゴシック" panose="020B0600070205080204" pitchFamily="50" charset="-128"/>
                <a:ea typeface="ＭＳ Ｐゴシック" panose="020B0600070205080204" pitchFamily="50" charset="-128"/>
              </a:rPr>
              <a:t>過敏性腸症候群</a:t>
            </a:r>
          </a:p>
        </p:txBody>
      </p:sp>
      <p:sp>
        <p:nvSpPr>
          <p:cNvPr id="3" name="コンテンツ プレースホルダー 2"/>
          <p:cNvSpPr>
            <a:spLocks noGrp="1"/>
          </p:cNvSpPr>
          <p:nvPr>
            <p:ph idx="1"/>
          </p:nvPr>
        </p:nvSpPr>
        <p:spPr/>
        <p:txBody>
          <a:bodyPr>
            <a:noAutofit/>
          </a:bodyPr>
          <a:lstStyle/>
          <a:p>
            <a:pPr marL="457200" indent="-457200">
              <a:lnSpc>
                <a:spcPct val="120000"/>
              </a:lnSpc>
              <a:buFont typeface="+mj-lt"/>
              <a:buAutoNum type="arabicPeriod"/>
            </a:pPr>
            <a:r>
              <a:rPr lang="ja-JP" altLang="en-US" sz="2400" dirty="0">
                <a:latin typeface="ＭＳ Ｐゴシック" panose="020B0600070205080204" pitchFamily="50" charset="-128"/>
                <a:ea typeface="ＭＳ Ｐゴシック" panose="020B0600070205080204" pitchFamily="50" charset="-128"/>
              </a:rPr>
              <a:t>規則正しい生活を送る</a:t>
            </a:r>
            <a:br>
              <a:rPr lang="en-US" altLang="ja-JP" sz="2400" dirty="0">
                <a:latin typeface="ＭＳ Ｐゴシック" panose="020B0600070205080204" pitchFamily="50" charset="-128"/>
                <a:ea typeface="ＭＳ Ｐゴシック" panose="020B0600070205080204" pitchFamily="50" charset="-128"/>
              </a:rPr>
            </a:br>
            <a:r>
              <a:rPr lang="ja-JP" altLang="en-US" sz="2400" dirty="0">
                <a:latin typeface="ＭＳ Ｐゴシック" panose="020B0600070205080204" pitchFamily="50" charset="-128"/>
                <a:ea typeface="ＭＳ Ｐゴシック" panose="020B0600070205080204" pitchFamily="50" charset="-128"/>
              </a:rPr>
              <a:t>規則正しい生活を送ることで自律神経が整います。</a:t>
            </a:r>
            <a:br>
              <a:rPr lang="en-US" altLang="ja-JP" sz="2400" dirty="0">
                <a:latin typeface="ＭＳ Ｐゴシック" panose="020B0600070205080204" pitchFamily="50" charset="-128"/>
                <a:ea typeface="ＭＳ Ｐゴシック" panose="020B0600070205080204" pitchFamily="50" charset="-128"/>
              </a:rPr>
            </a:br>
            <a:r>
              <a:rPr lang="ja-JP" altLang="en-US" sz="2400" dirty="0">
                <a:latin typeface="ＭＳ Ｐゴシック" panose="020B0600070205080204" pitchFamily="50" charset="-128"/>
                <a:ea typeface="ＭＳ Ｐゴシック" panose="020B0600070205080204" pitchFamily="50" charset="-128"/>
              </a:rPr>
              <a:t>できるだけ毎日同じリズムで生活しましょう。</a:t>
            </a:r>
            <a:endParaRPr lang="en-US" altLang="ja-JP" sz="2400" dirty="0">
              <a:latin typeface="ＭＳ Ｐゴシック" panose="020B0600070205080204" pitchFamily="50" charset="-128"/>
              <a:ea typeface="ＭＳ Ｐゴシック" panose="020B0600070205080204" pitchFamily="50" charset="-128"/>
            </a:endParaRPr>
          </a:p>
          <a:p>
            <a:pPr marL="457200" indent="-457200">
              <a:lnSpc>
                <a:spcPct val="120000"/>
              </a:lnSpc>
              <a:buFont typeface="+mj-lt"/>
              <a:buAutoNum type="arabicPeriod"/>
            </a:pPr>
            <a:r>
              <a:rPr lang="ja-JP" altLang="en-US" sz="2400" dirty="0">
                <a:latin typeface="ＭＳ Ｐゴシック" panose="020B0600070205080204" pitchFamily="50" charset="-128"/>
                <a:ea typeface="ＭＳ Ｐゴシック" panose="020B0600070205080204" pitchFamily="50" charset="-128"/>
              </a:rPr>
              <a:t>なるべく時間を決めて１日３食食べる</a:t>
            </a:r>
            <a:br>
              <a:rPr lang="en-US" altLang="ja-JP" sz="2400" dirty="0">
                <a:latin typeface="ＭＳ Ｐゴシック" panose="020B0600070205080204" pitchFamily="50" charset="-128"/>
                <a:ea typeface="ＭＳ Ｐゴシック" panose="020B0600070205080204" pitchFamily="50" charset="-128"/>
              </a:rPr>
            </a:br>
            <a:r>
              <a:rPr lang="ja-JP" altLang="en-US" sz="2400" dirty="0">
                <a:latin typeface="ＭＳ Ｐゴシック" panose="020B0600070205080204" pitchFamily="50" charset="-128"/>
                <a:ea typeface="ＭＳ Ｐゴシック" panose="020B0600070205080204" pitchFamily="50" charset="-128"/>
              </a:rPr>
              <a:t>食事の時間を固定すると比較的簡単に規則的なおなかの活動リズムが作れます</a:t>
            </a:r>
            <a:endParaRPr lang="en-US" altLang="ja-JP" sz="2400" dirty="0">
              <a:latin typeface="ＭＳ Ｐゴシック" panose="020B0600070205080204" pitchFamily="50" charset="-128"/>
              <a:ea typeface="ＭＳ Ｐゴシック" panose="020B0600070205080204" pitchFamily="50" charset="-128"/>
            </a:endParaRPr>
          </a:p>
          <a:p>
            <a:pPr marL="457200" indent="-457200">
              <a:lnSpc>
                <a:spcPct val="120000"/>
              </a:lnSpc>
              <a:buFont typeface="+mj-lt"/>
              <a:buAutoNum type="arabicPeriod"/>
            </a:pPr>
            <a:r>
              <a:rPr lang="ja-JP" altLang="en-US" sz="2400" dirty="0">
                <a:latin typeface="ＭＳ Ｐゴシック" panose="020B0600070205080204" pitchFamily="50" charset="-128"/>
                <a:ea typeface="ＭＳ Ｐゴシック" panose="020B0600070205080204" pitchFamily="50" charset="-128"/>
              </a:rPr>
              <a:t>運動習慣をつける</a:t>
            </a:r>
            <a:br>
              <a:rPr lang="en-US" altLang="ja-JP" sz="2400" dirty="0">
                <a:latin typeface="ＭＳ Ｐゴシック" panose="020B0600070205080204" pitchFamily="50" charset="-128"/>
                <a:ea typeface="ＭＳ Ｐゴシック" panose="020B0600070205080204" pitchFamily="50" charset="-128"/>
              </a:rPr>
            </a:br>
            <a:r>
              <a:rPr lang="en-US" altLang="ja-JP" sz="2400" dirty="0">
                <a:latin typeface="ＭＳ Ｐゴシック" panose="020B0600070205080204" pitchFamily="50" charset="-128"/>
                <a:ea typeface="ＭＳ Ｐゴシック" panose="020B0600070205080204" pitchFamily="50" charset="-128"/>
              </a:rPr>
              <a:t>12</a:t>
            </a:r>
            <a:r>
              <a:rPr lang="ja-JP" altLang="en-US" sz="2400" dirty="0">
                <a:latin typeface="ＭＳ Ｐゴシック" panose="020B0600070205080204" pitchFamily="50" charset="-128"/>
                <a:ea typeface="ＭＳ Ｐゴシック" panose="020B0600070205080204" pitchFamily="50" charset="-128"/>
              </a:rPr>
              <a:t>週間後に</a:t>
            </a:r>
            <a:r>
              <a:rPr lang="en-US" altLang="ja-JP" sz="2400" dirty="0">
                <a:latin typeface="ＭＳ Ｐゴシック" panose="020B0600070205080204" pitchFamily="50" charset="-128"/>
                <a:ea typeface="ＭＳ Ｐゴシック" panose="020B0600070205080204" pitchFamily="50" charset="-128"/>
              </a:rPr>
              <a:t>43</a:t>
            </a:r>
            <a:r>
              <a:rPr lang="ja-JP" altLang="en-US" sz="2400" dirty="0">
                <a:latin typeface="ＭＳ Ｐゴシック" panose="020B0600070205080204" pitchFamily="50" charset="-128"/>
                <a:ea typeface="ＭＳ Ｐゴシック" panose="020B0600070205080204" pitchFamily="50" charset="-128"/>
              </a:rPr>
              <a:t>％の人の症状が改善しました。</a:t>
            </a:r>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238145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a:latin typeface="ＭＳ Ｐゴシック" panose="020B0600070205080204" pitchFamily="50" charset="-128"/>
                <a:ea typeface="ＭＳ Ｐゴシック" panose="020B0600070205080204" pitchFamily="50" charset="-128"/>
              </a:rPr>
              <a:t>過敏性腸症候群</a:t>
            </a:r>
          </a:p>
        </p:txBody>
      </p:sp>
      <p:pic>
        <p:nvPicPr>
          <p:cNvPr id="1026" name="Picture 2" descr="腹痛を訴える幼児（男子）のイラスト🎨【フリー素材】｜看護roo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5" y="1483083"/>
            <a:ext cx="1418602" cy="1418602"/>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電車内で、急な腹痛で苦しそうにお腹を押さえているスーツの男性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0061" y="2284014"/>
            <a:ext cx="1546790" cy="1330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descr="腹痛のイラスト | かわいいフリー素材集 いらすとや"/>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3463" y="3679944"/>
            <a:ext cx="1437667" cy="1590780"/>
          </a:xfrm>
          <a:prstGeom prst="rect">
            <a:avLst/>
          </a:prstGeom>
          <a:noFill/>
          <a:extLst>
            <a:ext uri="{909E8E84-426E-40DD-AFC4-6F175D3DCCD1}">
              <a14:hiddenFill xmlns:a14="http://schemas.microsoft.com/office/drawing/2010/main">
                <a:solidFill>
                  <a:srgbClr val="FFFFFF"/>
                </a:solidFill>
              </a14:hiddenFill>
            </a:ext>
          </a:extLst>
        </p:spPr>
      </p:pic>
      <p:sp>
        <p:nvSpPr>
          <p:cNvPr id="6" name="角丸四角形吹き出し 5"/>
          <p:cNvSpPr/>
          <p:nvPr/>
        </p:nvSpPr>
        <p:spPr>
          <a:xfrm>
            <a:off x="1516878" y="1606654"/>
            <a:ext cx="5042019" cy="721469"/>
          </a:xfrm>
          <a:prstGeom prst="wedgeRoundRectCallout">
            <a:avLst>
              <a:gd name="adj1" fmla="val -53375"/>
              <a:gd name="adj2" fmla="val 1250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大事な試合や試験などで決まって腹痛となる</a:t>
            </a:r>
          </a:p>
        </p:txBody>
      </p:sp>
      <p:sp>
        <p:nvSpPr>
          <p:cNvPr id="11" name="角丸四角形吹き出し 10"/>
          <p:cNvSpPr/>
          <p:nvPr/>
        </p:nvSpPr>
        <p:spPr>
          <a:xfrm>
            <a:off x="1341690" y="2673884"/>
            <a:ext cx="5813989" cy="721469"/>
          </a:xfrm>
          <a:prstGeom prst="wedgeRoundRectCallout">
            <a:avLst>
              <a:gd name="adj1" fmla="val 53066"/>
              <a:gd name="adj2" fmla="val -2422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通勤・通学の途中で便意。途中下車してトイレに行く</a:t>
            </a:r>
          </a:p>
        </p:txBody>
      </p:sp>
      <p:sp>
        <p:nvSpPr>
          <p:cNvPr id="12" name="角丸四角形吹き出し 11"/>
          <p:cNvSpPr/>
          <p:nvPr/>
        </p:nvSpPr>
        <p:spPr>
          <a:xfrm>
            <a:off x="1821130" y="4032234"/>
            <a:ext cx="5614587" cy="721469"/>
          </a:xfrm>
          <a:prstGeom prst="wedgeRoundRectCallout">
            <a:avLst>
              <a:gd name="adj1" fmla="val -53375"/>
              <a:gd name="adj2" fmla="val 1250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会議など席を立ちつらい時に限って、便意に襲われる</a:t>
            </a:r>
          </a:p>
        </p:txBody>
      </p:sp>
      <p:pic>
        <p:nvPicPr>
          <p:cNvPr id="1033" name="Picture 9" descr="腹痛イラスト｜無料イラスト・フリー素材なら「イラストAC」"/>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r="6186"/>
          <a:stretch/>
        </p:blipFill>
        <p:spPr bwMode="auto">
          <a:xfrm>
            <a:off x="7848580" y="4836919"/>
            <a:ext cx="1158688" cy="141411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r="52007" b="2477"/>
          <a:stretch/>
        </p:blipFill>
        <p:spPr bwMode="auto">
          <a:xfrm>
            <a:off x="7115079" y="4819828"/>
            <a:ext cx="1020516" cy="1910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角丸四角形吹き出し 14"/>
          <p:cNvSpPr/>
          <p:nvPr/>
        </p:nvSpPr>
        <p:spPr>
          <a:xfrm>
            <a:off x="1975502" y="5289064"/>
            <a:ext cx="5042019" cy="721469"/>
          </a:xfrm>
          <a:prstGeom prst="wedgeRoundRectCallout">
            <a:avLst>
              <a:gd name="adj1" fmla="val 53066"/>
              <a:gd name="adj2" fmla="val -2422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大事な発表などになると、緊張で腹痛がおこる</a:t>
            </a:r>
          </a:p>
        </p:txBody>
      </p:sp>
    </p:spTree>
    <p:extLst>
      <p:ext uri="{BB962C8B-B14F-4D97-AF65-F5344CB8AC3E}">
        <p14:creationId xmlns:p14="http://schemas.microsoft.com/office/powerpoint/2010/main" val="352196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dirty="0">
                <a:latin typeface="ＭＳ Ｐゴシック" panose="020B0600070205080204" pitchFamily="50" charset="-128"/>
                <a:ea typeface="ＭＳ Ｐゴシック" panose="020B0600070205080204" pitchFamily="50" charset="-128"/>
              </a:rPr>
              <a:t>過敏性腸症候群</a:t>
            </a:r>
            <a:br>
              <a:rPr kumimoji="1" lang="en-US" altLang="ja-JP" dirty="0">
                <a:latin typeface="ＭＳ Ｐゴシック" panose="020B0600070205080204" pitchFamily="50" charset="-128"/>
                <a:ea typeface="ＭＳ Ｐゴシック" panose="020B0600070205080204" pitchFamily="50" charset="-128"/>
              </a:rPr>
            </a:br>
            <a:r>
              <a:rPr lang="en-US" altLang="ja-JP" sz="2800" dirty="0">
                <a:latin typeface="ＭＳ Ｐゴシック" panose="020B0600070205080204" pitchFamily="50" charset="-128"/>
                <a:ea typeface="ＭＳ Ｐゴシック" panose="020B0600070205080204" pitchFamily="50" charset="-128"/>
              </a:rPr>
              <a:t>IBS(irritable bowel syndrome)</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592064" y="3636238"/>
            <a:ext cx="7917144" cy="2643825"/>
          </a:xfrm>
        </p:spPr>
        <p:txBody>
          <a:bodyPr>
            <a:normAutofit/>
          </a:bodyPr>
          <a:lstStyle/>
          <a:p>
            <a:pPr>
              <a:lnSpc>
                <a:spcPct val="100000"/>
              </a:lnSpc>
            </a:pPr>
            <a:r>
              <a:rPr lang="zh-TW" altLang="en-US" sz="2700" dirty="0">
                <a:latin typeface="ＭＳ Ｐゴシック" panose="020B0600070205080204" pitchFamily="50" charset="-128"/>
                <a:ea typeface="ＭＳ Ｐゴシック" panose="020B0600070205080204" pitchFamily="50" charset="-128"/>
              </a:rPr>
              <a:t>過敏性腸症候群</a:t>
            </a:r>
            <a:r>
              <a:rPr lang="ja-JP" altLang="en-US" sz="2700" dirty="0">
                <a:latin typeface="ＭＳ Ｐゴシック" panose="020B0600070205080204" pitchFamily="50" charset="-128"/>
                <a:ea typeface="ＭＳ Ｐゴシック" panose="020B0600070205080204" pitchFamily="50" charset="-128"/>
              </a:rPr>
              <a:t>は主にストレスや不安感などが原因になって下痢や便秘を繰り返す病気です</a:t>
            </a:r>
            <a:endParaRPr lang="en-US" altLang="ja-JP" sz="2700" dirty="0">
              <a:latin typeface="ＭＳ Ｐゴシック" panose="020B0600070205080204" pitchFamily="50" charset="-128"/>
              <a:ea typeface="ＭＳ Ｐゴシック" panose="020B0600070205080204" pitchFamily="50" charset="-128"/>
            </a:endParaRPr>
          </a:p>
          <a:p>
            <a:pPr>
              <a:lnSpc>
                <a:spcPct val="100000"/>
              </a:lnSpc>
            </a:pPr>
            <a:r>
              <a:rPr kumimoji="1" lang="ja-JP" altLang="en-US" sz="2700" dirty="0">
                <a:latin typeface="ＭＳ Ｐゴシック" panose="020B0600070205080204" pitchFamily="50" charset="-128"/>
                <a:ea typeface="ＭＳ Ｐゴシック" panose="020B0600070205080204" pitchFamily="50" charset="-128"/>
              </a:rPr>
              <a:t>命にはかかわりませんが、生活の質を著しく低下させる厄介な病気です</a:t>
            </a:r>
            <a:endParaRPr kumimoji="1" lang="en-US" altLang="ja-JP" sz="2700" dirty="0">
              <a:latin typeface="ＭＳ Ｐゴシック" panose="020B0600070205080204" pitchFamily="50" charset="-128"/>
              <a:ea typeface="ＭＳ Ｐゴシック" panose="020B0600070205080204" pitchFamily="50" charset="-128"/>
            </a:endParaRPr>
          </a:p>
          <a:p>
            <a:pPr>
              <a:lnSpc>
                <a:spcPct val="100000"/>
              </a:lnSpc>
            </a:pPr>
            <a:r>
              <a:rPr kumimoji="1" lang="ja-JP" altLang="en-US" sz="2700" dirty="0">
                <a:latin typeface="ＭＳ Ｐゴシック" panose="020B0600070205080204" pitchFamily="50" charset="-128"/>
                <a:ea typeface="ＭＳ Ｐゴシック" panose="020B0600070205080204" pitchFamily="50" charset="-128"/>
              </a:rPr>
              <a:t>日本人の７人に１人が</a:t>
            </a:r>
            <a:r>
              <a:rPr lang="ja-JP" altLang="en-US" sz="2400" dirty="0">
                <a:latin typeface="ＭＳ Ｐゴシック" panose="020B0600070205080204" pitchFamily="50" charset="-128"/>
                <a:ea typeface="ＭＳ Ｐゴシック" panose="020B0600070205080204" pitchFamily="50" charset="-128"/>
              </a:rPr>
              <a:t>過敏性腸症候群です</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下矢印 3"/>
          <p:cNvSpPr/>
          <p:nvPr/>
        </p:nvSpPr>
        <p:spPr>
          <a:xfrm>
            <a:off x="3298677" y="2892754"/>
            <a:ext cx="2503918" cy="743484"/>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5" name="円/楕円 4"/>
          <p:cNvSpPr/>
          <p:nvPr/>
        </p:nvSpPr>
        <p:spPr>
          <a:xfrm>
            <a:off x="521292" y="1726253"/>
            <a:ext cx="8186871" cy="1016947"/>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大事な場面で急におなかが痛くなる</a:t>
            </a:r>
          </a:p>
          <a:p>
            <a:pPr algn="ctr"/>
            <a:r>
              <a:rPr kumimoji="1" lang="ja-JP" altLang="en-US" sz="2400" b="1" dirty="0">
                <a:solidFill>
                  <a:schemeClr val="tx1"/>
                </a:solidFill>
              </a:rPr>
              <a:t>病院で検査しても異常見つからない</a:t>
            </a:r>
          </a:p>
        </p:txBody>
      </p:sp>
    </p:spTree>
    <p:extLst>
      <p:ext uri="{BB962C8B-B14F-4D97-AF65-F5344CB8AC3E}">
        <p14:creationId xmlns:p14="http://schemas.microsoft.com/office/powerpoint/2010/main" val="668610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a:latin typeface="ＭＳ Ｐゴシック" panose="020B0600070205080204" pitchFamily="50" charset="-128"/>
                <a:ea typeface="ＭＳ Ｐゴシック" panose="020B0600070205080204" pitchFamily="50" charset="-128"/>
              </a:rPr>
              <a:t>過敏性腸症候群</a:t>
            </a:r>
          </a:p>
        </p:txBody>
      </p:sp>
      <p:sp>
        <p:nvSpPr>
          <p:cNvPr id="4" name="フローチャート : 代替処理 3"/>
          <p:cNvSpPr/>
          <p:nvPr/>
        </p:nvSpPr>
        <p:spPr>
          <a:xfrm>
            <a:off x="940030" y="1914258"/>
            <a:ext cx="3522292" cy="2112235"/>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800" b="1" dirty="0">
                <a:solidFill>
                  <a:schemeClr val="tx1"/>
                </a:solidFill>
                <a:latin typeface="BIZ UDPゴシック" panose="020B0400000000000000" pitchFamily="50" charset="-128"/>
                <a:ea typeface="BIZ UDPゴシック" panose="020B0400000000000000" pitchFamily="50" charset="-128"/>
              </a:rPr>
              <a:t>下痢型</a:t>
            </a:r>
            <a:endParaRPr kumimoji="1" lang="en-US" altLang="ja-JP" sz="2800" b="1" dirty="0">
              <a:solidFill>
                <a:schemeClr val="tx1"/>
              </a:solidFill>
              <a:latin typeface="BIZ UDPゴシック" panose="020B0400000000000000" pitchFamily="50" charset="-128"/>
              <a:ea typeface="BIZ UDPゴシック" panose="020B0400000000000000" pitchFamily="50" charset="-128"/>
            </a:endParaRPr>
          </a:p>
          <a:p>
            <a:pPr algn="ct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急に便意をもよおす</a:t>
            </a:r>
          </a:p>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激しい下痢症状</a:t>
            </a:r>
          </a:p>
          <a:p>
            <a:pPr algn="ctr"/>
            <a:r>
              <a:rPr kumimoji="1" lang="en-US" altLang="ja-JP" dirty="0">
                <a:solidFill>
                  <a:schemeClr val="tx1"/>
                </a:solidFill>
                <a:latin typeface="BIZ UDPゴシック" panose="020B0400000000000000" pitchFamily="50" charset="-128"/>
                <a:ea typeface="BIZ UDPゴシック" panose="020B0400000000000000" pitchFamily="50" charset="-128"/>
              </a:rPr>
              <a:t>1</a:t>
            </a:r>
            <a:r>
              <a:rPr kumimoji="1" lang="ja-JP" altLang="en-US" dirty="0">
                <a:solidFill>
                  <a:schemeClr val="tx1"/>
                </a:solidFill>
                <a:latin typeface="BIZ UDPゴシック" panose="020B0400000000000000" pitchFamily="50" charset="-128"/>
                <a:ea typeface="BIZ UDPゴシック" panose="020B0400000000000000" pitchFamily="50" charset="-128"/>
              </a:rPr>
              <a:t>日に何度もトイレに行く</a:t>
            </a:r>
          </a:p>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男性に多い</a:t>
            </a:r>
          </a:p>
        </p:txBody>
      </p:sp>
      <p:sp>
        <p:nvSpPr>
          <p:cNvPr id="5" name="フローチャート : 代替処理 4"/>
          <p:cNvSpPr/>
          <p:nvPr/>
        </p:nvSpPr>
        <p:spPr>
          <a:xfrm>
            <a:off x="4715859" y="1914258"/>
            <a:ext cx="3522292" cy="2112235"/>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800" b="1" dirty="0">
                <a:solidFill>
                  <a:schemeClr val="tx1"/>
                </a:solidFill>
                <a:latin typeface="BIZ UDPゴシック" panose="020B0400000000000000" pitchFamily="50" charset="-128"/>
                <a:ea typeface="BIZ UDPゴシック" panose="020B0400000000000000" pitchFamily="50" charset="-128"/>
              </a:rPr>
              <a:t>便秘型</a:t>
            </a:r>
            <a:endParaRPr kumimoji="1" lang="en-US" altLang="ja-JP" sz="2800" b="1" dirty="0">
              <a:solidFill>
                <a:schemeClr val="tx1"/>
              </a:solidFill>
              <a:latin typeface="BIZ UDPゴシック" panose="020B0400000000000000" pitchFamily="50" charset="-128"/>
              <a:ea typeface="BIZ UDPゴシック" panose="020B0400000000000000" pitchFamily="50" charset="-128"/>
            </a:endParaRPr>
          </a:p>
          <a:p>
            <a:pPr algn="ct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硬便やコロコロした便が多く、女性に多い</a:t>
            </a:r>
          </a:p>
        </p:txBody>
      </p:sp>
      <p:sp>
        <p:nvSpPr>
          <p:cNvPr id="6" name="フローチャート : 代替処理 5"/>
          <p:cNvSpPr/>
          <p:nvPr/>
        </p:nvSpPr>
        <p:spPr>
          <a:xfrm>
            <a:off x="940030" y="4143291"/>
            <a:ext cx="3522292" cy="2112235"/>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800" b="1" dirty="0">
                <a:solidFill>
                  <a:schemeClr val="tx1"/>
                </a:solidFill>
                <a:latin typeface="BIZ UDPゴシック" panose="020B0400000000000000" pitchFamily="50" charset="-128"/>
                <a:ea typeface="BIZ UDPゴシック" panose="020B0400000000000000" pitchFamily="50" charset="-128"/>
              </a:rPr>
              <a:t>混合型</a:t>
            </a:r>
            <a:endParaRPr kumimoji="1" lang="en-US" altLang="ja-JP" sz="2800" b="1" dirty="0">
              <a:solidFill>
                <a:schemeClr val="tx1"/>
              </a:solidFill>
              <a:latin typeface="BIZ UDPゴシック" panose="020B0400000000000000" pitchFamily="50" charset="-128"/>
              <a:ea typeface="BIZ UDPゴシック" panose="020B0400000000000000" pitchFamily="50" charset="-128"/>
            </a:endParaRPr>
          </a:p>
          <a:p>
            <a:pPr algn="ct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下痢と便秘を繰り返す</a:t>
            </a:r>
          </a:p>
        </p:txBody>
      </p:sp>
      <p:sp>
        <p:nvSpPr>
          <p:cNvPr id="7" name="フローチャート : 代替処理 6"/>
          <p:cNvSpPr/>
          <p:nvPr/>
        </p:nvSpPr>
        <p:spPr>
          <a:xfrm>
            <a:off x="4715859" y="4143291"/>
            <a:ext cx="3522292" cy="2112235"/>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800" b="1" dirty="0">
                <a:solidFill>
                  <a:schemeClr val="tx1"/>
                </a:solidFill>
                <a:latin typeface="BIZ UDPゴシック" panose="020B0400000000000000" pitchFamily="50" charset="-128"/>
                <a:ea typeface="BIZ UDPゴシック" panose="020B0400000000000000" pitchFamily="50" charset="-128"/>
              </a:rPr>
              <a:t>分類不能型</a:t>
            </a:r>
            <a:endParaRPr kumimoji="1" lang="en-US" altLang="ja-JP" sz="2800" b="1" dirty="0">
              <a:solidFill>
                <a:schemeClr val="tx1"/>
              </a:solidFill>
              <a:latin typeface="BIZ UDPゴシック" panose="020B0400000000000000" pitchFamily="50" charset="-128"/>
              <a:ea typeface="BIZ UDPゴシック" panose="020B0400000000000000" pitchFamily="50" charset="-128"/>
            </a:endParaRPr>
          </a:p>
          <a:p>
            <a:pPr algn="ct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いずれにも当てはまらないもの</a:t>
            </a:r>
          </a:p>
        </p:txBody>
      </p:sp>
    </p:spTree>
    <p:extLst>
      <p:ext uri="{BB962C8B-B14F-4D97-AF65-F5344CB8AC3E}">
        <p14:creationId xmlns:p14="http://schemas.microsoft.com/office/powerpoint/2010/main" val="2903098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a:latin typeface="ＭＳ Ｐゴシック" panose="020B0600070205080204" pitchFamily="50" charset="-128"/>
                <a:ea typeface="ＭＳ Ｐゴシック" panose="020B0600070205080204" pitchFamily="50" charset="-128"/>
              </a:rPr>
              <a:t>過敏性腸症候群の診断</a:t>
            </a:r>
          </a:p>
        </p:txBody>
      </p:sp>
      <p:sp>
        <p:nvSpPr>
          <p:cNvPr id="3" name="コンテンツ プレースホルダー 2"/>
          <p:cNvSpPr>
            <a:spLocks noGrp="1"/>
          </p:cNvSpPr>
          <p:nvPr>
            <p:ph idx="1"/>
          </p:nvPr>
        </p:nvSpPr>
        <p:spPr/>
        <p:txBody>
          <a:bodyPr/>
          <a:lstStyle/>
          <a:p>
            <a:r>
              <a:rPr kumimoji="1" lang="ja-JP" altLang="en-US" dirty="0">
                <a:latin typeface="ＭＳ Ｐゴシック" panose="020B0600070205080204" pitchFamily="50" charset="-128"/>
                <a:ea typeface="ＭＳ Ｐゴシック" panose="020B0600070205080204" pitchFamily="50" charset="-128"/>
              </a:rPr>
              <a:t>ここ３か月の間に</a:t>
            </a:r>
            <a:br>
              <a:rPr kumimoji="1" lang="en-US" altLang="ja-JP" dirty="0">
                <a:latin typeface="ＭＳ Ｐゴシック" panose="020B0600070205080204" pitchFamily="50" charset="-128"/>
                <a:ea typeface="ＭＳ Ｐゴシック" panose="020B0600070205080204" pitchFamily="50" charset="-128"/>
              </a:rPr>
            </a:br>
            <a:r>
              <a:rPr kumimoji="1" lang="ja-JP" altLang="en-US" dirty="0">
                <a:latin typeface="ＭＳ Ｐゴシック" panose="020B0600070205080204" pitchFamily="50" charset="-128"/>
                <a:ea typeface="ＭＳ Ｐゴシック" panose="020B0600070205080204" pitchFamily="50" charset="-128"/>
              </a:rPr>
              <a:t>腹痛が週１回または月４回以上ある</a:t>
            </a:r>
            <a:br>
              <a:rPr kumimoji="1" lang="en-US" altLang="ja-JP" dirty="0">
                <a:latin typeface="ＭＳ Ｐゴシック" panose="020B0600070205080204" pitchFamily="50" charset="-128"/>
                <a:ea typeface="ＭＳ Ｐゴシック" panose="020B0600070205080204" pitchFamily="50" charset="-128"/>
              </a:rPr>
            </a:br>
            <a:br>
              <a:rPr kumimoji="1" lang="en-US" altLang="ja-JP" dirty="0">
                <a:latin typeface="ＭＳ Ｐゴシック" panose="020B0600070205080204" pitchFamily="50" charset="-128"/>
                <a:ea typeface="ＭＳ Ｐゴシック" panose="020B0600070205080204" pitchFamily="50" charset="-128"/>
              </a:rPr>
            </a:br>
            <a:endParaRPr kumimoji="1" lang="en-US" altLang="ja-JP" dirty="0">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排便の頻度が増えたり減ったりして一定しない</a:t>
            </a:r>
            <a:endParaRPr lang="en-US" altLang="ja-JP" dirty="0">
              <a:latin typeface="ＭＳ Ｐゴシック" panose="020B0600070205080204" pitchFamily="50" charset="-128"/>
              <a:ea typeface="ＭＳ Ｐゴシック" panose="020B0600070205080204" pitchFamily="50" charset="-128"/>
            </a:endParaRPr>
          </a:p>
          <a:p>
            <a:endParaRPr kumimoji="1" lang="ja-JP" altLang="en-US" dirty="0">
              <a:latin typeface="ＭＳ Ｐゴシック" panose="020B0600070205080204" pitchFamily="50" charset="-128"/>
              <a:ea typeface="ＭＳ Ｐゴシック" panose="020B0600070205080204" pitchFamily="50" charset="-128"/>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5669" y="2674834"/>
            <a:ext cx="1292629" cy="1277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3773" y="2730468"/>
            <a:ext cx="1054245" cy="1166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1435" y="4668697"/>
            <a:ext cx="1213434" cy="1823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0005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a:latin typeface="ＭＳ Ｐゴシック" panose="020B0600070205080204" pitchFamily="50" charset="-128"/>
                <a:ea typeface="ＭＳ Ｐゴシック" panose="020B0600070205080204" pitchFamily="50" charset="-128"/>
              </a:rPr>
              <a:t>過敏性腸症候群</a:t>
            </a:r>
          </a:p>
        </p:txBody>
      </p:sp>
      <p:pic>
        <p:nvPicPr>
          <p:cNvPr id="2054" name="Picture 6"/>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4145" b="98446" l="11905" r="87302">
                        <a14:foregroundMark x1="61905" y1="63731" x2="44841" y2="63212"/>
                        <a14:foregroundMark x1="33333" y1="83420" x2="34127" y2="75648"/>
                        <a14:foregroundMark x1="46825" y1="72539" x2="48810" y2="72539"/>
                        <a14:foregroundMark x1="47619" y1="75648" x2="50794" y2="75130"/>
                        <a14:foregroundMark x1="77381" y1="72539" x2="75000" y2="68394"/>
                        <a14:foregroundMark x1="79365" y1="68394" x2="82937" y2="54922"/>
                        <a14:foregroundMark x1="83333" y1="48705" x2="78968" y2="34715"/>
                        <a14:foregroundMark x1="24206" y1="36788" x2="22222" y2="34197"/>
                        <a14:foregroundMark x1="22222" y1="39896" x2="17857" y2="50777"/>
                        <a14:foregroundMark x1="17857" y1="55959" x2="22222" y2="70984"/>
                        <a14:foregroundMark x1="46032" y1="81865" x2="49603" y2="81347"/>
                      </a14:backgroundRemoval>
                    </a14:imgEffect>
                  </a14:imgLayer>
                </a14:imgProps>
              </a:ext>
              <a:ext uri="{28A0092B-C50C-407E-A947-70E740481C1C}">
                <a14:useLocalDpi xmlns:a14="http://schemas.microsoft.com/office/drawing/2010/main" val="0"/>
              </a:ext>
            </a:extLst>
          </a:blip>
          <a:srcRect l="11304" t="5094" r="10076" b="2818"/>
          <a:stretch/>
        </p:blipFill>
        <p:spPr bwMode="auto">
          <a:xfrm>
            <a:off x="2338570" y="1552920"/>
            <a:ext cx="4477442" cy="4016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5709154" y="2250115"/>
            <a:ext cx="2411238" cy="400110"/>
          </a:xfrm>
          <a:prstGeom prst="rect">
            <a:avLst/>
          </a:prstGeom>
          <a:noFill/>
        </p:spPr>
        <p:txBody>
          <a:bodyPr wrap="none" rtlCol="0">
            <a:spAutoFit/>
          </a:bodyPr>
          <a:lstStyle/>
          <a:p>
            <a:r>
              <a:rPr kumimoji="1" lang="ja-JP" altLang="en-US" sz="2000" b="1" dirty="0">
                <a:latin typeface="ＭＳ Ｐゴシック" panose="020B0600070205080204" pitchFamily="50" charset="-128"/>
                <a:ea typeface="ＭＳ Ｐゴシック" panose="020B0600070205080204" pitchFamily="50" charset="-128"/>
              </a:rPr>
              <a:t>ストレス、緊張、不安</a:t>
            </a:r>
          </a:p>
        </p:txBody>
      </p:sp>
      <p:sp>
        <p:nvSpPr>
          <p:cNvPr id="5" name="テキスト ボックス 4"/>
          <p:cNvSpPr txBox="1"/>
          <p:nvPr/>
        </p:nvSpPr>
        <p:spPr>
          <a:xfrm>
            <a:off x="6493984" y="3207098"/>
            <a:ext cx="1980029" cy="400110"/>
          </a:xfrm>
          <a:prstGeom prst="rect">
            <a:avLst/>
          </a:prstGeom>
          <a:noFill/>
        </p:spPr>
        <p:txBody>
          <a:bodyPr wrap="none" rtlCol="0">
            <a:spAutoFit/>
          </a:bodyPr>
          <a:lstStyle/>
          <a:p>
            <a:r>
              <a:rPr kumimoji="1" lang="ja-JP" altLang="en-US" sz="2000" b="1" dirty="0">
                <a:latin typeface="ＭＳ Ｐゴシック" panose="020B0600070205080204" pitchFamily="50" charset="-128"/>
                <a:ea typeface="ＭＳ Ｐゴシック" panose="020B0600070205080204" pitchFamily="50" charset="-128"/>
              </a:rPr>
              <a:t>自律神経の乱れ</a:t>
            </a:r>
          </a:p>
        </p:txBody>
      </p:sp>
      <p:sp>
        <p:nvSpPr>
          <p:cNvPr id="6" name="テキスト ボックス 5"/>
          <p:cNvSpPr txBox="1"/>
          <p:nvPr/>
        </p:nvSpPr>
        <p:spPr>
          <a:xfrm>
            <a:off x="2841000" y="6094324"/>
            <a:ext cx="3407122" cy="400110"/>
          </a:xfrm>
          <a:prstGeom prst="rect">
            <a:avLst/>
          </a:prstGeom>
          <a:noFill/>
        </p:spPr>
        <p:txBody>
          <a:bodyPr wrap="square" rtlCol="0">
            <a:spAutoFit/>
          </a:bodyPr>
          <a:lstStyle/>
          <a:p>
            <a:r>
              <a:rPr kumimoji="1" lang="ja-JP" altLang="en-US" sz="2000" b="1" dirty="0">
                <a:latin typeface="ＭＳ Ｐゴシック" panose="020B0600070205080204" pitchFamily="50" charset="-128"/>
                <a:ea typeface="ＭＳ Ｐゴシック" panose="020B0600070205080204" pitchFamily="50" charset="-128"/>
              </a:rPr>
              <a:t>下痢と便秘などの腹部不快感</a:t>
            </a:r>
          </a:p>
        </p:txBody>
      </p:sp>
      <p:sp>
        <p:nvSpPr>
          <p:cNvPr id="12" name="テキスト ボックス 11"/>
          <p:cNvSpPr txBox="1"/>
          <p:nvPr/>
        </p:nvSpPr>
        <p:spPr>
          <a:xfrm>
            <a:off x="2143373" y="2182023"/>
            <a:ext cx="1136589" cy="400110"/>
          </a:xfrm>
          <a:prstGeom prst="rect">
            <a:avLst/>
          </a:prstGeom>
          <a:noFill/>
        </p:spPr>
        <p:txBody>
          <a:bodyPr wrap="square" rtlCol="0">
            <a:spAutoFit/>
          </a:bodyPr>
          <a:lstStyle/>
          <a:p>
            <a:pPr algn="ctr"/>
            <a:r>
              <a:rPr kumimoji="1" lang="ja-JP" altLang="en-US" sz="2000" b="1" dirty="0">
                <a:latin typeface="ＭＳ Ｐゴシック" panose="020B0600070205080204" pitchFamily="50" charset="-128"/>
                <a:ea typeface="ＭＳ Ｐゴシック" panose="020B0600070205080204" pitchFamily="50" charset="-128"/>
              </a:rPr>
              <a:t>不安感</a:t>
            </a:r>
          </a:p>
        </p:txBody>
      </p:sp>
      <p:sp>
        <p:nvSpPr>
          <p:cNvPr id="7" name="テキスト ボックス 6"/>
          <p:cNvSpPr txBox="1"/>
          <p:nvPr/>
        </p:nvSpPr>
        <p:spPr>
          <a:xfrm>
            <a:off x="3626054" y="1352865"/>
            <a:ext cx="1859805" cy="400110"/>
          </a:xfrm>
          <a:prstGeom prst="rect">
            <a:avLst/>
          </a:prstGeom>
          <a:noFill/>
        </p:spPr>
        <p:txBody>
          <a:bodyPr wrap="none" rtlCol="0">
            <a:spAutoFit/>
          </a:bodyPr>
          <a:lstStyle/>
          <a:p>
            <a:r>
              <a:rPr kumimoji="1" lang="ja-JP" altLang="en-US" sz="2000" b="1" dirty="0">
                <a:latin typeface="ＭＳ Ｐゴシック" panose="020B0600070205080204" pitchFamily="50" charset="-128"/>
                <a:ea typeface="ＭＳ Ｐゴシック" panose="020B0600070205080204" pitchFamily="50" charset="-128"/>
              </a:rPr>
              <a:t>負のスパイラル</a:t>
            </a:r>
          </a:p>
        </p:txBody>
      </p:sp>
      <p:sp>
        <p:nvSpPr>
          <p:cNvPr id="3" name="テキスト ボックス 2"/>
          <p:cNvSpPr txBox="1"/>
          <p:nvPr/>
        </p:nvSpPr>
        <p:spPr>
          <a:xfrm>
            <a:off x="2143373" y="4338464"/>
            <a:ext cx="697627" cy="400110"/>
          </a:xfrm>
          <a:prstGeom prst="rect">
            <a:avLst/>
          </a:prstGeom>
          <a:noFill/>
        </p:spPr>
        <p:txBody>
          <a:bodyPr wrap="none" rtlCol="0">
            <a:spAutoFit/>
          </a:bodyPr>
          <a:lstStyle/>
          <a:p>
            <a:r>
              <a:rPr kumimoji="1" lang="ja-JP" altLang="en-US" sz="2000" b="1" dirty="0">
                <a:latin typeface="ＭＳ Ｐゴシック" panose="020B0600070205080204" pitchFamily="50" charset="-128"/>
                <a:ea typeface="ＭＳ Ｐゴシック" panose="020B0600070205080204" pitchFamily="50" charset="-128"/>
              </a:rPr>
              <a:t>不眠</a:t>
            </a:r>
          </a:p>
        </p:txBody>
      </p:sp>
      <p:sp>
        <p:nvSpPr>
          <p:cNvPr id="8" name="テキスト ボックス 7"/>
          <p:cNvSpPr txBox="1"/>
          <p:nvPr/>
        </p:nvSpPr>
        <p:spPr>
          <a:xfrm>
            <a:off x="3695786" y="3867536"/>
            <a:ext cx="1720343" cy="400110"/>
          </a:xfrm>
          <a:prstGeom prst="rect">
            <a:avLst/>
          </a:prstGeom>
          <a:noFill/>
        </p:spPr>
        <p:txBody>
          <a:bodyPr wrap="none" rtlCol="0">
            <a:spAutoFit/>
          </a:bodyPr>
          <a:lstStyle/>
          <a:p>
            <a:r>
              <a:rPr kumimoji="1" lang="ja-JP" altLang="en-US" sz="2000" b="1" dirty="0">
                <a:latin typeface="AR P丸ゴシック体M" panose="020F0600000000000000" pitchFamily="50" charset="-128"/>
                <a:ea typeface="AR P丸ゴシック体M" panose="020F0600000000000000" pitchFamily="50" charset="-128"/>
              </a:rPr>
              <a:t>腸の機能異常</a:t>
            </a:r>
          </a:p>
        </p:txBody>
      </p:sp>
      <p:sp>
        <p:nvSpPr>
          <p:cNvPr id="10" name="正方形/長方形 9"/>
          <p:cNvSpPr/>
          <p:nvPr/>
        </p:nvSpPr>
        <p:spPr>
          <a:xfrm>
            <a:off x="5709154" y="4670831"/>
            <a:ext cx="1569660" cy="369332"/>
          </a:xfrm>
          <a:prstGeom prst="rect">
            <a:avLst/>
          </a:prstGeom>
        </p:spPr>
        <p:txBody>
          <a:bodyPr wrap="none">
            <a:spAutoFit/>
          </a:bodyPr>
          <a:lstStyle/>
          <a:p>
            <a:r>
              <a:rPr lang="ja-JP" altLang="en-US" b="1" dirty="0"/>
              <a:t>腸が知覚過敏</a:t>
            </a:r>
          </a:p>
        </p:txBody>
      </p:sp>
      <p:sp>
        <p:nvSpPr>
          <p:cNvPr id="11" name="正方形/長方形 10"/>
          <p:cNvSpPr/>
          <p:nvPr/>
        </p:nvSpPr>
        <p:spPr>
          <a:xfrm>
            <a:off x="3099963" y="5569449"/>
            <a:ext cx="2954655" cy="369332"/>
          </a:xfrm>
          <a:prstGeom prst="rect">
            <a:avLst/>
          </a:prstGeom>
        </p:spPr>
        <p:txBody>
          <a:bodyPr wrap="none">
            <a:spAutoFit/>
          </a:bodyPr>
          <a:lstStyle/>
          <a:p>
            <a:r>
              <a:rPr lang="ja-JP" altLang="en-US" b="1" dirty="0"/>
              <a:t>腸の収縮運動が激しくなる</a:t>
            </a:r>
          </a:p>
        </p:txBody>
      </p:sp>
    </p:spTree>
    <p:extLst>
      <p:ext uri="{BB962C8B-B14F-4D97-AF65-F5344CB8AC3E}">
        <p14:creationId xmlns:p14="http://schemas.microsoft.com/office/powerpoint/2010/main" val="3642223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a:latin typeface="ＭＳ Ｐゴシック" panose="020B0600070205080204" pitchFamily="50" charset="-128"/>
                <a:ea typeface="ＭＳ Ｐゴシック" panose="020B0600070205080204" pitchFamily="50" charset="-128"/>
              </a:rPr>
              <a:t>過敏性腸症候群の原因</a:t>
            </a:r>
          </a:p>
        </p:txBody>
      </p:sp>
      <p:sp>
        <p:nvSpPr>
          <p:cNvPr id="3" name="コンテンツ プレースホルダー 2"/>
          <p:cNvSpPr>
            <a:spLocks noGrp="1"/>
          </p:cNvSpPr>
          <p:nvPr>
            <p:ph idx="1"/>
          </p:nvPr>
        </p:nvSpPr>
        <p:spPr>
          <a:xfrm>
            <a:off x="628650" y="1825625"/>
            <a:ext cx="7886700" cy="2190898"/>
          </a:xfrm>
        </p:spPr>
        <p:txBody>
          <a:bodyPr>
            <a:normAutofit/>
          </a:bodyPr>
          <a:lstStyle/>
          <a:p>
            <a:r>
              <a:rPr lang="ja-JP" altLang="en-US" dirty="0">
                <a:latin typeface="ＭＳ Ｐゴシック" panose="020B0600070205080204" pitchFamily="50" charset="-128"/>
                <a:ea typeface="ＭＳ Ｐゴシック" panose="020B0600070205080204" pitchFamily="50" charset="-128"/>
              </a:rPr>
              <a:t>ＦＯＤＭＡＰ（フォドマップ）の摂取が過敏性腸症候群の原因のひとつと考えられている</a:t>
            </a:r>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フォドマップとは</a:t>
            </a:r>
            <a:r>
              <a:rPr lang="en-US" altLang="ja-JP" dirty="0">
                <a:latin typeface="ＭＳ Ｐゴシック" panose="020B0600070205080204" pitchFamily="50" charset="-128"/>
                <a:ea typeface="ＭＳ Ｐゴシック" panose="020B0600070205080204" pitchFamily="50" charset="-128"/>
              </a:rPr>
              <a:t>:</a:t>
            </a:r>
            <a:endParaRPr kumimoji="1" lang="ja-JP" altLang="en-US" dirty="0">
              <a:latin typeface="ＭＳ Ｐゴシック" panose="020B0600070205080204" pitchFamily="50" charset="-128"/>
              <a:ea typeface="ＭＳ Ｐゴシック" panose="020B060007020508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373445762"/>
              </p:ext>
            </p:extLst>
          </p:nvPr>
        </p:nvGraphicFramePr>
        <p:xfrm>
          <a:off x="814699" y="3457977"/>
          <a:ext cx="4962258" cy="2378801"/>
        </p:xfrm>
        <a:graphic>
          <a:graphicData uri="http://schemas.openxmlformats.org/drawingml/2006/table">
            <a:tbl>
              <a:tblPr firstRow="1" bandRow="1">
                <a:tableStyleId>{5C22544A-7EE6-4342-B048-85BDC9FD1C3A}</a:tableStyleId>
              </a:tblPr>
              <a:tblGrid>
                <a:gridCol w="2481129">
                  <a:extLst>
                    <a:ext uri="{9D8B030D-6E8A-4147-A177-3AD203B41FA5}">
                      <a16:colId xmlns:a16="http://schemas.microsoft.com/office/drawing/2014/main" val="20000"/>
                    </a:ext>
                  </a:extLst>
                </a:gridCol>
                <a:gridCol w="2481129">
                  <a:extLst>
                    <a:ext uri="{9D8B030D-6E8A-4147-A177-3AD203B41FA5}">
                      <a16:colId xmlns:a16="http://schemas.microsoft.com/office/drawing/2014/main" val="20001"/>
                    </a:ext>
                  </a:extLst>
                </a:gridCol>
              </a:tblGrid>
              <a:tr h="370840">
                <a:tc>
                  <a:txBody>
                    <a:bodyPr/>
                    <a:lstStyle/>
                    <a:p>
                      <a:pPr algn="l"/>
                      <a:r>
                        <a:rPr kumimoji="1" lang="en-US" altLang="ja-JP" b="0" dirty="0">
                          <a:solidFill>
                            <a:schemeClr val="tx1"/>
                          </a:solidFill>
                        </a:rPr>
                        <a:t>F (fermentable)</a:t>
                      </a:r>
                    </a:p>
                  </a:txBody>
                  <a:tcPr>
                    <a:noFill/>
                  </a:tcPr>
                </a:tc>
                <a:tc>
                  <a:txBody>
                    <a:bodyPr/>
                    <a:lstStyle/>
                    <a:p>
                      <a:pPr algn="l"/>
                      <a:r>
                        <a:rPr kumimoji="1" lang="ja-JP" altLang="en-US" b="0" dirty="0">
                          <a:solidFill>
                            <a:schemeClr val="tx1"/>
                          </a:solidFill>
                        </a:rPr>
                        <a:t>発酵性の糖質</a:t>
                      </a:r>
                    </a:p>
                  </a:txBody>
                  <a:tcPr>
                    <a:noFill/>
                  </a:tcPr>
                </a:tc>
                <a:extLst>
                  <a:ext uri="{0D108BD9-81ED-4DB2-BD59-A6C34878D82A}">
                    <a16:rowId xmlns:a16="http://schemas.microsoft.com/office/drawing/2014/main" val="10000"/>
                  </a:ext>
                </a:extLst>
              </a:tr>
              <a:tr h="370840">
                <a:tc>
                  <a:txBody>
                    <a:bodyPr/>
                    <a:lstStyle/>
                    <a:p>
                      <a:pPr algn="l"/>
                      <a:r>
                        <a:rPr kumimoji="1" lang="en-US" altLang="ja-JP" b="0" dirty="0">
                          <a:solidFill>
                            <a:schemeClr val="tx1"/>
                          </a:solidFill>
                        </a:rPr>
                        <a:t>O (oligosaccharides)</a:t>
                      </a:r>
                      <a:endParaRPr kumimoji="1" lang="ja-JP" altLang="en-US" b="0" dirty="0">
                        <a:solidFill>
                          <a:schemeClr val="tx1"/>
                        </a:solidFill>
                      </a:endParaRPr>
                    </a:p>
                  </a:txBody>
                  <a:tcPr>
                    <a:noFill/>
                  </a:tcPr>
                </a:tc>
                <a:tc>
                  <a:txBody>
                    <a:bodyPr/>
                    <a:lstStyle/>
                    <a:p>
                      <a:pPr algn="l"/>
                      <a:r>
                        <a:rPr kumimoji="1" lang="ja-JP" altLang="en-US" b="0" dirty="0">
                          <a:solidFill>
                            <a:schemeClr val="tx1"/>
                          </a:solidFill>
                        </a:rPr>
                        <a:t>オリゴ糖</a:t>
                      </a:r>
                    </a:p>
                  </a:txBody>
                  <a:tcPr>
                    <a:noFill/>
                  </a:tcPr>
                </a:tc>
                <a:extLst>
                  <a:ext uri="{0D108BD9-81ED-4DB2-BD59-A6C34878D82A}">
                    <a16:rowId xmlns:a16="http://schemas.microsoft.com/office/drawing/2014/main" val="10001"/>
                  </a:ext>
                </a:extLst>
              </a:tr>
              <a:tr h="370840">
                <a:tc>
                  <a:txBody>
                    <a:bodyPr/>
                    <a:lstStyle/>
                    <a:p>
                      <a:pPr algn="l"/>
                      <a:r>
                        <a:rPr kumimoji="1" lang="en-US" altLang="ja-JP" b="0" dirty="0">
                          <a:solidFill>
                            <a:schemeClr val="tx1"/>
                          </a:solidFill>
                        </a:rPr>
                        <a:t>D (disaccharides)</a:t>
                      </a:r>
                      <a:endParaRPr kumimoji="1" lang="ja-JP" altLang="en-US" b="0" dirty="0">
                        <a:solidFill>
                          <a:schemeClr val="tx1"/>
                        </a:solidFill>
                      </a:endParaRPr>
                    </a:p>
                  </a:txBody>
                  <a:tcPr>
                    <a:noFill/>
                  </a:tcPr>
                </a:tc>
                <a:tc>
                  <a:txBody>
                    <a:bodyPr/>
                    <a:lstStyle/>
                    <a:p>
                      <a:pPr algn="l"/>
                      <a:r>
                        <a:rPr kumimoji="1" lang="ja-JP" altLang="en-US" b="0" dirty="0">
                          <a:solidFill>
                            <a:schemeClr val="tx1"/>
                          </a:solidFill>
                        </a:rPr>
                        <a:t>二糖類</a:t>
                      </a:r>
                    </a:p>
                  </a:txBody>
                  <a:tcPr>
                    <a:noFill/>
                  </a:tcPr>
                </a:tc>
                <a:extLst>
                  <a:ext uri="{0D108BD9-81ED-4DB2-BD59-A6C34878D82A}">
                    <a16:rowId xmlns:a16="http://schemas.microsoft.com/office/drawing/2014/main" val="10002"/>
                  </a:ext>
                </a:extLst>
              </a:tr>
              <a:tr h="370840">
                <a:tc>
                  <a:txBody>
                    <a:bodyPr/>
                    <a:lstStyle/>
                    <a:p>
                      <a:pPr algn="l"/>
                      <a:r>
                        <a:rPr kumimoji="1" lang="en-US" altLang="ja-JP" b="0" dirty="0">
                          <a:solidFill>
                            <a:schemeClr val="tx1"/>
                          </a:solidFill>
                        </a:rPr>
                        <a:t>M (monosaccharide)</a:t>
                      </a:r>
                      <a:endParaRPr kumimoji="1" lang="ja-JP" altLang="en-US" b="0" dirty="0">
                        <a:solidFill>
                          <a:schemeClr val="tx1"/>
                        </a:solidFill>
                      </a:endParaRPr>
                    </a:p>
                  </a:txBody>
                  <a:tcPr>
                    <a:noFill/>
                  </a:tcPr>
                </a:tc>
                <a:tc>
                  <a:txBody>
                    <a:bodyPr/>
                    <a:lstStyle/>
                    <a:p>
                      <a:pPr algn="l"/>
                      <a:r>
                        <a:rPr kumimoji="1" lang="ja-JP" altLang="en-US" b="0" dirty="0">
                          <a:solidFill>
                            <a:schemeClr val="tx1"/>
                          </a:solidFill>
                        </a:rPr>
                        <a:t>単糖類</a:t>
                      </a:r>
                    </a:p>
                  </a:txBody>
                  <a:tcPr>
                    <a:noFill/>
                  </a:tcPr>
                </a:tc>
                <a:extLst>
                  <a:ext uri="{0D108BD9-81ED-4DB2-BD59-A6C34878D82A}">
                    <a16:rowId xmlns:a16="http://schemas.microsoft.com/office/drawing/2014/main" val="10003"/>
                  </a:ext>
                </a:extLst>
              </a:tr>
              <a:tr h="370840">
                <a:tc>
                  <a:txBody>
                    <a:bodyPr/>
                    <a:lstStyle/>
                    <a:p>
                      <a:pPr algn="ctr"/>
                      <a:r>
                        <a:rPr kumimoji="1" lang="ja-JP" altLang="en-US" b="0" dirty="0">
                          <a:solidFill>
                            <a:schemeClr val="tx1"/>
                          </a:solidFill>
                        </a:rPr>
                        <a:t>　　　　　　　　</a:t>
                      </a:r>
                      <a:r>
                        <a:rPr kumimoji="1" lang="en-US" altLang="ja-JP" b="0" dirty="0">
                          <a:solidFill>
                            <a:schemeClr val="tx1"/>
                          </a:solidFill>
                        </a:rPr>
                        <a:t>AND</a:t>
                      </a:r>
                      <a:endParaRPr kumimoji="1" lang="ja-JP" altLang="en-US" b="0" dirty="0">
                        <a:solidFill>
                          <a:schemeClr val="tx1"/>
                        </a:solidFill>
                      </a:endParaRPr>
                    </a:p>
                  </a:txBody>
                  <a:tcPr>
                    <a:noFill/>
                  </a:tcPr>
                </a:tc>
                <a:tc>
                  <a:txBody>
                    <a:bodyPr/>
                    <a:lstStyle/>
                    <a:p>
                      <a:endParaRPr kumimoji="1" lang="ja-JP" altLang="en-US" b="0" dirty="0">
                        <a:solidFill>
                          <a:schemeClr val="tx1"/>
                        </a:solidFill>
                      </a:endParaRPr>
                    </a:p>
                  </a:txBody>
                  <a:tcPr>
                    <a:noFill/>
                  </a:tcPr>
                </a:tc>
                <a:extLst>
                  <a:ext uri="{0D108BD9-81ED-4DB2-BD59-A6C34878D82A}">
                    <a16:rowId xmlns:a16="http://schemas.microsoft.com/office/drawing/2014/main" val="10004"/>
                  </a:ext>
                </a:extLst>
              </a:tr>
              <a:tr h="524601">
                <a:tc>
                  <a:txBody>
                    <a:bodyPr/>
                    <a:lstStyle/>
                    <a:p>
                      <a:pPr algn="l"/>
                      <a:r>
                        <a:rPr kumimoji="1" lang="en-US" altLang="ja-JP" b="0" dirty="0">
                          <a:solidFill>
                            <a:schemeClr val="tx1"/>
                          </a:solidFill>
                        </a:rPr>
                        <a:t>P (polyols)</a:t>
                      </a:r>
                      <a:endParaRPr kumimoji="1" lang="ja-JP" altLang="en-US" b="0" dirty="0">
                        <a:solidFill>
                          <a:schemeClr val="tx1"/>
                        </a:solidFill>
                      </a:endParaRPr>
                    </a:p>
                  </a:txBody>
                  <a:tcPr>
                    <a:noFill/>
                  </a:tcPr>
                </a:tc>
                <a:tc>
                  <a:txBody>
                    <a:bodyPr/>
                    <a:lstStyle/>
                    <a:p>
                      <a:pPr algn="l"/>
                      <a:r>
                        <a:rPr kumimoji="1" lang="ja-JP" altLang="en-US" b="0" dirty="0">
                          <a:solidFill>
                            <a:schemeClr val="tx1"/>
                          </a:solidFill>
                        </a:rPr>
                        <a:t>糖アルコール</a:t>
                      </a:r>
                    </a:p>
                  </a:txBody>
                  <a:tcPr>
                    <a:noFill/>
                  </a:tcPr>
                </a:tc>
                <a:extLst>
                  <a:ext uri="{0D108BD9-81ED-4DB2-BD59-A6C34878D82A}">
                    <a16:rowId xmlns:a16="http://schemas.microsoft.com/office/drawing/2014/main" val="10005"/>
                  </a:ext>
                </a:extLst>
              </a:tr>
            </a:tbl>
          </a:graphicData>
        </a:graphic>
      </p:graphicFrame>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46634" y="3377028"/>
            <a:ext cx="2734658" cy="1435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正方形/長方形 4"/>
          <p:cNvSpPr/>
          <p:nvPr/>
        </p:nvSpPr>
        <p:spPr>
          <a:xfrm>
            <a:off x="5653045" y="4966611"/>
            <a:ext cx="2574744" cy="307777"/>
          </a:xfrm>
          <a:prstGeom prst="rect">
            <a:avLst/>
          </a:prstGeom>
        </p:spPr>
        <p:txBody>
          <a:bodyPr wrap="none">
            <a:spAutoFit/>
          </a:bodyPr>
          <a:lstStyle/>
          <a:p>
            <a:r>
              <a:rPr lang="ja-JP" altLang="en-US" sz="1400" dirty="0"/>
              <a:t>オーストラリアの</a:t>
            </a:r>
            <a:r>
              <a:rPr lang="en-US" altLang="ja-JP" sz="1400" dirty="0"/>
              <a:t>Monash</a:t>
            </a:r>
            <a:r>
              <a:rPr lang="ja-JP" altLang="en-US" sz="1400" dirty="0"/>
              <a:t>大学</a:t>
            </a:r>
          </a:p>
        </p:txBody>
      </p:sp>
    </p:spTree>
    <p:extLst>
      <p:ext uri="{BB962C8B-B14F-4D97-AF65-F5344CB8AC3E}">
        <p14:creationId xmlns:p14="http://schemas.microsoft.com/office/powerpoint/2010/main" val="831712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a:latin typeface="ＭＳ Ｐゴシック" panose="020B0600070205080204" pitchFamily="50" charset="-128"/>
                <a:ea typeface="ＭＳ Ｐゴシック" panose="020B0600070205080204" pitchFamily="50" charset="-128"/>
              </a:rPr>
              <a:t>過敏性腸症候群</a:t>
            </a:r>
          </a:p>
        </p:txBody>
      </p:sp>
      <p:sp>
        <p:nvSpPr>
          <p:cNvPr id="3" name="コンテンツ プレースホルダー 2"/>
          <p:cNvSpPr>
            <a:spLocks noGrp="1"/>
          </p:cNvSpPr>
          <p:nvPr>
            <p:ph idx="1"/>
          </p:nvPr>
        </p:nvSpPr>
        <p:spPr/>
        <p:txBody>
          <a:bodyPr/>
          <a:lstStyle/>
          <a:p>
            <a:r>
              <a:rPr lang="en-US" altLang="ja-JP" dirty="0">
                <a:latin typeface="ＭＳ Ｐゴシック" panose="020B0600070205080204" pitchFamily="50" charset="-128"/>
                <a:ea typeface="ＭＳ Ｐゴシック" panose="020B0600070205080204" pitchFamily="50" charset="-128"/>
              </a:rPr>
              <a:t>FODMAP</a:t>
            </a:r>
            <a:r>
              <a:rPr lang="ja-JP" altLang="en-US" dirty="0">
                <a:latin typeface="ＭＳ Ｐゴシック" panose="020B0600070205080204" pitchFamily="50" charset="-128"/>
                <a:ea typeface="ＭＳ Ｐゴシック" panose="020B0600070205080204" pitchFamily="50" charset="-128"/>
              </a:rPr>
              <a:t>（フォドマップ）は、小腸で吸収されにくく大腸で発酵しやすい糖質の総称です。</a:t>
            </a:r>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低</a:t>
            </a:r>
            <a:r>
              <a:rPr lang="en-US" altLang="ja-JP" dirty="0">
                <a:latin typeface="ＭＳ Ｐゴシック" panose="020B0600070205080204" pitchFamily="50" charset="-128"/>
                <a:ea typeface="ＭＳ Ｐゴシック" panose="020B0600070205080204" pitchFamily="50" charset="-128"/>
              </a:rPr>
              <a:t>FODMAP</a:t>
            </a:r>
            <a:r>
              <a:rPr lang="ja-JP" altLang="en-US" dirty="0">
                <a:latin typeface="ＭＳ Ｐゴシック" panose="020B0600070205080204" pitchFamily="50" charset="-128"/>
                <a:ea typeface="ＭＳ Ｐゴシック" panose="020B0600070205080204" pitchFamily="50" charset="-128"/>
              </a:rPr>
              <a:t>食の摂取により</a:t>
            </a:r>
            <a:r>
              <a:rPr lang="zh-TW" altLang="en-US" dirty="0">
                <a:latin typeface="ＭＳ Ｐゴシック" panose="020B0600070205080204" pitchFamily="50" charset="-128"/>
                <a:ea typeface="ＭＳ Ｐゴシック" panose="020B0600070205080204" pitchFamily="50" charset="-128"/>
              </a:rPr>
              <a:t>過敏性腸症候群</a:t>
            </a:r>
            <a:r>
              <a:rPr lang="ja-JP" altLang="en-US" dirty="0">
                <a:latin typeface="ＭＳ Ｐゴシック" panose="020B0600070205080204" pitchFamily="50" charset="-128"/>
                <a:ea typeface="ＭＳ Ｐゴシック" panose="020B0600070205080204" pitchFamily="50" charset="-128"/>
              </a:rPr>
              <a:t>の症状を軽減することが報告されています。</a:t>
            </a:r>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高</a:t>
            </a:r>
            <a:r>
              <a:rPr lang="en-US" altLang="ja-JP" dirty="0">
                <a:latin typeface="ＭＳ Ｐゴシック" panose="020B0600070205080204" pitchFamily="50" charset="-128"/>
                <a:ea typeface="ＭＳ Ｐゴシック" panose="020B0600070205080204" pitchFamily="50" charset="-128"/>
              </a:rPr>
              <a:t>FODMAP</a:t>
            </a:r>
            <a:r>
              <a:rPr lang="ja-JP" altLang="en-US" dirty="0">
                <a:latin typeface="ＭＳ Ｐゴシック" panose="020B0600070205080204" pitchFamily="50" charset="-128"/>
                <a:ea typeface="ＭＳ Ｐゴシック" panose="020B0600070205080204" pitchFamily="50" charset="-128"/>
              </a:rPr>
              <a:t>食品を控えることにより改善するようなら、その食品を避けましょう。</a:t>
            </a:r>
            <a:endParaRPr lang="en-US" altLang="ja-JP" dirty="0">
              <a:latin typeface="ＭＳ Ｐゴシック" panose="020B0600070205080204" pitchFamily="50" charset="-128"/>
              <a:ea typeface="ＭＳ Ｐゴシック" panose="020B0600070205080204" pitchFamily="50" charset="-128"/>
            </a:endParaRPr>
          </a:p>
          <a:p>
            <a:r>
              <a:rPr kumimoji="1" lang="ja-JP" altLang="en-US" dirty="0">
                <a:latin typeface="ＭＳ Ｐゴシック" panose="020B0600070205080204" pitchFamily="50" charset="-128"/>
                <a:ea typeface="ＭＳ Ｐゴシック" panose="020B0600070205080204" pitchFamily="50" charset="-128"/>
              </a:rPr>
              <a:t>３週間程度で効果が実感できます</a:t>
            </a:r>
          </a:p>
        </p:txBody>
      </p:sp>
    </p:spTree>
    <p:extLst>
      <p:ext uri="{BB962C8B-B14F-4D97-AF65-F5344CB8AC3E}">
        <p14:creationId xmlns:p14="http://schemas.microsoft.com/office/powerpoint/2010/main" val="495718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a:latin typeface="ＭＳ Ｐゴシック" panose="020B0600070205080204" pitchFamily="50" charset="-128"/>
                <a:ea typeface="ＭＳ Ｐゴシック" panose="020B0600070205080204" pitchFamily="50" charset="-128"/>
              </a:rPr>
              <a:t>過敏性腸症候群</a:t>
            </a:r>
          </a:p>
        </p:txBody>
      </p:sp>
      <p:graphicFrame>
        <p:nvGraphicFramePr>
          <p:cNvPr id="4" name="表 3"/>
          <p:cNvGraphicFramePr>
            <a:graphicFrameLocks noGrp="1"/>
          </p:cNvGraphicFramePr>
          <p:nvPr>
            <p:extLst>
              <p:ext uri="{D42A27DB-BD31-4B8C-83A1-F6EECF244321}">
                <p14:modId xmlns:p14="http://schemas.microsoft.com/office/powerpoint/2010/main" val="926322056"/>
              </p:ext>
            </p:extLst>
          </p:nvPr>
        </p:nvGraphicFramePr>
        <p:xfrm>
          <a:off x="495657" y="1427148"/>
          <a:ext cx="7862131" cy="5025288"/>
        </p:xfrm>
        <a:graphic>
          <a:graphicData uri="http://schemas.openxmlformats.org/drawingml/2006/table">
            <a:tbl>
              <a:tblPr/>
              <a:tblGrid>
                <a:gridCol w="1125394">
                  <a:extLst>
                    <a:ext uri="{9D8B030D-6E8A-4147-A177-3AD203B41FA5}">
                      <a16:colId xmlns:a16="http://schemas.microsoft.com/office/drawing/2014/main" val="20000"/>
                    </a:ext>
                  </a:extLst>
                </a:gridCol>
                <a:gridCol w="2469616">
                  <a:extLst>
                    <a:ext uri="{9D8B030D-6E8A-4147-A177-3AD203B41FA5}">
                      <a16:colId xmlns:a16="http://schemas.microsoft.com/office/drawing/2014/main" val="20001"/>
                    </a:ext>
                  </a:extLst>
                </a:gridCol>
                <a:gridCol w="1088084">
                  <a:extLst>
                    <a:ext uri="{9D8B030D-6E8A-4147-A177-3AD203B41FA5}">
                      <a16:colId xmlns:a16="http://schemas.microsoft.com/office/drawing/2014/main" val="20002"/>
                    </a:ext>
                  </a:extLst>
                </a:gridCol>
                <a:gridCol w="3179037">
                  <a:extLst>
                    <a:ext uri="{9D8B030D-6E8A-4147-A177-3AD203B41FA5}">
                      <a16:colId xmlns:a16="http://schemas.microsoft.com/office/drawing/2014/main" val="20003"/>
                    </a:ext>
                  </a:extLst>
                </a:gridCol>
              </a:tblGrid>
              <a:tr h="565132">
                <a:tc>
                  <a:txBody>
                    <a:bodyPr/>
                    <a:lstStyle/>
                    <a:p>
                      <a:endParaRPr lang="ja-JP" altLang="en-US" dirty="0"/>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9525" cap="flat" cmpd="sng" algn="ctr">
                      <a:solidFill>
                        <a:srgbClr val="AAAAAA"/>
                      </a:solidFill>
                      <a:prstDash val="solid"/>
                      <a:round/>
                      <a:headEnd type="none" w="med" len="med"/>
                      <a:tailEnd type="none" w="med" len="med"/>
                    </a:lnB>
                    <a:noFill/>
                  </a:tcPr>
                </a:tc>
                <a:tc>
                  <a:txBody>
                    <a:bodyPr/>
                    <a:lstStyle/>
                    <a:p>
                      <a:pPr algn="ctr" fontAlgn="ctr"/>
                      <a:r>
                        <a:rPr lang="en-US" altLang="ja-JP" sz="3200" b="1" dirty="0">
                          <a:solidFill>
                            <a:srgbClr val="FF0000"/>
                          </a:solidFill>
                          <a:effectLst/>
                          <a:latin typeface="inherit"/>
                        </a:rPr>
                        <a:t>×</a:t>
                      </a:r>
                      <a:r>
                        <a:rPr lang="ja-JP" altLang="en-US" sz="2000" b="1" dirty="0">
                          <a:solidFill>
                            <a:srgbClr val="FFFFFF"/>
                          </a:solidFill>
                          <a:effectLst/>
                          <a:latin typeface="inherit"/>
                        </a:rPr>
                        <a:t>高</a:t>
                      </a:r>
                      <a:r>
                        <a:rPr lang="en-US" sz="2000" b="1" dirty="0">
                          <a:solidFill>
                            <a:srgbClr val="FFFFFF"/>
                          </a:solidFill>
                          <a:effectLst/>
                          <a:latin typeface="inherit"/>
                        </a:rPr>
                        <a:t>FODMAP</a:t>
                      </a:r>
                      <a:r>
                        <a:rPr lang="ja-JP" altLang="en-US" sz="2000" b="1" dirty="0">
                          <a:solidFill>
                            <a:srgbClr val="FFFFFF"/>
                          </a:solidFill>
                          <a:effectLst/>
                          <a:latin typeface="inherit"/>
                        </a:rPr>
                        <a:t>食品</a:t>
                      </a:r>
                      <a:endParaRPr lang="ja-JP" altLang="en-US" sz="4400" b="1" dirty="0">
                        <a:solidFill>
                          <a:srgbClr val="FF0000"/>
                        </a:solidFill>
                        <a:effectLst/>
                        <a:latin typeface="inherit"/>
                      </a:endParaRP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6">
                        <a:lumMod val="75000"/>
                      </a:schemeClr>
                    </a:solidFill>
                  </a:tcPr>
                </a:tc>
                <a:tc>
                  <a:txBody>
                    <a:bodyPr/>
                    <a:lstStyle/>
                    <a:p>
                      <a:pPr algn="ctr" fontAlgn="ctr"/>
                      <a:endParaRPr lang="ja-JP" altLang="en-US" sz="1400" b="0" dirty="0">
                        <a:solidFill>
                          <a:srgbClr val="FFFFFF"/>
                        </a:solidFill>
                        <a:effectLst/>
                        <a:latin typeface="inherit"/>
                      </a:endParaRP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2800" b="1" dirty="0">
                          <a:solidFill>
                            <a:srgbClr val="FF0000"/>
                          </a:solidFill>
                          <a:effectLst/>
                          <a:latin typeface="inherit"/>
                        </a:rPr>
                        <a:t>〇</a:t>
                      </a:r>
                      <a:r>
                        <a:rPr lang="ja-JP" altLang="en-US" sz="2000" b="1" dirty="0">
                          <a:solidFill>
                            <a:schemeClr val="tx1"/>
                          </a:solidFill>
                          <a:effectLst/>
                          <a:latin typeface="inherit"/>
                        </a:rPr>
                        <a:t>低</a:t>
                      </a:r>
                      <a:r>
                        <a:rPr lang="en-US" sz="2000" b="1" dirty="0">
                          <a:solidFill>
                            <a:schemeClr val="tx1"/>
                          </a:solidFill>
                          <a:effectLst/>
                          <a:latin typeface="inherit"/>
                        </a:rPr>
                        <a:t>FODMAP</a:t>
                      </a:r>
                      <a:r>
                        <a:rPr lang="ja-JP" altLang="en-US" sz="2000" b="1" dirty="0">
                          <a:solidFill>
                            <a:schemeClr val="tx1"/>
                          </a:solidFill>
                          <a:effectLst/>
                          <a:latin typeface="inherit"/>
                        </a:rPr>
                        <a:t>食品</a:t>
                      </a:r>
                    </a:p>
                  </a:txBody>
                  <a:tcPr marL="25766" marR="25766" marT="25766" marB="25766" anchor="ctr">
                    <a:lnL w="9525" cap="flat" cmpd="sng" algn="ctr">
                      <a:solidFill>
                        <a:srgbClr val="AAAAAA"/>
                      </a:solidFill>
                      <a:prstDash val="solid"/>
                      <a:round/>
                      <a:headEnd type="none" w="med" len="med"/>
                      <a:tailEnd type="none" w="med" len="med"/>
                    </a:lnL>
                    <a:lnT w="12700" cap="flat" cmpd="sng" algn="ctr">
                      <a:solidFill>
                        <a:schemeClr val="tx2">
                          <a:lumMod val="40000"/>
                          <a:lumOff val="60000"/>
                        </a:schemeClr>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r h="290841">
                <a:tc>
                  <a:txBody>
                    <a:bodyPr/>
                    <a:lstStyle/>
                    <a:p>
                      <a:pPr algn="l" fontAlgn="ctr"/>
                      <a:r>
                        <a:rPr lang="ja-JP" altLang="en-US" sz="1100" b="0" dirty="0">
                          <a:effectLst/>
                          <a:latin typeface="inherit"/>
                        </a:rPr>
                        <a:t>●穀物</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ja-JP" altLang="en-US" sz="1100" b="0" dirty="0">
                          <a:effectLst/>
                          <a:latin typeface="inherit"/>
                        </a:rPr>
                        <a:t>小麦粉、パン、パスタ、うどん</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rowSpan="10">
                  <a:txBody>
                    <a:bodyPr/>
                    <a:lstStyle/>
                    <a:p>
                      <a:pPr algn="ctr" fontAlgn="ctr"/>
                      <a:endParaRPr lang="ja-JP" altLang="en-US" sz="1100" b="0" dirty="0">
                        <a:effectLst/>
                        <a:latin typeface="inherit"/>
                      </a:endParaRP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ja-JP" altLang="en-US" sz="1100" b="1" dirty="0">
                          <a:effectLst/>
                          <a:latin typeface="inherit"/>
                        </a:rPr>
                        <a:t>米、もち、十割そば、ビーフン</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211727">
                <a:tc>
                  <a:txBody>
                    <a:bodyPr/>
                    <a:lstStyle/>
                    <a:p>
                      <a:pPr algn="l" fontAlgn="ctr"/>
                      <a:r>
                        <a:rPr lang="ja-JP" altLang="en-US" sz="1100" b="0" dirty="0">
                          <a:effectLst/>
                          <a:latin typeface="inherit"/>
                        </a:rPr>
                        <a:t>●いも</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ja-JP" altLang="en-US" sz="1100" b="0" dirty="0">
                          <a:effectLst/>
                          <a:latin typeface="inherit"/>
                        </a:rPr>
                        <a:t>さといも、さつまいも</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vMerge="1">
                  <a:txBody>
                    <a:bodyPr/>
                    <a:lstStyle/>
                    <a:p>
                      <a:pPr algn="ctr" fontAlgn="ctr"/>
                      <a:endParaRPr lang="ja-JP" altLang="en-US" sz="1100" b="0" dirty="0">
                        <a:effectLst/>
                        <a:latin typeface="inherit"/>
                      </a:endParaRP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ja-JP" altLang="en-US" sz="1100" b="1" dirty="0">
                          <a:effectLst/>
                          <a:latin typeface="inherit"/>
                        </a:rPr>
                        <a:t>じゃがいも、こんにゃく</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528179">
                <a:tc>
                  <a:txBody>
                    <a:bodyPr/>
                    <a:lstStyle/>
                    <a:p>
                      <a:pPr algn="l" fontAlgn="ctr"/>
                      <a:r>
                        <a:rPr lang="ja-JP" altLang="en-US" sz="1100" b="0" dirty="0">
                          <a:effectLst/>
                          <a:latin typeface="inherit"/>
                        </a:rPr>
                        <a:t>●野菜</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ja-JP" altLang="en-US" sz="1100" b="0" dirty="0">
                          <a:effectLst/>
                          <a:latin typeface="inherit"/>
                        </a:rPr>
                        <a:t>アスパラガス、たまねぎ、にんにく、にら、長</a:t>
                      </a:r>
                      <a:r>
                        <a:rPr lang="ja-JP" altLang="en-US" sz="1100" b="0" dirty="0" err="1">
                          <a:effectLst/>
                          <a:latin typeface="inherit"/>
                        </a:rPr>
                        <a:t>ねぎ</a:t>
                      </a:r>
                      <a:r>
                        <a:rPr lang="ja-JP" altLang="en-US" sz="1100" b="0" dirty="0">
                          <a:effectLst/>
                          <a:latin typeface="inherit"/>
                        </a:rPr>
                        <a:t>、グリンピース</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vMerge="1">
                  <a:txBody>
                    <a:bodyPr/>
                    <a:lstStyle/>
                    <a:p>
                      <a:pPr algn="ctr" fontAlgn="ctr"/>
                      <a:endParaRPr lang="ja-JP" altLang="en-US" sz="1100" b="0" dirty="0">
                        <a:effectLst/>
                        <a:latin typeface="inherit"/>
                      </a:endParaRP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ja-JP" altLang="en-US" sz="1100" b="1" dirty="0">
                          <a:effectLst/>
                          <a:latin typeface="inherit"/>
                        </a:rPr>
                        <a:t>トマト、かぼちゃ、だいこん、なす、にんじん、白菜、ほうれんそう、もやし、赤パプリカ</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449066">
                <a:tc>
                  <a:txBody>
                    <a:bodyPr/>
                    <a:lstStyle/>
                    <a:p>
                      <a:pPr algn="l" fontAlgn="ctr"/>
                      <a:r>
                        <a:rPr lang="ja-JP" altLang="en-US" sz="1100" b="0" dirty="0">
                          <a:effectLst/>
                          <a:latin typeface="inherit"/>
                        </a:rPr>
                        <a:t>●果物</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ja-JP" altLang="en-US" sz="1100" b="0" dirty="0">
                          <a:effectLst/>
                          <a:latin typeface="inherit"/>
                        </a:rPr>
                        <a:t>柿、すいか、桃、さくらんぼ、</a:t>
                      </a:r>
                      <a:endParaRPr lang="en-US" altLang="ja-JP" sz="1100" b="0" dirty="0">
                        <a:effectLst/>
                        <a:latin typeface="inherit"/>
                      </a:endParaRPr>
                    </a:p>
                    <a:p>
                      <a:pPr algn="ctr" fontAlgn="ctr"/>
                      <a:r>
                        <a:rPr lang="ja-JP" altLang="en-US" sz="1100" b="0" dirty="0">
                          <a:effectLst/>
                          <a:latin typeface="inherit"/>
                        </a:rPr>
                        <a:t>レーズン、りんご、なし、アボカド</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vMerge="1">
                  <a:txBody>
                    <a:bodyPr/>
                    <a:lstStyle/>
                    <a:p>
                      <a:pPr algn="ctr" fontAlgn="ctr"/>
                      <a:endParaRPr lang="ja-JP" altLang="en-US" sz="1100" b="0" dirty="0">
                        <a:effectLst/>
                        <a:latin typeface="inherit"/>
                      </a:endParaRP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ja-JP" altLang="en-US" sz="1100" b="1" dirty="0">
                          <a:effectLst/>
                          <a:latin typeface="inherit"/>
                        </a:rPr>
                        <a:t>いちご、ぶどう、キウイフルーツ、</a:t>
                      </a:r>
                      <a:endParaRPr lang="en-US" altLang="ja-JP" sz="1100" b="1" dirty="0">
                        <a:effectLst/>
                        <a:latin typeface="inherit"/>
                      </a:endParaRPr>
                    </a:p>
                    <a:p>
                      <a:pPr algn="ctr" fontAlgn="ctr"/>
                      <a:r>
                        <a:rPr lang="ja-JP" altLang="en-US" sz="1100" b="1" dirty="0">
                          <a:effectLst/>
                          <a:latin typeface="inherit"/>
                        </a:rPr>
                        <a:t>オレンジ、レモン</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290841">
                <a:tc>
                  <a:txBody>
                    <a:bodyPr/>
                    <a:lstStyle/>
                    <a:p>
                      <a:pPr algn="l" fontAlgn="ctr"/>
                      <a:r>
                        <a:rPr lang="ja-JP" altLang="en-US" sz="1100" b="0">
                          <a:effectLst/>
                          <a:latin typeface="inherit"/>
                        </a:rPr>
                        <a:t>●きのこ・海藻</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ja-JP" altLang="en-US" sz="1100" b="0" dirty="0">
                          <a:effectLst/>
                          <a:latin typeface="inherit"/>
                        </a:rPr>
                        <a:t>しいたけ、えのき、マッシュルーム</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vMerge="1">
                  <a:txBody>
                    <a:bodyPr/>
                    <a:lstStyle/>
                    <a:p>
                      <a:pPr algn="ctr" fontAlgn="ctr"/>
                      <a:endParaRPr lang="ja-JP" altLang="en-US" sz="1100" b="0" dirty="0">
                        <a:effectLst/>
                        <a:latin typeface="inherit"/>
                      </a:endParaRP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ja-JP" altLang="en-US" sz="1100" b="1" dirty="0">
                          <a:effectLst/>
                          <a:latin typeface="inherit"/>
                        </a:rPr>
                        <a:t>焼きのり</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369953">
                <a:tc>
                  <a:txBody>
                    <a:bodyPr/>
                    <a:lstStyle/>
                    <a:p>
                      <a:pPr algn="l" fontAlgn="ctr"/>
                      <a:r>
                        <a:rPr lang="ja-JP" altLang="en-US" sz="1100" b="0">
                          <a:effectLst/>
                          <a:latin typeface="inherit"/>
                        </a:rPr>
                        <a:t>●豆</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ja-JP" altLang="en-US" sz="1100" b="0" dirty="0">
                          <a:effectLst/>
                          <a:latin typeface="inherit"/>
                        </a:rPr>
                        <a:t>大豆、納豆、絹</a:t>
                      </a:r>
                      <a:r>
                        <a:rPr lang="ja-JP" altLang="en-US" sz="1100" b="0" dirty="0" err="1">
                          <a:effectLst/>
                          <a:latin typeface="inherit"/>
                        </a:rPr>
                        <a:t>ごし</a:t>
                      </a:r>
                      <a:r>
                        <a:rPr lang="ja-JP" altLang="en-US" sz="1100" b="0" dirty="0">
                          <a:effectLst/>
                          <a:latin typeface="inherit"/>
                        </a:rPr>
                        <a:t>豆腐、豆乳、</a:t>
                      </a:r>
                      <a:endParaRPr lang="en-US" altLang="ja-JP" sz="1100" b="0" dirty="0">
                        <a:effectLst/>
                        <a:latin typeface="inherit"/>
                      </a:endParaRPr>
                    </a:p>
                    <a:p>
                      <a:pPr algn="ctr" fontAlgn="ctr"/>
                      <a:r>
                        <a:rPr lang="ja-JP" altLang="en-US" sz="1100" b="0" dirty="0">
                          <a:effectLst/>
                          <a:latin typeface="inherit"/>
                        </a:rPr>
                        <a:t>いんげん豆、ひよこ豆、あずき</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vMerge="1">
                  <a:txBody>
                    <a:bodyPr/>
                    <a:lstStyle/>
                    <a:p>
                      <a:pPr algn="ctr" fontAlgn="ctr"/>
                      <a:endParaRPr lang="ja-JP" altLang="en-US" sz="1100" b="0" dirty="0">
                        <a:effectLst/>
                        <a:latin typeface="inherit"/>
                      </a:endParaRP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ja-JP" altLang="en-US" sz="1100" b="1" dirty="0">
                          <a:effectLst/>
                          <a:latin typeface="inherit"/>
                        </a:rPr>
                        <a:t>木綿豆腐</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r h="211727">
                <a:tc>
                  <a:txBody>
                    <a:bodyPr/>
                    <a:lstStyle/>
                    <a:p>
                      <a:pPr algn="l" fontAlgn="ctr"/>
                      <a:r>
                        <a:rPr lang="ja-JP" altLang="en-US" sz="1100" b="0">
                          <a:effectLst/>
                          <a:latin typeface="inherit"/>
                        </a:rPr>
                        <a:t>●肉・魚・卵</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ja-JP" altLang="en-US" sz="1100" b="0" dirty="0">
                          <a:effectLst/>
                          <a:latin typeface="inherit"/>
                        </a:rPr>
                        <a:t>ソーセージ</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vMerge="1">
                  <a:txBody>
                    <a:bodyPr/>
                    <a:lstStyle/>
                    <a:p>
                      <a:pPr algn="ctr" fontAlgn="ctr"/>
                      <a:endParaRPr lang="ja-JP" altLang="en-US" sz="1100" b="0" dirty="0">
                        <a:effectLst/>
                        <a:latin typeface="inherit"/>
                      </a:endParaRP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zh-TW" altLang="en-US" sz="1100" b="1" dirty="0">
                          <a:effectLst/>
                          <a:latin typeface="inherit"/>
                        </a:rPr>
                        <a:t>牛肉、豚肉、鶏肉、魚、卵</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7"/>
                  </a:ext>
                </a:extLst>
              </a:tr>
              <a:tr h="369953">
                <a:tc>
                  <a:txBody>
                    <a:bodyPr/>
                    <a:lstStyle/>
                    <a:p>
                      <a:pPr algn="l" fontAlgn="ctr"/>
                      <a:r>
                        <a:rPr lang="ja-JP" altLang="en-US" sz="1100" b="0">
                          <a:effectLst/>
                          <a:latin typeface="inherit"/>
                        </a:rPr>
                        <a:t>●乳製品</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ja-JP" altLang="en-US" sz="1100" b="0" dirty="0">
                          <a:effectLst/>
                          <a:latin typeface="inherit"/>
                        </a:rPr>
                        <a:t>牛乳、ヨーグルト、生クリーム、</a:t>
                      </a:r>
                      <a:endParaRPr lang="en-US" altLang="ja-JP" sz="1100" b="0" dirty="0">
                        <a:effectLst/>
                        <a:latin typeface="inherit"/>
                      </a:endParaRPr>
                    </a:p>
                    <a:p>
                      <a:pPr algn="ctr" fontAlgn="ctr"/>
                      <a:r>
                        <a:rPr lang="ja-JP" altLang="en-US" sz="1100" b="0" dirty="0">
                          <a:effectLst/>
                          <a:latin typeface="inherit"/>
                        </a:rPr>
                        <a:t>プロセスチーズ、クリームチーズ</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vMerge="1">
                  <a:txBody>
                    <a:bodyPr/>
                    <a:lstStyle/>
                    <a:p>
                      <a:pPr algn="ctr" fontAlgn="ctr"/>
                      <a:endParaRPr lang="ja-JP" altLang="en-US" sz="1100" b="0" dirty="0">
                        <a:effectLst/>
                        <a:latin typeface="inherit"/>
                      </a:endParaRP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ja-JP" altLang="en-US" sz="1100" b="1" dirty="0">
                          <a:effectLst/>
                          <a:latin typeface="inherit"/>
                        </a:rPr>
                        <a:t>カマンベールチーズ、チェダーチーズ、</a:t>
                      </a:r>
                      <a:endParaRPr lang="en-US" altLang="ja-JP" sz="1100" b="1" dirty="0">
                        <a:effectLst/>
                        <a:latin typeface="inherit"/>
                      </a:endParaRPr>
                    </a:p>
                    <a:p>
                      <a:pPr algn="ctr" fontAlgn="ctr"/>
                      <a:r>
                        <a:rPr lang="ja-JP" altLang="en-US" sz="1100" b="1" dirty="0">
                          <a:effectLst/>
                          <a:latin typeface="inherit"/>
                        </a:rPr>
                        <a:t>モツァレラチーズ</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8"/>
                  </a:ext>
                </a:extLst>
              </a:tr>
              <a:tr h="765518">
                <a:tc>
                  <a:txBody>
                    <a:bodyPr/>
                    <a:lstStyle/>
                    <a:p>
                      <a:pPr algn="l" fontAlgn="ctr"/>
                      <a:r>
                        <a:rPr lang="ja-JP" altLang="en-US" sz="1100" b="0">
                          <a:effectLst/>
                          <a:latin typeface="inherit"/>
                        </a:rPr>
                        <a:t>●油脂・調味料・甘味料</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ja-JP" altLang="en-US" sz="1100" b="0" dirty="0">
                          <a:effectLst/>
                          <a:latin typeface="inherit"/>
                        </a:rPr>
                        <a:t>トマトケチャップ、固形スープの素、はちみつ、高果糖シロップ、濃縮果汁、</a:t>
                      </a:r>
                      <a:endParaRPr lang="en-US" altLang="ja-JP" sz="1100" b="0" dirty="0">
                        <a:effectLst/>
                        <a:latin typeface="inherit"/>
                      </a:endParaRPr>
                    </a:p>
                    <a:p>
                      <a:pPr algn="ctr" fontAlgn="ctr"/>
                      <a:r>
                        <a:rPr lang="ja-JP" altLang="en-US" sz="1100" b="0" dirty="0">
                          <a:effectLst/>
                          <a:latin typeface="inherit"/>
                        </a:rPr>
                        <a:t>キシリトール</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vMerge="1">
                  <a:txBody>
                    <a:bodyPr/>
                    <a:lstStyle/>
                    <a:p>
                      <a:pPr algn="ctr" fontAlgn="ctr"/>
                      <a:endParaRPr lang="ja-JP" altLang="en-US" sz="1100" b="0" dirty="0">
                        <a:effectLst/>
                        <a:latin typeface="inherit"/>
                      </a:endParaRP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ja-JP" altLang="en-US" sz="1100" b="1" dirty="0">
                          <a:effectLst/>
                          <a:latin typeface="inherit"/>
                        </a:rPr>
                        <a:t>バター、マーガリン、オリーブオイル、</a:t>
                      </a:r>
                      <a:endParaRPr lang="en-US" altLang="ja-JP" sz="1100" b="1" dirty="0">
                        <a:effectLst/>
                        <a:latin typeface="inherit"/>
                      </a:endParaRPr>
                    </a:p>
                    <a:p>
                      <a:pPr algn="ctr" fontAlgn="ctr"/>
                      <a:r>
                        <a:rPr lang="ja-JP" altLang="en-US" sz="1100" b="1" dirty="0">
                          <a:effectLst/>
                          <a:latin typeface="inherit"/>
                        </a:rPr>
                        <a:t>マヨネーズ、塩、みそ、しょうゆ、酢、砂糖</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9"/>
                  </a:ext>
                </a:extLst>
              </a:tr>
              <a:tr h="923743">
                <a:tc>
                  <a:txBody>
                    <a:bodyPr/>
                    <a:lstStyle/>
                    <a:p>
                      <a:pPr algn="l" fontAlgn="ctr"/>
                      <a:r>
                        <a:rPr lang="ja-JP" altLang="en-US" sz="1100" b="0">
                          <a:effectLst/>
                          <a:latin typeface="inherit"/>
                        </a:rPr>
                        <a:t>●菓子・その他</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ja-JP" altLang="en-US" sz="1100" b="0" dirty="0">
                          <a:effectLst/>
                          <a:latin typeface="inherit"/>
                        </a:rPr>
                        <a:t>カシューナッツ、ピスタチオ、</a:t>
                      </a:r>
                      <a:endParaRPr lang="en-US" altLang="ja-JP" sz="1100" b="0" dirty="0">
                        <a:effectLst/>
                        <a:latin typeface="inherit"/>
                      </a:endParaRPr>
                    </a:p>
                    <a:p>
                      <a:pPr algn="ctr" fontAlgn="ctr"/>
                      <a:r>
                        <a:rPr lang="ja-JP" altLang="en-US" sz="1100" b="0" dirty="0">
                          <a:effectLst/>
                          <a:latin typeface="inherit"/>
                        </a:rPr>
                        <a:t>アーモンド、スナック菓子、洋菓子、あんこ、ウーロン茶、アイスクリーム、プリン、ミルクチョコレート、ガム、</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vMerge="1">
                  <a:txBody>
                    <a:bodyPr/>
                    <a:lstStyle/>
                    <a:p>
                      <a:pPr algn="ctr" fontAlgn="ctr"/>
                      <a:endParaRPr lang="ja-JP" altLang="en-US" sz="1100" b="0" dirty="0">
                        <a:effectLst/>
                        <a:latin typeface="inherit"/>
                      </a:endParaRP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pPr algn="ctr" fontAlgn="ctr"/>
                      <a:r>
                        <a:rPr lang="ja-JP" altLang="en-US" sz="1100" b="1" dirty="0">
                          <a:effectLst/>
                          <a:latin typeface="inherit"/>
                        </a:rPr>
                        <a:t>ポップコーン、せんべい、タピオカ、緑茶、紅茶、コーヒー、ココア、アーモンドミルク</a:t>
                      </a:r>
                    </a:p>
                  </a:txBody>
                  <a:tcPr marL="25766" marR="25766" marT="25766" marB="2576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0"/>
                  </a:ext>
                </a:extLst>
              </a:tr>
            </a:tbl>
          </a:graphicData>
        </a:graphic>
      </p:graphicFrame>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4095694" y="3630370"/>
            <a:ext cx="1335087" cy="1207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9039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5427</TotalTime>
  <Words>697</Words>
  <Application>Microsoft Office PowerPoint</Application>
  <PresentationFormat>画面に合わせる (4:3)</PresentationFormat>
  <Paragraphs>107</Paragraphs>
  <Slides>10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AR P丸ゴシック体M</vt:lpstr>
      <vt:lpstr>BIZ UDPゴシック</vt:lpstr>
      <vt:lpstr>inherit</vt:lpstr>
      <vt:lpstr>ＭＳ Ｐゴシック</vt:lpstr>
      <vt:lpstr>Arial</vt:lpstr>
      <vt:lpstr>Calibri</vt:lpstr>
      <vt:lpstr>Calibri Light</vt:lpstr>
      <vt:lpstr>Office テーマ</vt:lpstr>
      <vt:lpstr>過敏性腸症候群</vt:lpstr>
      <vt:lpstr>過敏性腸症候群</vt:lpstr>
      <vt:lpstr>過敏性腸症候群 IBS(irritable bowel syndrome)</vt:lpstr>
      <vt:lpstr>過敏性腸症候群</vt:lpstr>
      <vt:lpstr>過敏性腸症候群の診断</vt:lpstr>
      <vt:lpstr>過敏性腸症候群</vt:lpstr>
      <vt:lpstr>過敏性腸症候群の原因</vt:lpstr>
      <vt:lpstr>過敏性腸症候群</vt:lpstr>
      <vt:lpstr>過敏性腸症候群</vt:lpstr>
      <vt:lpstr>過敏性腸症候群</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腱鞘炎</dc:title>
  <dc:creator>ワタナベマサヒロ</dc:creator>
  <cp:lastModifiedBy>obata</cp:lastModifiedBy>
  <cp:revision>438</cp:revision>
  <cp:lastPrinted>2023-06-15T23:06:27Z</cp:lastPrinted>
  <dcterms:created xsi:type="dcterms:W3CDTF">2023-03-01T00:34:21Z</dcterms:created>
  <dcterms:modified xsi:type="dcterms:W3CDTF">2024-04-23T07:18:21Z</dcterms:modified>
</cp:coreProperties>
</file>