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Override1.xml" ContentType="application/vnd.openxmlformats-officedocument.themeOverride+xml"/>
  <Override PartName="/ppt/charts/chart5.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40" r:id="rId3"/>
    <p:sldId id="322" r:id="rId4"/>
    <p:sldId id="297" r:id="rId5"/>
    <p:sldId id="332" r:id="rId6"/>
    <p:sldId id="333" r:id="rId7"/>
    <p:sldId id="336" r:id="rId8"/>
    <p:sldId id="327" r:id="rId9"/>
    <p:sldId id="329" r:id="rId10"/>
    <p:sldId id="314" r:id="rId11"/>
    <p:sldId id="335" r:id="rId12"/>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D8EB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p:cViewPr varScale="1">
        <p:scale>
          <a:sx n="101" d="100"/>
          <a:sy n="101" d="100"/>
        </p:scale>
        <p:origin x="426" y="10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2" Type="http://schemas.openxmlformats.org/officeDocument/2006/relationships/oleObject" Target="Microsoft%20PowerPoint%20&#20869;&#12398;&#12464;&#12521;&#12501;"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男性</c:v>
                </c:pt>
              </c:strCache>
            </c:strRef>
          </c:tx>
          <c:cat>
            <c:strRef>
              <c:f>Sheet1!$A$2:$A$8</c:f>
              <c:strCache>
                <c:ptCount val="7"/>
                <c:pt idx="0">
                  <c:v>４時間</c:v>
                </c:pt>
                <c:pt idx="1">
                  <c:v>５時間</c:v>
                </c:pt>
                <c:pt idx="2">
                  <c:v>６時間</c:v>
                </c:pt>
                <c:pt idx="3">
                  <c:v>７時間</c:v>
                </c:pt>
                <c:pt idx="4">
                  <c:v>８時間</c:v>
                </c:pt>
                <c:pt idx="5">
                  <c:v>９時間</c:v>
                </c:pt>
                <c:pt idx="6">
                  <c:v>１０時間以上</c:v>
                </c:pt>
              </c:strCache>
            </c:strRef>
          </c:cat>
          <c:val>
            <c:numRef>
              <c:f>Sheet1!$B$2:$B$8</c:f>
              <c:numCache>
                <c:formatCode>General</c:formatCode>
                <c:ptCount val="7"/>
                <c:pt idx="0">
                  <c:v>1.17</c:v>
                </c:pt>
                <c:pt idx="1">
                  <c:v>1.1100000000000001</c:v>
                </c:pt>
                <c:pt idx="2">
                  <c:v>1.07</c:v>
                </c:pt>
                <c:pt idx="3">
                  <c:v>1</c:v>
                </c:pt>
                <c:pt idx="4">
                  <c:v>1.165</c:v>
                </c:pt>
                <c:pt idx="5">
                  <c:v>1.165</c:v>
                </c:pt>
                <c:pt idx="6">
                  <c:v>1.33</c:v>
                </c:pt>
              </c:numCache>
            </c:numRef>
          </c:val>
          <c:smooth val="0"/>
          <c:extLst>
            <c:ext xmlns:c16="http://schemas.microsoft.com/office/drawing/2014/chart" uri="{C3380CC4-5D6E-409C-BE32-E72D297353CC}">
              <c16:uniqueId val="{00000000-4232-4142-B030-B74ED53D622C}"/>
            </c:ext>
          </c:extLst>
        </c:ser>
        <c:ser>
          <c:idx val="1"/>
          <c:order val="1"/>
          <c:tx>
            <c:strRef>
              <c:f>Sheet1!$C$1</c:f>
              <c:strCache>
                <c:ptCount val="1"/>
                <c:pt idx="0">
                  <c:v>女性</c:v>
                </c:pt>
              </c:strCache>
            </c:strRef>
          </c:tx>
          <c:spPr>
            <a:ln>
              <a:solidFill>
                <a:srgbClr val="FFC000"/>
              </a:solidFill>
            </a:ln>
          </c:spPr>
          <c:marker>
            <c:symbol val="triangle"/>
            <c:size val="7"/>
            <c:spPr>
              <a:ln>
                <a:solidFill>
                  <a:schemeClr val="accent6"/>
                </a:solidFill>
              </a:ln>
            </c:spPr>
          </c:marker>
          <c:dPt>
            <c:idx val="3"/>
            <c:marker>
              <c:spPr>
                <a:ln w="114300">
                  <a:solidFill>
                    <a:schemeClr val="accent6"/>
                  </a:solidFill>
                </a:ln>
              </c:spPr>
            </c:marker>
            <c:bubble3D val="0"/>
            <c:extLst>
              <c:ext xmlns:c16="http://schemas.microsoft.com/office/drawing/2014/chart" uri="{C3380CC4-5D6E-409C-BE32-E72D297353CC}">
                <c16:uniqueId val="{00000000-4EE7-4E9F-80B6-6B8FF257957B}"/>
              </c:ext>
            </c:extLst>
          </c:dPt>
          <c:cat>
            <c:strRef>
              <c:f>Sheet1!$A$2:$A$8</c:f>
              <c:strCache>
                <c:ptCount val="7"/>
                <c:pt idx="0">
                  <c:v>４時間</c:v>
                </c:pt>
                <c:pt idx="1">
                  <c:v>５時間</c:v>
                </c:pt>
                <c:pt idx="2">
                  <c:v>６時間</c:v>
                </c:pt>
                <c:pt idx="3">
                  <c:v>７時間</c:v>
                </c:pt>
                <c:pt idx="4">
                  <c:v>８時間</c:v>
                </c:pt>
                <c:pt idx="5">
                  <c:v>９時間</c:v>
                </c:pt>
                <c:pt idx="6">
                  <c:v>１０時間以上</c:v>
                </c:pt>
              </c:strCache>
            </c:strRef>
          </c:cat>
          <c:val>
            <c:numRef>
              <c:f>Sheet1!$C$2:$C$8</c:f>
              <c:numCache>
                <c:formatCode>General</c:formatCode>
                <c:ptCount val="7"/>
                <c:pt idx="0">
                  <c:v>1.1100000000000001</c:v>
                </c:pt>
                <c:pt idx="1">
                  <c:v>1.07</c:v>
                </c:pt>
                <c:pt idx="2">
                  <c:v>1.08</c:v>
                </c:pt>
                <c:pt idx="3">
                  <c:v>1</c:v>
                </c:pt>
                <c:pt idx="4">
                  <c:v>1.17</c:v>
                </c:pt>
                <c:pt idx="5">
                  <c:v>1.22</c:v>
                </c:pt>
                <c:pt idx="6">
                  <c:v>1.4</c:v>
                </c:pt>
              </c:numCache>
            </c:numRef>
          </c:val>
          <c:smooth val="0"/>
          <c:extLst>
            <c:ext xmlns:c16="http://schemas.microsoft.com/office/drawing/2014/chart" uri="{C3380CC4-5D6E-409C-BE32-E72D297353CC}">
              <c16:uniqueId val="{00000001-4232-4142-B030-B74ED53D622C}"/>
            </c:ext>
          </c:extLst>
        </c:ser>
        <c:dLbls>
          <c:showLegendKey val="0"/>
          <c:showVal val="0"/>
          <c:showCatName val="0"/>
          <c:showSerName val="0"/>
          <c:showPercent val="0"/>
          <c:showBubbleSize val="0"/>
        </c:dLbls>
        <c:marker val="1"/>
        <c:smooth val="0"/>
        <c:axId val="155817472"/>
        <c:axId val="155746304"/>
      </c:lineChart>
      <c:catAx>
        <c:axId val="155817472"/>
        <c:scaling>
          <c:orientation val="minMax"/>
        </c:scaling>
        <c:delete val="0"/>
        <c:axPos val="b"/>
        <c:numFmt formatCode="General" sourceLinked="0"/>
        <c:majorTickMark val="out"/>
        <c:minorTickMark val="none"/>
        <c:tickLblPos val="nextTo"/>
        <c:txPr>
          <a:bodyPr rot="0" vert="eaVert"/>
          <a:lstStyle/>
          <a:p>
            <a:pPr>
              <a:defRPr sz="1600"/>
            </a:pPr>
            <a:endParaRPr lang="ja-JP"/>
          </a:p>
        </c:txPr>
        <c:crossAx val="155746304"/>
        <c:crosses val="autoZero"/>
        <c:auto val="1"/>
        <c:lblAlgn val="ctr"/>
        <c:lblOffset val="100"/>
        <c:noMultiLvlLbl val="0"/>
      </c:catAx>
      <c:valAx>
        <c:axId val="155746304"/>
        <c:scaling>
          <c:orientation val="minMax"/>
          <c:max val="1.5"/>
          <c:min val="1"/>
        </c:scaling>
        <c:delete val="0"/>
        <c:axPos val="l"/>
        <c:majorGridlines/>
        <c:numFmt formatCode="General" sourceLinked="1"/>
        <c:majorTickMark val="out"/>
        <c:minorTickMark val="none"/>
        <c:tickLblPos val="nextTo"/>
        <c:crossAx val="155817472"/>
        <c:crosses val="autoZero"/>
        <c:crossBetween val="between"/>
        <c:majorUnit val="0.1"/>
      </c:valAx>
    </c:plotArea>
    <c:legend>
      <c:legendPos val="r"/>
      <c:overlay val="0"/>
      <c:txPr>
        <a:bodyPr/>
        <a:lstStyle/>
        <a:p>
          <a:pPr rtl="0">
            <a:defRPr/>
          </a:pPr>
          <a:endParaRPr lang="ja-JP"/>
        </a:p>
      </c:txPr>
    </c:legend>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a:pPr>
            <a:r>
              <a:rPr lang="ja-JP" altLang="en-US" sz="3200" dirty="0"/>
              <a:t>睡眠時間が５時間未満になると</a:t>
            </a:r>
          </a:p>
        </c:rich>
      </c:tx>
      <c:overlay val="0"/>
    </c:title>
    <c:autoTitleDeleted val="0"/>
    <c:plotArea>
      <c:layout>
        <c:manualLayout>
          <c:layoutTarget val="inner"/>
          <c:xMode val="edge"/>
          <c:yMode val="edge"/>
          <c:x val="5.4294579321694951E-2"/>
          <c:y val="0.17227118609206349"/>
          <c:w val="0.93524283554181364"/>
          <c:h val="0.72895215033178173"/>
        </c:manualLayout>
      </c:layout>
      <c:barChart>
        <c:barDir val="col"/>
        <c:grouping val="clustered"/>
        <c:varyColors val="0"/>
        <c:ser>
          <c:idx val="0"/>
          <c:order val="0"/>
          <c:tx>
            <c:strRef>
              <c:f>Sheet1!$B$1</c:f>
              <c:strCache>
                <c:ptCount val="1"/>
                <c:pt idx="0">
                  <c:v>系列 1</c:v>
                </c:pt>
              </c:strCache>
            </c:strRef>
          </c:tx>
          <c:invertIfNegative val="0"/>
          <c:dLbls>
            <c:dLbl>
              <c:idx val="0"/>
              <c:tx>
                <c:rich>
                  <a:bodyPr wrap="square" lIns="38100" tIns="19050" rIns="38100" bIns="19050" anchor="ctr">
                    <a:noAutofit/>
                  </a:bodyPr>
                  <a:lstStyle/>
                  <a:p>
                    <a:pPr>
                      <a:defRPr sz="4000"/>
                    </a:pPr>
                    <a:r>
                      <a:rPr lang="en-US" altLang="ja-JP" dirty="0"/>
                      <a:t>3.25</a:t>
                    </a:r>
                    <a:r>
                      <a:rPr lang="ja-JP" altLang="en-US" dirty="0"/>
                      <a:t>倍</a:t>
                    </a:r>
                  </a:p>
                </c:rich>
              </c:tx>
              <c:spPr>
                <a:solidFill>
                  <a:schemeClr val="bg1"/>
                </a:solid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21938268679366596"/>
                      <c:h val="0.23568274111255638"/>
                    </c:manualLayout>
                  </c15:layout>
                  <c15:showDataLabelsRange val="0"/>
                </c:ext>
                <c:ext xmlns:c16="http://schemas.microsoft.com/office/drawing/2014/chart" uri="{C3380CC4-5D6E-409C-BE32-E72D297353CC}">
                  <c16:uniqueId val="{00000001-18C4-4D2B-9034-FF898F9F182F}"/>
                </c:ext>
              </c:extLst>
            </c:dLbl>
            <c:dLbl>
              <c:idx val="1"/>
              <c:tx>
                <c:rich>
                  <a:bodyPr/>
                  <a:lstStyle/>
                  <a:p>
                    <a:r>
                      <a:rPr lang="en-US" altLang="ja-JP" dirty="0"/>
                      <a:t>5.1</a:t>
                    </a:r>
                    <a:r>
                      <a:rPr lang="ja-JP" altLang="en-US" dirty="0"/>
                      <a:t>倍</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18C4-4D2B-9034-FF898F9F182F}"/>
                </c:ext>
              </c:extLst>
            </c:dLbl>
            <c:spPr>
              <a:solidFill>
                <a:schemeClr val="bg1"/>
              </a:solidFill>
              <a:ln>
                <a:noFill/>
              </a:ln>
              <a:effectLst/>
            </c:spPr>
            <c:txPr>
              <a:bodyPr wrap="square" lIns="38100" tIns="19050" rIns="38100" bIns="19050" anchor="ctr">
                <a:spAutoFit/>
              </a:bodyPr>
              <a:lstStyle/>
              <a:p>
                <a:pPr>
                  <a:defRPr sz="40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うつ病などの精神疾患</c:v>
                </c:pt>
                <c:pt idx="1">
                  <c:v>自殺</c:v>
                </c:pt>
              </c:strCache>
            </c:strRef>
          </c:cat>
          <c:val>
            <c:numRef>
              <c:f>Sheet1!$B$2:$B$3</c:f>
              <c:numCache>
                <c:formatCode>General</c:formatCode>
                <c:ptCount val="2"/>
                <c:pt idx="0">
                  <c:v>3.25</c:v>
                </c:pt>
                <c:pt idx="1">
                  <c:v>5.0999999999999996</c:v>
                </c:pt>
              </c:numCache>
            </c:numRef>
          </c:val>
          <c:extLst>
            <c:ext xmlns:c16="http://schemas.microsoft.com/office/drawing/2014/chart" uri="{C3380CC4-5D6E-409C-BE32-E72D297353CC}">
              <c16:uniqueId val="{00000000-18C4-4D2B-9034-FF898F9F182F}"/>
            </c:ext>
          </c:extLst>
        </c:ser>
        <c:dLbls>
          <c:showLegendKey val="0"/>
          <c:showVal val="0"/>
          <c:showCatName val="0"/>
          <c:showSerName val="0"/>
          <c:showPercent val="0"/>
          <c:showBubbleSize val="0"/>
        </c:dLbls>
        <c:gapWidth val="150"/>
        <c:axId val="128243712"/>
        <c:axId val="155882560"/>
      </c:barChart>
      <c:catAx>
        <c:axId val="128243712"/>
        <c:scaling>
          <c:orientation val="minMax"/>
        </c:scaling>
        <c:delete val="0"/>
        <c:axPos val="b"/>
        <c:numFmt formatCode="General" sourceLinked="0"/>
        <c:majorTickMark val="out"/>
        <c:minorTickMark val="none"/>
        <c:tickLblPos val="nextTo"/>
        <c:crossAx val="155882560"/>
        <c:crosses val="autoZero"/>
        <c:auto val="1"/>
        <c:lblAlgn val="ctr"/>
        <c:lblOffset val="100"/>
        <c:noMultiLvlLbl val="0"/>
      </c:catAx>
      <c:valAx>
        <c:axId val="155882560"/>
        <c:scaling>
          <c:orientation val="minMax"/>
        </c:scaling>
        <c:delete val="0"/>
        <c:axPos val="l"/>
        <c:majorGridlines/>
        <c:numFmt formatCode="General" sourceLinked="1"/>
        <c:majorTickMark val="out"/>
        <c:minorTickMark val="none"/>
        <c:tickLblPos val="nextTo"/>
        <c:crossAx val="128243712"/>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51-76歳</c:v>
                </c:pt>
              </c:strCache>
            </c:strRef>
          </c:tx>
          <c:cat>
            <c:strRef>
              <c:f>Sheet1!$A$2:$A$6</c:f>
              <c:strCache>
                <c:ptCount val="5"/>
                <c:pt idx="0">
                  <c:v>5時間未満</c:v>
                </c:pt>
                <c:pt idx="1">
                  <c:v>5時間台</c:v>
                </c:pt>
                <c:pt idx="2">
                  <c:v>６時間台</c:v>
                </c:pt>
                <c:pt idx="3">
                  <c:v>7時間台</c:v>
                </c:pt>
                <c:pt idx="4">
                  <c:v>8時間台</c:v>
                </c:pt>
              </c:strCache>
            </c:strRef>
          </c:cat>
          <c:val>
            <c:numRef>
              <c:f>Sheet1!$B$2:$B$6</c:f>
              <c:numCache>
                <c:formatCode>General</c:formatCode>
                <c:ptCount val="5"/>
                <c:pt idx="0">
                  <c:v>-0.4</c:v>
                </c:pt>
                <c:pt idx="1">
                  <c:v>-0.21</c:v>
                </c:pt>
                <c:pt idx="2">
                  <c:v>0.18</c:v>
                </c:pt>
                <c:pt idx="3">
                  <c:v>0</c:v>
                </c:pt>
                <c:pt idx="4">
                  <c:v>-0.4</c:v>
                </c:pt>
              </c:numCache>
            </c:numRef>
          </c:val>
          <c:smooth val="0"/>
          <c:extLst>
            <c:ext xmlns:c16="http://schemas.microsoft.com/office/drawing/2014/chart" uri="{C3380CC4-5D6E-409C-BE32-E72D297353CC}">
              <c16:uniqueId val="{00000000-0A5B-4D76-BC93-95FE83BA899E}"/>
            </c:ext>
          </c:extLst>
        </c:ser>
        <c:ser>
          <c:idx val="1"/>
          <c:order val="1"/>
          <c:tx>
            <c:strRef>
              <c:f>Sheet1!$C$1</c:f>
              <c:strCache>
                <c:ptCount val="1"/>
                <c:pt idx="0">
                  <c:v>34-50歳</c:v>
                </c:pt>
              </c:strCache>
            </c:strRef>
          </c:tx>
          <c:cat>
            <c:strRef>
              <c:f>Sheet1!$A$2:$A$6</c:f>
              <c:strCache>
                <c:ptCount val="5"/>
                <c:pt idx="0">
                  <c:v>5時間未満</c:v>
                </c:pt>
                <c:pt idx="1">
                  <c:v>5時間台</c:v>
                </c:pt>
                <c:pt idx="2">
                  <c:v>６時間台</c:v>
                </c:pt>
                <c:pt idx="3">
                  <c:v>7時間台</c:v>
                </c:pt>
                <c:pt idx="4">
                  <c:v>8時間台</c:v>
                </c:pt>
              </c:strCache>
            </c:strRef>
          </c:cat>
          <c:val>
            <c:numRef>
              <c:f>Sheet1!$C$2:$C$6</c:f>
              <c:numCache>
                <c:formatCode>General</c:formatCode>
                <c:ptCount val="5"/>
                <c:pt idx="0">
                  <c:v>-1.4</c:v>
                </c:pt>
                <c:pt idx="1">
                  <c:v>-0.68</c:v>
                </c:pt>
                <c:pt idx="2">
                  <c:v>0.05</c:v>
                </c:pt>
                <c:pt idx="3">
                  <c:v>0</c:v>
                </c:pt>
                <c:pt idx="4">
                  <c:v>0.3</c:v>
                </c:pt>
              </c:numCache>
            </c:numRef>
          </c:val>
          <c:smooth val="0"/>
          <c:extLst>
            <c:ext xmlns:c16="http://schemas.microsoft.com/office/drawing/2014/chart" uri="{C3380CC4-5D6E-409C-BE32-E72D297353CC}">
              <c16:uniqueId val="{00000001-0A5B-4D76-BC93-95FE83BA899E}"/>
            </c:ext>
          </c:extLst>
        </c:ser>
        <c:ser>
          <c:idx val="2"/>
          <c:order val="2"/>
          <c:tx>
            <c:strRef>
              <c:f>Sheet1!$D$1</c:f>
              <c:strCache>
                <c:ptCount val="1"/>
                <c:pt idx="0">
                  <c:v>18-33歳</c:v>
                </c:pt>
              </c:strCache>
            </c:strRef>
          </c:tx>
          <c:spPr>
            <a:ln w="57150"/>
          </c:spPr>
          <c:marker>
            <c:spPr>
              <a:ln w="57150"/>
            </c:spPr>
          </c:marker>
          <c:cat>
            <c:strRef>
              <c:f>Sheet1!$A$2:$A$6</c:f>
              <c:strCache>
                <c:ptCount val="5"/>
                <c:pt idx="0">
                  <c:v>5時間未満</c:v>
                </c:pt>
                <c:pt idx="1">
                  <c:v>5時間台</c:v>
                </c:pt>
                <c:pt idx="2">
                  <c:v>６時間台</c:v>
                </c:pt>
                <c:pt idx="3">
                  <c:v>7時間台</c:v>
                </c:pt>
                <c:pt idx="4">
                  <c:v>8時間台</c:v>
                </c:pt>
              </c:strCache>
            </c:strRef>
          </c:cat>
          <c:val>
            <c:numRef>
              <c:f>Sheet1!$D$2:$D$6</c:f>
              <c:numCache>
                <c:formatCode>General</c:formatCode>
                <c:ptCount val="5"/>
                <c:pt idx="0">
                  <c:v>-2</c:v>
                </c:pt>
                <c:pt idx="1">
                  <c:v>-0.68</c:v>
                </c:pt>
                <c:pt idx="2">
                  <c:v>-0.21</c:v>
                </c:pt>
                <c:pt idx="3">
                  <c:v>0</c:v>
                </c:pt>
                <c:pt idx="4">
                  <c:v>0.28000000000000003</c:v>
                </c:pt>
              </c:numCache>
            </c:numRef>
          </c:val>
          <c:smooth val="0"/>
          <c:extLst>
            <c:ext xmlns:c16="http://schemas.microsoft.com/office/drawing/2014/chart" uri="{C3380CC4-5D6E-409C-BE32-E72D297353CC}">
              <c16:uniqueId val="{00000002-0A5B-4D76-BC93-95FE83BA899E}"/>
            </c:ext>
          </c:extLst>
        </c:ser>
        <c:dLbls>
          <c:showLegendKey val="0"/>
          <c:showVal val="0"/>
          <c:showCatName val="0"/>
          <c:showSerName val="0"/>
          <c:showPercent val="0"/>
          <c:showBubbleSize val="0"/>
        </c:dLbls>
        <c:marker val="1"/>
        <c:smooth val="0"/>
        <c:axId val="619135488"/>
        <c:axId val="155749760"/>
      </c:lineChart>
      <c:catAx>
        <c:axId val="619135488"/>
        <c:scaling>
          <c:orientation val="minMax"/>
        </c:scaling>
        <c:delete val="0"/>
        <c:axPos val="b"/>
        <c:numFmt formatCode="General" sourceLinked="0"/>
        <c:majorTickMark val="out"/>
        <c:minorTickMark val="none"/>
        <c:tickLblPos val="low"/>
        <c:crossAx val="155749760"/>
        <c:crosses val="autoZero"/>
        <c:auto val="1"/>
        <c:lblAlgn val="ctr"/>
        <c:lblOffset val="100"/>
        <c:noMultiLvlLbl val="0"/>
      </c:catAx>
      <c:valAx>
        <c:axId val="155749760"/>
        <c:scaling>
          <c:orientation val="minMax"/>
        </c:scaling>
        <c:delete val="0"/>
        <c:axPos val="l"/>
        <c:majorGridlines/>
        <c:numFmt formatCode="General" sourceLinked="1"/>
        <c:majorTickMark val="out"/>
        <c:minorTickMark val="none"/>
        <c:tickLblPos val="nextTo"/>
        <c:crossAx val="619135488"/>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'[Microsoft PowerPoint 内のグラフ]Sheet1'!$B$1</c:f>
              <c:strCache>
                <c:ptCount val="1"/>
                <c:pt idx="0">
                  <c:v>系列 1</c:v>
                </c:pt>
              </c:strCache>
            </c:strRef>
          </c:tx>
          <c:invertIfNegative val="0"/>
          <c:dPt>
            <c:idx val="3"/>
            <c:invertIfNegative val="0"/>
            <c:bubble3D val="0"/>
            <c:spPr>
              <a:solidFill>
                <a:srgbClr val="F79646">
                  <a:lumMod val="60000"/>
                  <a:lumOff val="40000"/>
                </a:srgbClr>
              </a:solidFill>
            </c:spPr>
            <c:extLst>
              <c:ext xmlns:c16="http://schemas.microsoft.com/office/drawing/2014/chart" uri="{C3380CC4-5D6E-409C-BE32-E72D297353CC}">
                <c16:uniqueId val="{00000001-AA10-4EE0-8F1B-83A4884E4037}"/>
              </c:ext>
            </c:extLst>
          </c:dPt>
          <c:dPt>
            <c:idx val="4"/>
            <c:invertIfNegative val="0"/>
            <c:bubble3D val="0"/>
            <c:spPr>
              <a:solidFill>
                <a:srgbClr val="FF7C80"/>
              </a:solidFill>
            </c:spPr>
            <c:extLst>
              <c:ext xmlns:c16="http://schemas.microsoft.com/office/drawing/2014/chart" uri="{C3380CC4-5D6E-409C-BE32-E72D297353CC}">
                <c16:uniqueId val="{00000003-AA10-4EE0-8F1B-83A4884E4037}"/>
              </c:ext>
            </c:extLst>
          </c:dPt>
          <c:dLbls>
            <c:dLbl>
              <c:idx val="1"/>
              <c:tx>
                <c:rich>
                  <a:bodyPr/>
                  <a:lstStyle/>
                  <a:p>
                    <a:r>
                      <a:rPr lang="en-US" altLang="ja-JP"/>
                      <a:t>1.3</a:t>
                    </a:r>
                    <a:r>
                      <a:rPr lang="ja-JP" altLang="en-US"/>
                      <a:t>倍</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AA10-4EE0-8F1B-83A4884E4037}"/>
                </c:ext>
              </c:extLst>
            </c:dLbl>
            <c:dLbl>
              <c:idx val="2"/>
              <c:tx>
                <c:rich>
                  <a:bodyPr/>
                  <a:lstStyle/>
                  <a:p>
                    <a:r>
                      <a:rPr lang="en-US" altLang="ja-JP"/>
                      <a:t>1.9</a:t>
                    </a:r>
                    <a:r>
                      <a:rPr lang="ja-JP" altLang="en-US"/>
                      <a:t>倍</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AA10-4EE0-8F1B-83A4884E4037}"/>
                </c:ext>
              </c:extLst>
            </c:dLbl>
            <c:dLbl>
              <c:idx val="3"/>
              <c:tx>
                <c:rich>
                  <a:bodyPr/>
                  <a:lstStyle/>
                  <a:p>
                    <a:r>
                      <a:rPr lang="en-US" altLang="ja-JP"/>
                      <a:t>4.3</a:t>
                    </a:r>
                    <a:r>
                      <a:rPr lang="ja-JP" altLang="en-US"/>
                      <a:t>倍</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AA10-4EE0-8F1B-83A4884E4037}"/>
                </c:ext>
              </c:extLst>
            </c:dLbl>
            <c:dLbl>
              <c:idx val="4"/>
              <c:tx>
                <c:rich>
                  <a:bodyPr/>
                  <a:lstStyle/>
                  <a:p>
                    <a:r>
                      <a:rPr lang="en-US" altLang="ja-JP"/>
                      <a:t>11.5</a:t>
                    </a:r>
                    <a:r>
                      <a:rPr lang="ja-JP" altLang="en-US"/>
                      <a:t>倍</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AA10-4EE0-8F1B-83A4884E4037}"/>
                </c:ext>
              </c:extLst>
            </c:dLbl>
            <c:spPr>
              <a:noFill/>
              <a:ln>
                <a:noFill/>
              </a:ln>
              <a:effectLst/>
            </c:spPr>
            <c:txPr>
              <a:bodyPr/>
              <a:lstStyle/>
              <a:p>
                <a:pPr>
                  <a:defRPr sz="3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'[Microsoft PowerPoint 内のグラフ]Sheet1'!$A$2:$A$6</c:f>
              <c:strCache>
                <c:ptCount val="5"/>
                <c:pt idx="0">
                  <c:v>７時間以上</c:v>
                </c:pt>
                <c:pt idx="1">
                  <c:v>６～７時間</c:v>
                </c:pt>
                <c:pt idx="2">
                  <c:v>５～６時間</c:v>
                </c:pt>
                <c:pt idx="3">
                  <c:v>４～５時間</c:v>
                </c:pt>
                <c:pt idx="4">
                  <c:v>４時間未満</c:v>
                </c:pt>
              </c:strCache>
            </c:strRef>
          </c:cat>
          <c:val>
            <c:numRef>
              <c:f>'[Microsoft PowerPoint 内のグラフ]Sheet1'!$B$2:$B$6</c:f>
              <c:numCache>
                <c:formatCode>General</c:formatCode>
                <c:ptCount val="5"/>
                <c:pt idx="0">
                  <c:v>1</c:v>
                </c:pt>
                <c:pt idx="1">
                  <c:v>1.3</c:v>
                </c:pt>
                <c:pt idx="2">
                  <c:v>1.9</c:v>
                </c:pt>
                <c:pt idx="3">
                  <c:v>4.3</c:v>
                </c:pt>
                <c:pt idx="4">
                  <c:v>11.5</c:v>
                </c:pt>
              </c:numCache>
            </c:numRef>
          </c:val>
          <c:extLst>
            <c:ext xmlns:c16="http://schemas.microsoft.com/office/drawing/2014/chart" uri="{C3380CC4-5D6E-409C-BE32-E72D297353CC}">
              <c16:uniqueId val="{00000006-AA10-4EE0-8F1B-83A4884E4037}"/>
            </c:ext>
          </c:extLst>
        </c:ser>
        <c:dLbls>
          <c:showLegendKey val="0"/>
          <c:showVal val="0"/>
          <c:showCatName val="0"/>
          <c:showSerName val="0"/>
          <c:showPercent val="0"/>
          <c:showBubbleSize val="0"/>
        </c:dLbls>
        <c:gapWidth val="150"/>
        <c:overlap val="23"/>
        <c:axId val="619485184"/>
        <c:axId val="155312704"/>
      </c:barChart>
      <c:catAx>
        <c:axId val="619485184"/>
        <c:scaling>
          <c:orientation val="minMax"/>
        </c:scaling>
        <c:delete val="0"/>
        <c:axPos val="b"/>
        <c:numFmt formatCode="General" sourceLinked="0"/>
        <c:majorTickMark val="out"/>
        <c:minorTickMark val="none"/>
        <c:tickLblPos val="nextTo"/>
        <c:txPr>
          <a:bodyPr/>
          <a:lstStyle/>
          <a:p>
            <a:pPr>
              <a:defRPr sz="2000"/>
            </a:pPr>
            <a:endParaRPr lang="ja-JP"/>
          </a:p>
        </c:txPr>
        <c:crossAx val="155312704"/>
        <c:crosses val="autoZero"/>
        <c:auto val="1"/>
        <c:lblAlgn val="ctr"/>
        <c:lblOffset val="100"/>
        <c:noMultiLvlLbl val="0"/>
      </c:catAx>
      <c:valAx>
        <c:axId val="155312704"/>
        <c:scaling>
          <c:orientation val="minMax"/>
        </c:scaling>
        <c:delete val="0"/>
        <c:axPos val="l"/>
        <c:majorGridlines/>
        <c:numFmt formatCode="General" sourceLinked="1"/>
        <c:majorTickMark val="out"/>
        <c:minorTickMark val="none"/>
        <c:tickLblPos val="nextTo"/>
        <c:txPr>
          <a:bodyPr/>
          <a:lstStyle/>
          <a:p>
            <a:pPr>
              <a:defRPr sz="2400"/>
            </a:pPr>
            <a:endParaRPr lang="ja-JP"/>
          </a:p>
        </c:txPr>
        <c:crossAx val="619485184"/>
        <c:crosses val="autoZero"/>
        <c:crossBetween val="between"/>
      </c:valAx>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cked"/>
        <c:varyColors val="0"/>
        <c:ser>
          <c:idx val="0"/>
          <c:order val="0"/>
          <c:tx>
            <c:strRef>
              <c:f>'[Microsoft PowerPoint 内のグラフ]Sheet1'!$B$1</c:f>
              <c:strCache>
                <c:ptCount val="1"/>
                <c:pt idx="0">
                  <c:v>作業能力</c:v>
                </c:pt>
              </c:strCache>
            </c:strRef>
          </c:tx>
          <c:spPr>
            <a:ln w="38100"/>
          </c:spPr>
          <c:marker>
            <c:spPr>
              <a:ln w="38100"/>
            </c:spPr>
          </c:marker>
          <c:cat>
            <c:numRef>
              <c:f>'[Microsoft PowerPoint 内のグラフ]Sheet1'!$A$2:$A$16</c:f>
              <c:numCache>
                <c:formatCode>General</c:formatCode>
                <c:ptCount val="15"/>
                <c:pt idx="0">
                  <c:v>1</c:v>
                </c:pt>
                <c:pt idx="1">
                  <c:v>3</c:v>
                </c:pt>
                <c:pt idx="2">
                  <c:v>5</c:v>
                </c:pt>
                <c:pt idx="3">
                  <c:v>7</c:v>
                </c:pt>
                <c:pt idx="4">
                  <c:v>9</c:v>
                </c:pt>
                <c:pt idx="5">
                  <c:v>11</c:v>
                </c:pt>
                <c:pt idx="6">
                  <c:v>13</c:v>
                </c:pt>
                <c:pt idx="7">
                  <c:v>15</c:v>
                </c:pt>
                <c:pt idx="8">
                  <c:v>17</c:v>
                </c:pt>
                <c:pt idx="9">
                  <c:v>19</c:v>
                </c:pt>
                <c:pt idx="10">
                  <c:v>21</c:v>
                </c:pt>
                <c:pt idx="11">
                  <c:v>23</c:v>
                </c:pt>
                <c:pt idx="12">
                  <c:v>25</c:v>
                </c:pt>
                <c:pt idx="13">
                  <c:v>27</c:v>
                </c:pt>
                <c:pt idx="14">
                  <c:v>29</c:v>
                </c:pt>
              </c:numCache>
            </c:numRef>
          </c:cat>
          <c:val>
            <c:numRef>
              <c:f>'[Microsoft PowerPoint 内のグラフ]Sheet1'!$B$2:$B$16</c:f>
              <c:numCache>
                <c:formatCode>General</c:formatCode>
                <c:ptCount val="15"/>
                <c:pt idx="0">
                  <c:v>1.0002500000000001</c:v>
                </c:pt>
                <c:pt idx="1">
                  <c:v>1.01</c:v>
                </c:pt>
                <c:pt idx="2">
                  <c:v>1.0089999999999999</c:v>
                </c:pt>
                <c:pt idx="3">
                  <c:v>1.018</c:v>
                </c:pt>
                <c:pt idx="4">
                  <c:v>1.012</c:v>
                </c:pt>
                <c:pt idx="5">
                  <c:v>1.012</c:v>
                </c:pt>
                <c:pt idx="6">
                  <c:v>1.018</c:v>
                </c:pt>
                <c:pt idx="7">
                  <c:v>1.0089999999999999</c:v>
                </c:pt>
                <c:pt idx="8">
                  <c:v>0.995</c:v>
                </c:pt>
                <c:pt idx="9">
                  <c:v>0.96540000000000004</c:v>
                </c:pt>
                <c:pt idx="10">
                  <c:v>0.96</c:v>
                </c:pt>
                <c:pt idx="11">
                  <c:v>0.94</c:v>
                </c:pt>
                <c:pt idx="12">
                  <c:v>0.94399999999999995</c:v>
                </c:pt>
                <c:pt idx="13">
                  <c:v>0.9657</c:v>
                </c:pt>
                <c:pt idx="14">
                  <c:v>0.997</c:v>
                </c:pt>
              </c:numCache>
            </c:numRef>
          </c:val>
          <c:smooth val="0"/>
          <c:extLst>
            <c:ext xmlns:c16="http://schemas.microsoft.com/office/drawing/2014/chart" uri="{C3380CC4-5D6E-409C-BE32-E72D297353CC}">
              <c16:uniqueId val="{00000000-C5A1-4C3B-AF81-0A93C3215BC3}"/>
            </c:ext>
          </c:extLst>
        </c:ser>
        <c:dLbls>
          <c:showLegendKey val="0"/>
          <c:showVal val="0"/>
          <c:showCatName val="0"/>
          <c:showSerName val="0"/>
          <c:showPercent val="0"/>
          <c:showBubbleSize val="0"/>
        </c:dLbls>
        <c:marker val="1"/>
        <c:smooth val="0"/>
        <c:axId val="129419264"/>
        <c:axId val="129180800"/>
      </c:lineChart>
      <c:catAx>
        <c:axId val="129419264"/>
        <c:scaling>
          <c:orientation val="minMax"/>
        </c:scaling>
        <c:delete val="0"/>
        <c:axPos val="b"/>
        <c:numFmt formatCode="General" sourceLinked="1"/>
        <c:majorTickMark val="out"/>
        <c:minorTickMark val="none"/>
        <c:tickLblPos val="nextTo"/>
        <c:txPr>
          <a:bodyPr/>
          <a:lstStyle/>
          <a:p>
            <a:pPr>
              <a:defRPr sz="1800"/>
            </a:pPr>
            <a:endParaRPr lang="ja-JP"/>
          </a:p>
        </c:txPr>
        <c:crossAx val="129180800"/>
        <c:crosses val="autoZero"/>
        <c:auto val="1"/>
        <c:lblAlgn val="ctr"/>
        <c:lblOffset val="100"/>
        <c:noMultiLvlLbl val="0"/>
      </c:catAx>
      <c:valAx>
        <c:axId val="129180800"/>
        <c:scaling>
          <c:orientation val="minMax"/>
        </c:scaling>
        <c:delete val="0"/>
        <c:axPos val="l"/>
        <c:majorGridlines/>
        <c:numFmt formatCode="General" sourceLinked="1"/>
        <c:majorTickMark val="out"/>
        <c:minorTickMark val="none"/>
        <c:tickLblPos val="nextTo"/>
        <c:txPr>
          <a:bodyPr/>
          <a:lstStyle/>
          <a:p>
            <a:pPr>
              <a:defRPr sz="1400"/>
            </a:pPr>
            <a:endParaRPr lang="ja-JP"/>
          </a:p>
        </c:txPr>
        <c:crossAx val="129419264"/>
        <c:crosses val="autoZero"/>
        <c:crossBetween val="between"/>
      </c:valAx>
    </c:plotArea>
    <c:plotVisOnly val="1"/>
    <c:dispBlanksAs val="zero"/>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9C92A315-10E8-4D8E-8193-E15E5F8D21FC}" type="datetimeFigureOut">
              <a:rPr kumimoji="1" lang="ja-JP" altLang="en-US" smtClean="0"/>
              <a:t>2024/3/26</a:t>
            </a:fld>
            <a:endParaRPr kumimoji="1" lang="ja-JP" altLang="en-US"/>
          </a:p>
        </p:txBody>
      </p:sp>
      <p:sp>
        <p:nvSpPr>
          <p:cNvPr id="4" name="スライド イメージ プレースホルダー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24400"/>
            <a:ext cx="5486400" cy="4475163"/>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60D016B8-BCCD-4406-8C65-26E3EDE06673}" type="slidenum">
              <a:rPr kumimoji="1" lang="ja-JP" altLang="en-US" smtClean="0"/>
              <a:t>‹#›</a:t>
            </a:fld>
            <a:endParaRPr kumimoji="1" lang="ja-JP" altLang="en-US"/>
          </a:p>
        </p:txBody>
      </p:sp>
    </p:spTree>
    <p:extLst>
      <p:ext uri="{BB962C8B-B14F-4D97-AF65-F5344CB8AC3E}">
        <p14:creationId xmlns:p14="http://schemas.microsoft.com/office/powerpoint/2010/main" val="11941184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517D6D4-CF72-48C1-B7E2-298C1F919B30}" type="datetimeFigureOut">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A4B90BF-D497-484C-B5D7-2E3332D1BE56}" type="slidenum">
              <a:rPr kumimoji="1" lang="ja-JP" altLang="en-US" smtClean="0"/>
              <a:t>‹#›</a:t>
            </a:fld>
            <a:endParaRPr kumimoji="1" lang="ja-JP" altLang="en-US"/>
          </a:p>
        </p:txBody>
      </p:sp>
    </p:spTree>
    <p:extLst>
      <p:ext uri="{BB962C8B-B14F-4D97-AF65-F5344CB8AC3E}">
        <p14:creationId xmlns:p14="http://schemas.microsoft.com/office/powerpoint/2010/main" val="2734794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517D6D4-CF72-48C1-B7E2-298C1F919B30}" type="datetimeFigureOut">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A4B90BF-D497-484C-B5D7-2E3332D1BE56}" type="slidenum">
              <a:rPr kumimoji="1" lang="ja-JP" altLang="en-US" smtClean="0"/>
              <a:t>‹#›</a:t>
            </a:fld>
            <a:endParaRPr kumimoji="1" lang="ja-JP" altLang="en-US"/>
          </a:p>
        </p:txBody>
      </p:sp>
    </p:spTree>
    <p:extLst>
      <p:ext uri="{BB962C8B-B14F-4D97-AF65-F5344CB8AC3E}">
        <p14:creationId xmlns:p14="http://schemas.microsoft.com/office/powerpoint/2010/main" val="6249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517D6D4-CF72-48C1-B7E2-298C1F919B30}" type="datetimeFigureOut">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A4B90BF-D497-484C-B5D7-2E3332D1BE56}" type="slidenum">
              <a:rPr kumimoji="1" lang="ja-JP" altLang="en-US" smtClean="0"/>
              <a:t>‹#›</a:t>
            </a:fld>
            <a:endParaRPr kumimoji="1" lang="ja-JP" altLang="en-US"/>
          </a:p>
        </p:txBody>
      </p:sp>
    </p:spTree>
    <p:extLst>
      <p:ext uri="{BB962C8B-B14F-4D97-AF65-F5344CB8AC3E}">
        <p14:creationId xmlns:p14="http://schemas.microsoft.com/office/powerpoint/2010/main" val="682998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517D6D4-CF72-48C1-B7E2-298C1F919B30}" type="datetimeFigureOut">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A4B90BF-D497-484C-B5D7-2E3332D1BE56}" type="slidenum">
              <a:rPr kumimoji="1" lang="ja-JP" altLang="en-US" smtClean="0"/>
              <a:t>‹#›</a:t>
            </a:fld>
            <a:endParaRPr kumimoji="1" lang="ja-JP" altLang="en-US"/>
          </a:p>
        </p:txBody>
      </p:sp>
    </p:spTree>
    <p:extLst>
      <p:ext uri="{BB962C8B-B14F-4D97-AF65-F5344CB8AC3E}">
        <p14:creationId xmlns:p14="http://schemas.microsoft.com/office/powerpoint/2010/main" val="345312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517D6D4-CF72-48C1-B7E2-298C1F919B30}" type="datetimeFigureOut">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A4B90BF-D497-484C-B5D7-2E3332D1BE56}" type="slidenum">
              <a:rPr kumimoji="1" lang="ja-JP" altLang="en-US" smtClean="0"/>
              <a:t>‹#›</a:t>
            </a:fld>
            <a:endParaRPr kumimoji="1" lang="ja-JP" altLang="en-US"/>
          </a:p>
        </p:txBody>
      </p:sp>
    </p:spTree>
    <p:extLst>
      <p:ext uri="{BB962C8B-B14F-4D97-AF65-F5344CB8AC3E}">
        <p14:creationId xmlns:p14="http://schemas.microsoft.com/office/powerpoint/2010/main" val="3349442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517D6D4-CF72-48C1-B7E2-298C1F919B30}" type="datetimeFigureOut">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A4B90BF-D497-484C-B5D7-2E3332D1BE56}" type="slidenum">
              <a:rPr kumimoji="1" lang="ja-JP" altLang="en-US" smtClean="0"/>
              <a:t>‹#›</a:t>
            </a:fld>
            <a:endParaRPr kumimoji="1" lang="ja-JP" altLang="en-US"/>
          </a:p>
        </p:txBody>
      </p:sp>
    </p:spTree>
    <p:extLst>
      <p:ext uri="{BB962C8B-B14F-4D97-AF65-F5344CB8AC3E}">
        <p14:creationId xmlns:p14="http://schemas.microsoft.com/office/powerpoint/2010/main" val="3147744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517D6D4-CF72-48C1-B7E2-298C1F919B30}" type="datetimeFigureOut">
              <a:rPr kumimoji="1" lang="ja-JP" altLang="en-US" smtClean="0"/>
              <a:t>2024/3/26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A4B90BF-D497-484C-B5D7-2E3332D1BE56}" type="slidenum">
              <a:rPr kumimoji="1" lang="ja-JP" altLang="en-US" smtClean="0"/>
              <a:t>‹#›</a:t>
            </a:fld>
            <a:endParaRPr kumimoji="1" lang="ja-JP" altLang="en-US"/>
          </a:p>
        </p:txBody>
      </p:sp>
    </p:spTree>
    <p:extLst>
      <p:ext uri="{BB962C8B-B14F-4D97-AF65-F5344CB8AC3E}">
        <p14:creationId xmlns:p14="http://schemas.microsoft.com/office/powerpoint/2010/main" val="3168141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517D6D4-CF72-48C1-B7E2-298C1F919B30}" type="datetimeFigureOut">
              <a:rPr kumimoji="1" lang="ja-JP" altLang="en-US" smtClean="0"/>
              <a:t>2024/3/26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A4B90BF-D497-484C-B5D7-2E3332D1BE56}" type="slidenum">
              <a:rPr kumimoji="1" lang="ja-JP" altLang="en-US" smtClean="0"/>
              <a:t>‹#›</a:t>
            </a:fld>
            <a:endParaRPr kumimoji="1" lang="ja-JP" altLang="en-US"/>
          </a:p>
        </p:txBody>
      </p:sp>
    </p:spTree>
    <p:extLst>
      <p:ext uri="{BB962C8B-B14F-4D97-AF65-F5344CB8AC3E}">
        <p14:creationId xmlns:p14="http://schemas.microsoft.com/office/powerpoint/2010/main" val="3266666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517D6D4-CF72-48C1-B7E2-298C1F919B30}" type="datetimeFigureOut">
              <a:rPr kumimoji="1" lang="ja-JP" altLang="en-US" smtClean="0"/>
              <a:t>2024/3/26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A4B90BF-D497-484C-B5D7-2E3332D1BE56}" type="slidenum">
              <a:rPr kumimoji="1" lang="ja-JP" altLang="en-US" smtClean="0"/>
              <a:t>‹#›</a:t>
            </a:fld>
            <a:endParaRPr kumimoji="1" lang="ja-JP" altLang="en-US"/>
          </a:p>
        </p:txBody>
      </p:sp>
    </p:spTree>
    <p:extLst>
      <p:ext uri="{BB962C8B-B14F-4D97-AF65-F5344CB8AC3E}">
        <p14:creationId xmlns:p14="http://schemas.microsoft.com/office/powerpoint/2010/main" val="3393630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17D6D4-CF72-48C1-B7E2-298C1F919B30}" type="datetimeFigureOut">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A4B90BF-D497-484C-B5D7-2E3332D1BE56}" type="slidenum">
              <a:rPr kumimoji="1" lang="ja-JP" altLang="en-US" smtClean="0"/>
              <a:t>‹#›</a:t>
            </a:fld>
            <a:endParaRPr kumimoji="1" lang="ja-JP" altLang="en-US"/>
          </a:p>
        </p:txBody>
      </p:sp>
    </p:spTree>
    <p:extLst>
      <p:ext uri="{BB962C8B-B14F-4D97-AF65-F5344CB8AC3E}">
        <p14:creationId xmlns:p14="http://schemas.microsoft.com/office/powerpoint/2010/main" val="85220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17D6D4-CF72-48C1-B7E2-298C1F919B30}" type="datetimeFigureOut">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A4B90BF-D497-484C-B5D7-2E3332D1BE56}" type="slidenum">
              <a:rPr kumimoji="1" lang="ja-JP" altLang="en-US" smtClean="0"/>
              <a:t>‹#›</a:t>
            </a:fld>
            <a:endParaRPr kumimoji="1" lang="ja-JP" altLang="en-US"/>
          </a:p>
        </p:txBody>
      </p:sp>
    </p:spTree>
    <p:extLst>
      <p:ext uri="{BB962C8B-B14F-4D97-AF65-F5344CB8AC3E}">
        <p14:creationId xmlns:p14="http://schemas.microsoft.com/office/powerpoint/2010/main" val="4226959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7D6D4-CF72-48C1-B7E2-298C1F919B30}" type="datetimeFigureOut">
              <a:rPr kumimoji="1" lang="ja-JP" altLang="en-US" smtClean="0"/>
              <a:t>2024/3/26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B90BF-D497-484C-B5D7-2E3332D1BE56}" type="slidenum">
              <a:rPr kumimoji="1" lang="ja-JP" altLang="en-US" smtClean="0"/>
              <a:t>‹#›</a:t>
            </a:fld>
            <a:endParaRPr kumimoji="1" lang="ja-JP" altLang="en-US"/>
          </a:p>
        </p:txBody>
      </p:sp>
    </p:spTree>
    <p:extLst>
      <p:ext uri="{BB962C8B-B14F-4D97-AF65-F5344CB8AC3E}">
        <p14:creationId xmlns:p14="http://schemas.microsoft.com/office/powerpoint/2010/main" val="3786539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睡眠について</a:t>
            </a:r>
          </a:p>
        </p:txBody>
      </p:sp>
    </p:spTree>
    <p:extLst>
      <p:ext uri="{BB962C8B-B14F-4D97-AF65-F5344CB8AC3E}">
        <p14:creationId xmlns:p14="http://schemas.microsoft.com/office/powerpoint/2010/main" val="3166312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よく眠るために</a:t>
            </a:r>
          </a:p>
        </p:txBody>
      </p:sp>
      <p:sp>
        <p:nvSpPr>
          <p:cNvPr id="3" name="コンテンツ プレースホルダー 2"/>
          <p:cNvSpPr>
            <a:spLocks noGrp="1"/>
          </p:cNvSpPr>
          <p:nvPr>
            <p:ph idx="1"/>
          </p:nvPr>
        </p:nvSpPr>
        <p:spPr>
          <a:xfrm>
            <a:off x="457200" y="1417638"/>
            <a:ext cx="8229600" cy="5165724"/>
          </a:xfrm>
        </p:spPr>
        <p:txBody>
          <a:bodyPr>
            <a:normAutofit fontScale="47500" lnSpcReduction="20000"/>
          </a:bodyPr>
          <a:lstStyle/>
          <a:p>
            <a:pPr marL="514350" indent="-514350">
              <a:lnSpc>
                <a:spcPct val="170000"/>
              </a:lnSpc>
              <a:buFont typeface="+mj-lt"/>
              <a:buAutoNum type="arabicPeriod"/>
            </a:pPr>
            <a:r>
              <a:rPr lang="ja-JP" altLang="en-US" sz="3800" dirty="0"/>
              <a:t>体温が低下するときに寝つきは良くなります</a:t>
            </a:r>
            <a:br>
              <a:rPr lang="ja-JP" altLang="en-US" sz="3800" dirty="0"/>
            </a:br>
            <a:r>
              <a:rPr lang="ja-JP" altLang="en-US" dirty="0"/>
              <a:t>☆お風呂のあと体温が下がってくる一時間後に寝るとよく眠れます</a:t>
            </a:r>
            <a:br>
              <a:rPr lang="en-US" altLang="ja-JP" dirty="0"/>
            </a:br>
            <a:r>
              <a:rPr lang="en-US" altLang="ja-JP" dirty="0"/>
              <a:t>	40℃</a:t>
            </a:r>
            <a:r>
              <a:rPr lang="ja-JP" altLang="en-US" dirty="0"/>
              <a:t>のお風呂に </a:t>
            </a:r>
            <a:r>
              <a:rPr lang="en-US" altLang="ja-JP" dirty="0"/>
              <a:t>15 </a:t>
            </a:r>
            <a:r>
              <a:rPr lang="ja-JP" altLang="en-US" dirty="0"/>
              <a:t>分入るのが目安です</a:t>
            </a:r>
            <a:br>
              <a:rPr lang="en-US" altLang="ja-JP" dirty="0"/>
            </a:br>
            <a:r>
              <a:rPr lang="ja-JP" altLang="en-US" dirty="0"/>
              <a:t>☆電気毛布や暖房をつけたまま寝ると、体温が下がらず途中で目が覚めます</a:t>
            </a:r>
            <a:endParaRPr lang="en-US" altLang="ja-JP" dirty="0"/>
          </a:p>
          <a:p>
            <a:pPr marL="514350" indent="-514350">
              <a:lnSpc>
                <a:spcPct val="170000"/>
              </a:lnSpc>
              <a:buFont typeface="+mj-lt"/>
              <a:buAutoNum type="arabicPeriod"/>
            </a:pPr>
            <a:r>
              <a:rPr lang="ja-JP" altLang="en-US" sz="3800" dirty="0"/>
              <a:t>カフェインの摂取は午後</a:t>
            </a:r>
            <a:r>
              <a:rPr lang="en-US" altLang="ja-JP" sz="3800" dirty="0"/>
              <a:t>2</a:t>
            </a:r>
            <a:r>
              <a:rPr lang="ja-JP" altLang="en-US" sz="3800" dirty="0"/>
              <a:t>時までにしましょう</a:t>
            </a:r>
            <a:br>
              <a:rPr lang="en-US" altLang="ja-JP" dirty="0"/>
            </a:br>
            <a:r>
              <a:rPr lang="ja-JP" altLang="en-US" dirty="0"/>
              <a:t>☆アデノシンとい う睡眠物質の効力が無くなってしまい、寝つきを悪くします。</a:t>
            </a:r>
            <a:br>
              <a:rPr lang="en-US" altLang="ja-JP" dirty="0"/>
            </a:br>
            <a:r>
              <a:rPr lang="ja-JP" altLang="en-US" dirty="0"/>
              <a:t>☆カフェインは約４時間の持続効果があります</a:t>
            </a:r>
            <a:endParaRPr lang="en-US" altLang="ja-JP" dirty="0"/>
          </a:p>
          <a:p>
            <a:pPr marL="514350" indent="-514350">
              <a:lnSpc>
                <a:spcPct val="170000"/>
              </a:lnSpc>
              <a:buFont typeface="+mj-lt"/>
              <a:buAutoNum type="arabicPeriod"/>
            </a:pPr>
            <a:r>
              <a:rPr lang="ja-JP" altLang="en-US" sz="3800" dirty="0"/>
              <a:t>寝る前のスマホはやめましょう</a:t>
            </a:r>
            <a:br>
              <a:rPr lang="en-US" altLang="ja-JP" dirty="0"/>
            </a:br>
            <a:r>
              <a:rPr lang="ja-JP" altLang="en-US" dirty="0"/>
              <a:t>☆スマホから出る青色光（ブルーライト）は睡眠物質のメラトニンを低下させます。</a:t>
            </a:r>
            <a:endParaRPr lang="en-US" altLang="ja-JP" dirty="0"/>
          </a:p>
          <a:p>
            <a:pPr marL="514350" indent="-514350">
              <a:lnSpc>
                <a:spcPct val="170000"/>
              </a:lnSpc>
              <a:buFont typeface="+mj-lt"/>
              <a:buAutoNum type="arabicPeriod"/>
            </a:pPr>
            <a:r>
              <a:rPr lang="ja-JP" altLang="en-US" sz="3800" dirty="0"/>
              <a:t>毎日運動をしましょう</a:t>
            </a:r>
            <a:br>
              <a:rPr lang="en-US" altLang="ja-JP" dirty="0"/>
            </a:br>
            <a:r>
              <a:rPr lang="ja-JP" altLang="en-US" dirty="0"/>
              <a:t>☆就寝時間の</a:t>
            </a:r>
            <a:r>
              <a:rPr lang="en-US" altLang="ja-JP" dirty="0"/>
              <a:t>3</a:t>
            </a:r>
            <a:r>
              <a:rPr lang="ja-JP" altLang="en-US" dirty="0"/>
              <a:t>時間前程度に軽い有酸素運動をして脳の温度を一時的に上げることで、脳の温度が下がるタイミングで寝つきがよくなります。</a:t>
            </a:r>
            <a:endParaRPr kumimoji="1" lang="ja-JP" altLang="en-US" dirty="0"/>
          </a:p>
        </p:txBody>
      </p:sp>
    </p:spTree>
    <p:extLst>
      <p:ext uri="{BB962C8B-B14F-4D97-AF65-F5344CB8AC3E}">
        <p14:creationId xmlns:p14="http://schemas.microsoft.com/office/powerpoint/2010/main" val="413506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br>
              <a:rPr kumimoji="1" lang="en-US" altLang="ja-JP" dirty="0"/>
            </a:br>
            <a:r>
              <a:rPr kumimoji="1" lang="ja-JP" altLang="en-US" dirty="0"/>
              <a:t>寝つきをよくするツボ</a:t>
            </a:r>
            <a:br>
              <a:rPr kumimoji="1" lang="en-US" altLang="ja-JP" dirty="0"/>
            </a:br>
            <a:r>
              <a:rPr kumimoji="1" lang="ja-JP" altLang="en-US" dirty="0"/>
              <a:t>～失眠穴（しつみんけつ）～</a:t>
            </a:r>
          </a:p>
        </p:txBody>
      </p:sp>
      <p:pic>
        <p:nvPicPr>
          <p:cNvPr id="4" name="図 3">
            <a:extLst>
              <a:ext uri="{FF2B5EF4-FFF2-40B4-BE49-F238E27FC236}">
                <a16:creationId xmlns:a16="http://schemas.microsoft.com/office/drawing/2014/main" id="{00AB8D2E-DB02-F3CD-F7F5-DF30B60704E8}"/>
              </a:ext>
            </a:extLst>
          </p:cNvPr>
          <p:cNvPicPr>
            <a:picLocks noChangeAspect="1"/>
          </p:cNvPicPr>
          <p:nvPr/>
        </p:nvPicPr>
        <p:blipFill rotWithShape="1">
          <a:blip r:embed="rId2"/>
          <a:srcRect l="52885"/>
          <a:stretch/>
        </p:blipFill>
        <p:spPr>
          <a:xfrm>
            <a:off x="899592" y="1772816"/>
            <a:ext cx="2016225" cy="4704086"/>
          </a:xfrm>
          <a:prstGeom prst="rect">
            <a:avLst/>
          </a:prstGeom>
        </p:spPr>
      </p:pic>
      <p:sp>
        <p:nvSpPr>
          <p:cNvPr id="6" name="テキスト ボックス 5">
            <a:extLst>
              <a:ext uri="{FF2B5EF4-FFF2-40B4-BE49-F238E27FC236}">
                <a16:creationId xmlns:a16="http://schemas.microsoft.com/office/drawing/2014/main" id="{D0011281-3CA9-5A38-8F80-895D3327DD0E}"/>
              </a:ext>
            </a:extLst>
          </p:cNvPr>
          <p:cNvSpPr txBox="1"/>
          <p:nvPr/>
        </p:nvSpPr>
        <p:spPr>
          <a:xfrm>
            <a:off x="3131841" y="2459504"/>
            <a:ext cx="5677410" cy="1569660"/>
          </a:xfrm>
          <a:prstGeom prst="rect">
            <a:avLst/>
          </a:prstGeom>
          <a:noFill/>
        </p:spPr>
        <p:txBody>
          <a:bodyPr wrap="square">
            <a:spAutoFit/>
          </a:bodyPr>
          <a:lstStyle/>
          <a:p>
            <a:pPr marL="342900" indent="-342900">
              <a:buFont typeface="Wingdings" panose="05000000000000000000" pitchFamily="2" charset="2"/>
              <a:buChar char="Ø"/>
            </a:pPr>
            <a:r>
              <a:rPr lang="ja-JP" altLang="en-US" sz="2400" dirty="0"/>
              <a:t>不眠症を解消するツボです。</a:t>
            </a:r>
            <a:endParaRPr lang="en-US" altLang="ja-JP" sz="2400" dirty="0"/>
          </a:p>
          <a:p>
            <a:pPr marL="342900" indent="-342900">
              <a:buFont typeface="Wingdings" panose="05000000000000000000" pitchFamily="2" charset="2"/>
              <a:buChar char="Ø"/>
            </a:pPr>
            <a:r>
              <a:rPr lang="ja-JP" altLang="en-US" sz="2400" dirty="0"/>
              <a:t>即効性があるツボです。</a:t>
            </a:r>
            <a:endParaRPr lang="en-US" altLang="ja-JP" sz="2400" dirty="0"/>
          </a:p>
          <a:p>
            <a:pPr marL="342900" indent="-342900">
              <a:buFont typeface="Wingdings" panose="05000000000000000000" pitchFamily="2" charset="2"/>
              <a:buChar char="Ø"/>
            </a:pPr>
            <a:r>
              <a:rPr lang="ja-JP" altLang="en-US" sz="2400" dirty="0"/>
              <a:t>２０回ほどたたいたり、押したりしましょう</a:t>
            </a:r>
            <a:endParaRPr lang="en-US" altLang="ja-JP" sz="2400" dirty="0"/>
          </a:p>
          <a:p>
            <a:pPr marL="342900" indent="-342900">
              <a:buFont typeface="Wingdings" panose="05000000000000000000" pitchFamily="2" charset="2"/>
              <a:buChar char="Ø"/>
            </a:pPr>
            <a:r>
              <a:rPr lang="ja-JP" altLang="en-US" sz="2400" dirty="0"/>
              <a:t>温めても効果があります</a:t>
            </a:r>
          </a:p>
        </p:txBody>
      </p:sp>
      <p:sp>
        <p:nvSpPr>
          <p:cNvPr id="7" name="乗算記号 6">
            <a:extLst>
              <a:ext uri="{FF2B5EF4-FFF2-40B4-BE49-F238E27FC236}">
                <a16:creationId xmlns:a16="http://schemas.microsoft.com/office/drawing/2014/main" id="{D8334D11-3B18-1113-F6BD-FDCB818525D4}"/>
              </a:ext>
            </a:extLst>
          </p:cNvPr>
          <p:cNvSpPr/>
          <p:nvPr/>
        </p:nvSpPr>
        <p:spPr>
          <a:xfrm>
            <a:off x="1691680" y="5733256"/>
            <a:ext cx="360040" cy="288032"/>
          </a:xfrm>
          <a:prstGeom prst="mathMultiply">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4D135601-B71A-AE9C-EB59-CECECC641227}"/>
              </a:ext>
            </a:extLst>
          </p:cNvPr>
          <p:cNvSpPr txBox="1"/>
          <p:nvPr/>
        </p:nvSpPr>
        <p:spPr>
          <a:xfrm>
            <a:off x="3654782" y="4969992"/>
            <a:ext cx="5165689" cy="892552"/>
          </a:xfrm>
          <a:prstGeom prst="rect">
            <a:avLst/>
          </a:prstGeom>
          <a:noFill/>
        </p:spPr>
        <p:txBody>
          <a:bodyPr wrap="square">
            <a:spAutoFit/>
          </a:bodyPr>
          <a:lstStyle/>
          <a:p>
            <a:r>
              <a:rPr lang="ja-JP" altLang="en-US" sz="2600" dirty="0"/>
              <a:t>失眠穴というツボは、かかとの中央の少しくぼんだ部分にあります。</a:t>
            </a:r>
          </a:p>
        </p:txBody>
      </p:sp>
      <p:cxnSp>
        <p:nvCxnSpPr>
          <p:cNvPr id="11" name="直線矢印コネクタ 10">
            <a:extLst>
              <a:ext uri="{FF2B5EF4-FFF2-40B4-BE49-F238E27FC236}">
                <a16:creationId xmlns:a16="http://schemas.microsoft.com/office/drawing/2014/main" id="{EA597B7A-C94D-3B65-2928-9AE13BD1A9BB}"/>
              </a:ext>
            </a:extLst>
          </p:cNvPr>
          <p:cNvCxnSpPr>
            <a:cxnSpLocks/>
            <a:stCxn id="9" idx="1"/>
          </p:cNvCxnSpPr>
          <p:nvPr/>
        </p:nvCxnSpPr>
        <p:spPr>
          <a:xfrm flipH="1">
            <a:off x="2051720" y="5416268"/>
            <a:ext cx="1603062" cy="43765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2051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ABABF3-8CC8-631A-D30B-CD87B2D84D7F}"/>
              </a:ext>
            </a:extLst>
          </p:cNvPr>
          <p:cNvSpPr>
            <a:spLocks noGrp="1"/>
          </p:cNvSpPr>
          <p:nvPr>
            <p:ph type="title"/>
          </p:nvPr>
        </p:nvSpPr>
        <p:spPr/>
        <p:txBody>
          <a:bodyPr/>
          <a:lstStyle/>
          <a:p>
            <a:r>
              <a:rPr kumimoji="1" lang="ja-JP" altLang="en-US" dirty="0"/>
              <a:t>日本人の睡眠時間</a:t>
            </a:r>
          </a:p>
        </p:txBody>
      </p:sp>
      <p:pic>
        <p:nvPicPr>
          <p:cNvPr id="6" name="図 5">
            <a:extLst>
              <a:ext uri="{FF2B5EF4-FFF2-40B4-BE49-F238E27FC236}">
                <a16:creationId xmlns:a16="http://schemas.microsoft.com/office/drawing/2014/main" id="{A6BDD087-C442-E9FB-488A-C267A864519D}"/>
              </a:ext>
            </a:extLst>
          </p:cNvPr>
          <p:cNvPicPr>
            <a:picLocks noChangeAspect="1"/>
          </p:cNvPicPr>
          <p:nvPr/>
        </p:nvPicPr>
        <p:blipFill>
          <a:blip r:embed="rId2"/>
          <a:stretch>
            <a:fillRect/>
          </a:stretch>
        </p:blipFill>
        <p:spPr>
          <a:xfrm>
            <a:off x="827584" y="1417638"/>
            <a:ext cx="7117390" cy="4675658"/>
          </a:xfrm>
          <a:prstGeom prst="rect">
            <a:avLst/>
          </a:prstGeom>
        </p:spPr>
      </p:pic>
      <p:sp>
        <p:nvSpPr>
          <p:cNvPr id="9" name="テキスト ボックス 8">
            <a:extLst>
              <a:ext uri="{FF2B5EF4-FFF2-40B4-BE49-F238E27FC236}">
                <a16:creationId xmlns:a16="http://schemas.microsoft.com/office/drawing/2014/main" id="{104A98C6-3C07-65F8-4C51-76C5E31D8A94}"/>
              </a:ext>
            </a:extLst>
          </p:cNvPr>
          <p:cNvSpPr txBox="1"/>
          <p:nvPr/>
        </p:nvSpPr>
        <p:spPr>
          <a:xfrm>
            <a:off x="1885279" y="6093296"/>
            <a:ext cx="5971507" cy="369332"/>
          </a:xfrm>
          <a:prstGeom prst="rect">
            <a:avLst/>
          </a:prstGeom>
          <a:noFill/>
        </p:spPr>
        <p:txBody>
          <a:bodyPr wrap="none" rtlCol="0">
            <a:spAutoFit/>
          </a:bodyPr>
          <a:lstStyle/>
          <a:p>
            <a:r>
              <a:rPr kumimoji="1" lang="ja-JP" altLang="en-US" dirty="0"/>
              <a:t>日本の睡眠不足による経済的損失＝</a:t>
            </a:r>
            <a:r>
              <a:rPr kumimoji="1" lang="en-US" altLang="ja-JP" dirty="0"/>
              <a:t>1380</a:t>
            </a:r>
            <a:r>
              <a:rPr kumimoji="1" lang="ja-JP" altLang="en-US" dirty="0"/>
              <a:t>億ドル　世界最高</a:t>
            </a:r>
          </a:p>
        </p:txBody>
      </p:sp>
    </p:spTree>
    <p:extLst>
      <p:ext uri="{BB962C8B-B14F-4D97-AF65-F5344CB8AC3E}">
        <p14:creationId xmlns:p14="http://schemas.microsoft.com/office/powerpoint/2010/main" val="3697182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BB9CB87D-7966-9FFF-89DD-77E520617C85}"/>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10000" b="90000" l="10000" r="90000">
                        <a14:foregroundMark x1="57192" y1="34247" x2="57192" y2="34247"/>
                        <a14:foregroundMark x1="38356" y1="33219" x2="44178" y2="35959"/>
                        <a14:foregroundMark x1="65411" y1="33562" x2="54452" y2="38699"/>
                      </a14:backgroundRemoval>
                    </a14:imgEffect>
                  </a14:imgLayer>
                </a14:imgProps>
              </a:ext>
            </a:extLst>
          </a:blip>
          <a:srcRect l="11840" t="23478" r="9692" b="13959"/>
          <a:stretch/>
        </p:blipFill>
        <p:spPr>
          <a:xfrm>
            <a:off x="6881118" y="1433161"/>
            <a:ext cx="1451985" cy="1157681"/>
          </a:xfrm>
          <a:prstGeom prst="rect">
            <a:avLst/>
          </a:prstGeom>
        </p:spPr>
      </p:pic>
      <p:sp>
        <p:nvSpPr>
          <p:cNvPr id="2" name="タイトル 1"/>
          <p:cNvSpPr>
            <a:spLocks noGrp="1"/>
          </p:cNvSpPr>
          <p:nvPr>
            <p:ph type="title"/>
          </p:nvPr>
        </p:nvSpPr>
        <p:spPr/>
        <p:txBody>
          <a:bodyPr>
            <a:normAutofit fontScale="90000"/>
          </a:bodyPr>
          <a:lstStyle/>
          <a:p>
            <a:r>
              <a:rPr kumimoji="1" lang="ja-JP" altLang="en-US" dirty="0"/>
              <a:t>睡眠</a:t>
            </a:r>
            <a:r>
              <a:rPr lang="ja-JP" altLang="en-US" dirty="0"/>
              <a:t>の効果</a:t>
            </a:r>
            <a:br>
              <a:rPr lang="en-US" altLang="ja-JP" dirty="0"/>
            </a:br>
            <a:r>
              <a:rPr lang="ja-JP" altLang="en-US" sz="3100" dirty="0"/>
              <a:t>体と心のメンテナンス</a:t>
            </a:r>
            <a:endParaRPr kumimoji="1" lang="ja-JP" altLang="en-US" sz="3100" dirty="0"/>
          </a:p>
        </p:txBody>
      </p:sp>
      <p:pic>
        <p:nvPicPr>
          <p:cNvPr id="2050" name="Picture 2" descr="C:\Users\H\Desktop\図1.png"/>
          <p:cNvPicPr>
            <a:picLocks noChangeAspect="1" noChangeArrowheads="1"/>
          </p:cNvPicPr>
          <p:nvPr/>
        </p:nvPicPr>
        <p:blipFill rotWithShape="1">
          <a:blip r:embed="rId4">
            <a:extLst>
              <a:ext uri="{28A0092B-C50C-407E-A947-70E740481C1C}">
                <a14:useLocalDpi xmlns:a14="http://schemas.microsoft.com/office/drawing/2010/main" val="0"/>
              </a:ext>
            </a:extLst>
          </a:blip>
          <a:srcRect l="36762" r="33332"/>
          <a:stretch/>
        </p:blipFill>
        <p:spPr bwMode="auto">
          <a:xfrm>
            <a:off x="3568895" y="3115092"/>
            <a:ext cx="2132899" cy="2770743"/>
          </a:xfrm>
          <a:prstGeom prst="rect">
            <a:avLst/>
          </a:prstGeom>
          <a:noFill/>
          <a:extLst>
            <a:ext uri="{909E8E84-426E-40DD-AFC4-6F175D3DCCD1}">
              <a14:hiddenFill xmlns:a14="http://schemas.microsoft.com/office/drawing/2010/main">
                <a:solidFill>
                  <a:srgbClr val="FFFFFF"/>
                </a:solidFill>
              </a14:hiddenFill>
            </a:ext>
          </a:extLst>
        </p:spPr>
      </p:pic>
      <p:sp>
        <p:nvSpPr>
          <p:cNvPr id="4" name="角丸四角形 3"/>
          <p:cNvSpPr/>
          <p:nvPr/>
        </p:nvSpPr>
        <p:spPr>
          <a:xfrm>
            <a:off x="3379484" y="1497645"/>
            <a:ext cx="2511723" cy="1418086"/>
          </a:xfrm>
          <a:prstGeom prst="roundRect">
            <a:avLst/>
          </a:prstGeom>
          <a:solidFill>
            <a:srgbClr val="D8EB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p>
          <a:p>
            <a:pPr algn="ctr"/>
            <a:r>
              <a:rPr kumimoji="1" lang="ja-JP" altLang="en-US" dirty="0">
                <a:solidFill>
                  <a:schemeClr val="tx1"/>
                </a:solidFill>
              </a:rPr>
              <a:t>体や脳を休ませる</a:t>
            </a:r>
          </a:p>
        </p:txBody>
      </p:sp>
      <p:sp>
        <p:nvSpPr>
          <p:cNvPr id="5" name="フローチャート : 端子 4"/>
          <p:cNvSpPr/>
          <p:nvPr/>
        </p:nvSpPr>
        <p:spPr>
          <a:xfrm>
            <a:off x="3879261" y="1785677"/>
            <a:ext cx="1512168" cy="360040"/>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疲労回復</a:t>
            </a:r>
          </a:p>
        </p:txBody>
      </p:sp>
      <p:sp>
        <p:nvSpPr>
          <p:cNvPr id="7" name="角丸四角形 6"/>
          <p:cNvSpPr/>
          <p:nvPr/>
        </p:nvSpPr>
        <p:spPr>
          <a:xfrm>
            <a:off x="5891207" y="2995739"/>
            <a:ext cx="3024336" cy="2665510"/>
          </a:xfrm>
          <a:prstGeom prst="roundRect">
            <a:avLst/>
          </a:prstGeom>
          <a:solidFill>
            <a:srgbClr val="D8EB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p>
          <a:p>
            <a:pPr marL="342900" indent="-342900">
              <a:buFont typeface="+mj-lt"/>
              <a:buAutoNum type="arabicPeriod"/>
            </a:pPr>
            <a:r>
              <a:rPr lang="ja-JP" altLang="en-US" dirty="0">
                <a:solidFill>
                  <a:schemeClr val="tx1"/>
                </a:solidFill>
              </a:rPr>
              <a:t>嫌な感情や出来事は、不要な記憶として整理</a:t>
            </a:r>
            <a:endParaRPr lang="en-US" altLang="ja-JP" dirty="0">
              <a:solidFill>
                <a:schemeClr val="tx1"/>
              </a:solidFill>
            </a:endParaRPr>
          </a:p>
          <a:p>
            <a:pPr marL="342900" indent="-342900">
              <a:buFont typeface="+mj-lt"/>
              <a:buAutoNum type="arabicPeriod"/>
            </a:pPr>
            <a:r>
              <a:rPr lang="ja-JP" altLang="en-US" dirty="0">
                <a:solidFill>
                  <a:schemeClr val="tx1"/>
                </a:solidFill>
              </a:rPr>
              <a:t>十分な睡眠で、不安感が減る</a:t>
            </a:r>
            <a:endParaRPr lang="en-US" altLang="ja-JP" dirty="0">
              <a:solidFill>
                <a:schemeClr val="tx1"/>
              </a:solidFill>
            </a:endParaRPr>
          </a:p>
          <a:p>
            <a:pPr marL="342900" indent="-342900">
              <a:buFont typeface="+mj-lt"/>
              <a:buAutoNum type="arabicPeriod"/>
            </a:pPr>
            <a:r>
              <a:rPr lang="ja-JP" altLang="en-US" dirty="0">
                <a:solidFill>
                  <a:schemeClr val="tx1"/>
                </a:solidFill>
              </a:rPr>
              <a:t>脳を休めてストレスを緩和する</a:t>
            </a:r>
            <a:endParaRPr kumimoji="1" lang="ja-JP" altLang="en-US" dirty="0">
              <a:solidFill>
                <a:schemeClr val="tx1"/>
              </a:solidFill>
            </a:endParaRPr>
          </a:p>
        </p:txBody>
      </p:sp>
      <p:sp>
        <p:nvSpPr>
          <p:cNvPr id="8" name="フローチャート : 端子 7"/>
          <p:cNvSpPr/>
          <p:nvPr/>
        </p:nvSpPr>
        <p:spPr>
          <a:xfrm>
            <a:off x="6179239" y="3067039"/>
            <a:ext cx="2448272" cy="455068"/>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ストレスの解消</a:t>
            </a:r>
          </a:p>
        </p:txBody>
      </p:sp>
      <p:sp>
        <p:nvSpPr>
          <p:cNvPr id="9" name="角丸四角形 8"/>
          <p:cNvSpPr/>
          <p:nvPr/>
        </p:nvSpPr>
        <p:spPr>
          <a:xfrm>
            <a:off x="130567" y="2995738"/>
            <a:ext cx="3199972" cy="2665509"/>
          </a:xfrm>
          <a:prstGeom prst="roundRect">
            <a:avLst/>
          </a:prstGeom>
          <a:solidFill>
            <a:srgbClr val="D8EB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p>
          <a:p>
            <a:pPr algn="ctr"/>
            <a:endParaRPr kumimoji="1" lang="en-US" altLang="ja-JP" dirty="0">
              <a:solidFill>
                <a:schemeClr val="tx1"/>
              </a:solidFill>
            </a:endParaRPr>
          </a:p>
          <a:p>
            <a:pPr algn="ctr"/>
            <a:r>
              <a:rPr kumimoji="1" lang="ja-JP" altLang="en-US" dirty="0">
                <a:solidFill>
                  <a:schemeClr val="tx1"/>
                </a:solidFill>
              </a:rPr>
              <a:t>睡眠中に分泌される</a:t>
            </a:r>
            <a:endParaRPr kumimoji="1" lang="en-US" altLang="ja-JP" dirty="0">
              <a:solidFill>
                <a:schemeClr val="tx1"/>
              </a:solidFill>
            </a:endParaRPr>
          </a:p>
          <a:p>
            <a:pPr algn="ctr"/>
            <a:r>
              <a:rPr kumimoji="1" lang="ja-JP" altLang="en-US" dirty="0">
                <a:solidFill>
                  <a:schemeClr val="tx1"/>
                </a:solidFill>
              </a:rPr>
              <a:t>成長</a:t>
            </a:r>
            <a:r>
              <a:rPr lang="ja-JP" altLang="en-US" dirty="0">
                <a:solidFill>
                  <a:schemeClr val="tx1"/>
                </a:solidFill>
              </a:rPr>
              <a:t>ホルモンの働き</a:t>
            </a:r>
            <a:endParaRPr lang="ja-JP" altLang="en-US" dirty="0"/>
          </a:p>
          <a:p>
            <a:pPr marL="342900" indent="-342900">
              <a:buFont typeface="+mj-lt"/>
              <a:buAutoNum type="arabicPeriod"/>
            </a:pPr>
            <a:r>
              <a:rPr lang="ja-JP" altLang="en-US" dirty="0">
                <a:solidFill>
                  <a:schemeClr val="tx1"/>
                </a:solidFill>
              </a:rPr>
              <a:t>骨や筋肉の成長を促進</a:t>
            </a:r>
            <a:endParaRPr lang="en-US" altLang="ja-JP" dirty="0">
              <a:solidFill>
                <a:schemeClr val="tx1"/>
              </a:solidFill>
            </a:endParaRPr>
          </a:p>
          <a:p>
            <a:pPr marL="342900" indent="-342900">
              <a:buFont typeface="+mj-lt"/>
              <a:buAutoNum type="arabicPeriod"/>
            </a:pPr>
            <a:r>
              <a:rPr lang="ja-JP" altLang="en-US" dirty="0">
                <a:solidFill>
                  <a:schemeClr val="tx1"/>
                </a:solidFill>
              </a:rPr>
              <a:t>細胞のダメージを修復</a:t>
            </a:r>
            <a:endParaRPr lang="en-US" altLang="ja-JP" dirty="0">
              <a:solidFill>
                <a:schemeClr val="tx1"/>
              </a:solidFill>
            </a:endParaRPr>
          </a:p>
          <a:p>
            <a:pPr marL="342900" indent="-342900">
              <a:buFont typeface="+mj-lt"/>
              <a:buAutoNum type="arabicPeriod"/>
            </a:pPr>
            <a:r>
              <a:rPr lang="ja-JP" altLang="en-US" dirty="0">
                <a:solidFill>
                  <a:schemeClr val="tx1"/>
                </a:solidFill>
              </a:rPr>
              <a:t>疲労物質を排出</a:t>
            </a:r>
            <a:endParaRPr lang="en-US" altLang="ja-JP" dirty="0">
              <a:solidFill>
                <a:schemeClr val="tx1"/>
              </a:solidFill>
            </a:endParaRPr>
          </a:p>
          <a:p>
            <a:pPr marL="342900" indent="-342900">
              <a:buFont typeface="+mj-lt"/>
              <a:buAutoNum type="arabicPeriod"/>
            </a:pPr>
            <a:r>
              <a:rPr kumimoji="1" lang="ja-JP" altLang="en-US" dirty="0">
                <a:solidFill>
                  <a:schemeClr val="tx1"/>
                </a:solidFill>
              </a:rPr>
              <a:t>体を最適な状態に維持</a:t>
            </a:r>
          </a:p>
        </p:txBody>
      </p:sp>
      <p:sp>
        <p:nvSpPr>
          <p:cNvPr id="10" name="フローチャート : 端子 9"/>
          <p:cNvSpPr/>
          <p:nvPr/>
        </p:nvSpPr>
        <p:spPr>
          <a:xfrm>
            <a:off x="990384" y="3137896"/>
            <a:ext cx="1512168" cy="448362"/>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体の修復</a:t>
            </a:r>
          </a:p>
        </p:txBody>
      </p:sp>
      <p:sp>
        <p:nvSpPr>
          <p:cNvPr id="12" name="テキスト ボックス 11">
            <a:extLst>
              <a:ext uri="{FF2B5EF4-FFF2-40B4-BE49-F238E27FC236}">
                <a16:creationId xmlns:a16="http://schemas.microsoft.com/office/drawing/2014/main" id="{5DDEACCD-4736-709B-50B4-2F89071BF8C8}"/>
              </a:ext>
            </a:extLst>
          </p:cNvPr>
          <p:cNvSpPr txBox="1"/>
          <p:nvPr/>
        </p:nvSpPr>
        <p:spPr>
          <a:xfrm>
            <a:off x="5768795" y="2484843"/>
            <a:ext cx="3249962" cy="430887"/>
          </a:xfrm>
          <a:prstGeom prst="rect">
            <a:avLst/>
          </a:prstGeom>
          <a:noFill/>
        </p:spPr>
        <p:txBody>
          <a:bodyPr wrap="square">
            <a:spAutoFit/>
          </a:bodyPr>
          <a:lstStyle/>
          <a:p>
            <a:pPr algn="ctr"/>
            <a:r>
              <a:rPr lang="ja-JP" altLang="en-US" sz="2200" dirty="0"/>
              <a:t>不安感やストレスが減る</a:t>
            </a:r>
            <a:endParaRPr lang="en-US" altLang="ja-JP" sz="2200" dirty="0"/>
          </a:p>
        </p:txBody>
      </p:sp>
      <p:sp>
        <p:nvSpPr>
          <p:cNvPr id="14" name="テキスト ボックス 13">
            <a:extLst>
              <a:ext uri="{FF2B5EF4-FFF2-40B4-BE49-F238E27FC236}">
                <a16:creationId xmlns:a16="http://schemas.microsoft.com/office/drawing/2014/main" id="{86B668C5-E8EB-EAF3-A1EA-80A24EA8A45D}"/>
              </a:ext>
            </a:extLst>
          </p:cNvPr>
          <p:cNvSpPr txBox="1"/>
          <p:nvPr/>
        </p:nvSpPr>
        <p:spPr>
          <a:xfrm>
            <a:off x="615328" y="2484843"/>
            <a:ext cx="2398861" cy="430887"/>
          </a:xfrm>
          <a:prstGeom prst="rect">
            <a:avLst/>
          </a:prstGeom>
          <a:noFill/>
        </p:spPr>
        <p:txBody>
          <a:bodyPr wrap="square">
            <a:spAutoFit/>
          </a:bodyPr>
          <a:lstStyle/>
          <a:p>
            <a:r>
              <a:rPr lang="ja-JP" altLang="en-US" sz="2200" dirty="0"/>
              <a:t>身体の疲労回復</a:t>
            </a:r>
          </a:p>
        </p:txBody>
      </p:sp>
      <p:pic>
        <p:nvPicPr>
          <p:cNvPr id="13" name="図 12">
            <a:extLst>
              <a:ext uri="{FF2B5EF4-FFF2-40B4-BE49-F238E27FC236}">
                <a16:creationId xmlns:a16="http://schemas.microsoft.com/office/drawing/2014/main" id="{44687808-29EC-6B2D-54C5-68BB1FCA1ABE}"/>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7152" b="94018" l="10000" r="90000">
                        <a14:foregroundMark x1="32800" y1="88947" x2="28267" y2="92978"/>
                        <a14:foregroundMark x1="69467" y1="94148" x2="69467" y2="94148"/>
                        <a14:foregroundMark x1="44133" y1="7932" x2="50267" y2="7152"/>
                      </a14:backgroundRemoval>
                    </a14:imgEffect>
                  </a14:imgLayer>
                </a14:imgProps>
              </a:ext>
            </a:extLst>
          </a:blip>
          <a:stretch>
            <a:fillRect/>
          </a:stretch>
        </p:blipFill>
        <p:spPr>
          <a:xfrm>
            <a:off x="1039329" y="1198216"/>
            <a:ext cx="1358217" cy="1392626"/>
          </a:xfrm>
          <a:prstGeom prst="rect">
            <a:avLst/>
          </a:prstGeom>
        </p:spPr>
      </p:pic>
      <p:sp>
        <p:nvSpPr>
          <p:cNvPr id="15" name="テキスト ボックス 14">
            <a:extLst>
              <a:ext uri="{FF2B5EF4-FFF2-40B4-BE49-F238E27FC236}">
                <a16:creationId xmlns:a16="http://schemas.microsoft.com/office/drawing/2014/main" id="{34F55302-77E3-7F1B-F6E1-47FCD79AF5B2}"/>
              </a:ext>
            </a:extLst>
          </p:cNvPr>
          <p:cNvSpPr txBox="1"/>
          <p:nvPr/>
        </p:nvSpPr>
        <p:spPr>
          <a:xfrm>
            <a:off x="809322" y="5998587"/>
            <a:ext cx="7877478" cy="584775"/>
          </a:xfrm>
          <a:prstGeom prst="rect">
            <a:avLst/>
          </a:prstGeom>
          <a:noFill/>
        </p:spPr>
        <p:txBody>
          <a:bodyPr wrap="none" rtlCol="0">
            <a:spAutoFit/>
          </a:bodyPr>
          <a:lstStyle/>
          <a:p>
            <a:r>
              <a:rPr kumimoji="1" lang="ja-JP" altLang="en-US" sz="3200" dirty="0"/>
              <a:t>朝目覚めた時に十分休めた（休養感）が大切</a:t>
            </a:r>
          </a:p>
        </p:txBody>
      </p:sp>
    </p:spTree>
    <p:extLst>
      <p:ext uri="{BB962C8B-B14F-4D97-AF65-F5344CB8AC3E}">
        <p14:creationId xmlns:p14="http://schemas.microsoft.com/office/powerpoint/2010/main" val="916289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適切な睡眠時間</a:t>
            </a:r>
          </a:p>
        </p:txBody>
      </p:sp>
      <p:sp>
        <p:nvSpPr>
          <p:cNvPr id="3" name="正方形/長方形 2"/>
          <p:cNvSpPr/>
          <p:nvPr/>
        </p:nvSpPr>
        <p:spPr>
          <a:xfrm>
            <a:off x="755576" y="1556792"/>
            <a:ext cx="5976664" cy="461665"/>
          </a:xfrm>
          <a:prstGeom prst="rect">
            <a:avLst/>
          </a:prstGeom>
        </p:spPr>
        <p:txBody>
          <a:bodyPr wrap="square">
            <a:spAutoFit/>
          </a:bodyPr>
          <a:lstStyle/>
          <a:p>
            <a:r>
              <a:rPr lang="ja-JP" altLang="en-US" sz="2400" dirty="0"/>
              <a:t>身体的な病気の発症に睡眠障害が関与する</a:t>
            </a:r>
            <a:endParaRPr lang="en-US" altLang="ja-JP" sz="2400" dirty="0"/>
          </a:p>
        </p:txBody>
      </p:sp>
      <p:graphicFrame>
        <p:nvGraphicFramePr>
          <p:cNvPr id="4" name="グラフ 3"/>
          <p:cNvGraphicFramePr/>
          <p:nvPr>
            <p:extLst>
              <p:ext uri="{D42A27DB-BD31-4B8C-83A1-F6EECF244321}">
                <p14:modId xmlns:p14="http://schemas.microsoft.com/office/powerpoint/2010/main" val="2196745032"/>
              </p:ext>
            </p:extLst>
          </p:nvPr>
        </p:nvGraphicFramePr>
        <p:xfrm>
          <a:off x="611560" y="2852936"/>
          <a:ext cx="8136904"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7" name="下矢印 6"/>
          <p:cNvSpPr/>
          <p:nvPr/>
        </p:nvSpPr>
        <p:spPr>
          <a:xfrm>
            <a:off x="3851920" y="3140968"/>
            <a:ext cx="648072" cy="2016224"/>
          </a:xfrm>
          <a:prstGeom prst="downArrow">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rPr>
              <a:t>死亡のリスクが一番低い</a:t>
            </a:r>
          </a:p>
        </p:txBody>
      </p:sp>
      <p:sp>
        <p:nvSpPr>
          <p:cNvPr id="9" name="フローチャート : 表示 8"/>
          <p:cNvSpPr/>
          <p:nvPr/>
        </p:nvSpPr>
        <p:spPr>
          <a:xfrm>
            <a:off x="467544" y="2204864"/>
            <a:ext cx="2655271" cy="576064"/>
          </a:xfrm>
          <a:prstGeom prst="flowChartDisplay">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糖尿病の危険</a:t>
            </a:r>
            <a:endParaRPr kumimoji="1" lang="ja-JP" altLang="en-US" b="1" dirty="0">
              <a:solidFill>
                <a:schemeClr val="tx1"/>
              </a:solidFill>
            </a:endParaRPr>
          </a:p>
        </p:txBody>
      </p:sp>
      <p:sp>
        <p:nvSpPr>
          <p:cNvPr id="10" name="フローチャート : 表示 9"/>
          <p:cNvSpPr/>
          <p:nvPr/>
        </p:nvSpPr>
        <p:spPr>
          <a:xfrm>
            <a:off x="3071314" y="2204864"/>
            <a:ext cx="2724822" cy="576064"/>
          </a:xfrm>
          <a:prstGeom prst="flowChartDisplay">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高血圧症の危険</a:t>
            </a:r>
            <a:endParaRPr kumimoji="1" lang="ja-JP" altLang="en-US" b="1" dirty="0">
              <a:solidFill>
                <a:schemeClr val="tx1"/>
              </a:solidFill>
            </a:endParaRPr>
          </a:p>
        </p:txBody>
      </p:sp>
      <p:sp>
        <p:nvSpPr>
          <p:cNvPr id="11" name="フローチャート : 表示 10"/>
          <p:cNvSpPr/>
          <p:nvPr/>
        </p:nvSpPr>
        <p:spPr>
          <a:xfrm>
            <a:off x="5640638" y="2204864"/>
            <a:ext cx="3107826" cy="576064"/>
          </a:xfrm>
          <a:prstGeom prst="flowChartDisplay">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心血管疾患の危険</a:t>
            </a:r>
            <a:endParaRPr kumimoji="1" lang="ja-JP" altLang="en-US" b="1" dirty="0">
              <a:solidFill>
                <a:schemeClr val="tx1"/>
              </a:solidFill>
            </a:endParaRPr>
          </a:p>
        </p:txBody>
      </p:sp>
      <p:sp>
        <p:nvSpPr>
          <p:cNvPr id="6" name="円形吹き出し 5"/>
          <p:cNvSpPr/>
          <p:nvPr/>
        </p:nvSpPr>
        <p:spPr>
          <a:xfrm>
            <a:off x="6660232" y="548680"/>
            <a:ext cx="2376263" cy="1656184"/>
          </a:xfrm>
          <a:prstGeom prst="wedgeEllipseCallout">
            <a:avLst>
              <a:gd name="adj1" fmla="val -31051"/>
              <a:gd name="adj2" fmla="val 48214"/>
            </a:avLst>
          </a:prstGeom>
          <a:solidFill>
            <a:schemeClr val="accent5">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睡眠時間が</a:t>
            </a:r>
            <a:endParaRPr lang="en-US" altLang="ja-JP" dirty="0">
              <a:solidFill>
                <a:schemeClr val="tx1"/>
              </a:solidFill>
            </a:endParaRPr>
          </a:p>
          <a:p>
            <a:pPr algn="ctr"/>
            <a:r>
              <a:rPr lang="en-US" altLang="ja-JP" dirty="0">
                <a:solidFill>
                  <a:schemeClr val="tx1"/>
                </a:solidFill>
              </a:rPr>
              <a:t>6</a:t>
            </a:r>
            <a:r>
              <a:rPr lang="ja-JP" altLang="en-US" dirty="0">
                <a:solidFill>
                  <a:schemeClr val="tx1"/>
                </a:solidFill>
              </a:rPr>
              <a:t>時間未満では</a:t>
            </a:r>
            <a:r>
              <a:rPr lang="en-US" altLang="ja-JP" dirty="0">
                <a:solidFill>
                  <a:schemeClr val="tx1"/>
                </a:solidFill>
              </a:rPr>
              <a:t>4.95</a:t>
            </a:r>
            <a:r>
              <a:rPr lang="ja-JP" altLang="en-US" dirty="0">
                <a:solidFill>
                  <a:schemeClr val="tx1"/>
                </a:solidFill>
              </a:rPr>
              <a:t>倍となる</a:t>
            </a:r>
          </a:p>
        </p:txBody>
      </p:sp>
      <p:pic>
        <p:nvPicPr>
          <p:cNvPr id="5" name="図 4">
            <a:extLst>
              <a:ext uri="{FF2B5EF4-FFF2-40B4-BE49-F238E27FC236}">
                <a16:creationId xmlns:a16="http://schemas.microsoft.com/office/drawing/2014/main" id="{90F82178-230B-DEB8-A4CE-85D1FD3A7BA9}"/>
              </a:ext>
            </a:extLst>
          </p:cNvPr>
          <p:cNvPicPr>
            <a:picLocks noChangeAspect="1"/>
          </p:cNvPicPr>
          <p:nvPr/>
        </p:nvPicPr>
        <p:blipFill>
          <a:blip r:embed="rId3"/>
          <a:stretch>
            <a:fillRect/>
          </a:stretch>
        </p:blipFill>
        <p:spPr>
          <a:xfrm>
            <a:off x="2372891" y="2967335"/>
            <a:ext cx="1085850" cy="1562100"/>
          </a:xfrm>
          <a:prstGeom prst="rect">
            <a:avLst/>
          </a:prstGeom>
        </p:spPr>
      </p:pic>
    </p:spTree>
    <p:extLst>
      <p:ext uri="{BB962C8B-B14F-4D97-AF65-F5344CB8AC3E}">
        <p14:creationId xmlns:p14="http://schemas.microsoft.com/office/powerpoint/2010/main" val="846613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精神面への睡眠不足の影響</a:t>
            </a:r>
            <a:endParaRPr kumimoji="1" lang="ja-JP" altLang="en-US" sz="2700" dirty="0"/>
          </a:p>
        </p:txBody>
      </p:sp>
      <p:graphicFrame>
        <p:nvGraphicFramePr>
          <p:cNvPr id="12" name="グラフ 11"/>
          <p:cNvGraphicFramePr/>
          <p:nvPr>
            <p:extLst>
              <p:ext uri="{D42A27DB-BD31-4B8C-83A1-F6EECF244321}">
                <p14:modId xmlns:p14="http://schemas.microsoft.com/office/powerpoint/2010/main" val="151828815"/>
              </p:ext>
            </p:extLst>
          </p:nvPr>
        </p:nvGraphicFramePr>
        <p:xfrm>
          <a:off x="323528" y="1196752"/>
          <a:ext cx="8496944" cy="5544616"/>
        </p:xfrm>
        <a:graphic>
          <a:graphicData uri="http://schemas.openxmlformats.org/drawingml/2006/chart">
            <c:chart xmlns:c="http://schemas.openxmlformats.org/drawingml/2006/chart" xmlns:r="http://schemas.openxmlformats.org/officeDocument/2006/relationships" r:id="rId2"/>
          </a:graphicData>
        </a:graphic>
      </p:graphicFrame>
      <p:pic>
        <p:nvPicPr>
          <p:cNvPr id="3" name="図 2">
            <a:extLst>
              <a:ext uri="{FF2B5EF4-FFF2-40B4-BE49-F238E27FC236}">
                <a16:creationId xmlns:a16="http://schemas.microsoft.com/office/drawing/2014/main" id="{B337C389-C4E7-8FDF-B6D3-A42D2AD1C06E}"/>
              </a:ext>
            </a:extLst>
          </p:cNvPr>
          <p:cNvPicPr>
            <a:picLocks noChangeAspect="1"/>
          </p:cNvPicPr>
          <p:nvPr/>
        </p:nvPicPr>
        <p:blipFill>
          <a:blip r:embed="rId3"/>
          <a:stretch>
            <a:fillRect/>
          </a:stretch>
        </p:blipFill>
        <p:spPr>
          <a:xfrm>
            <a:off x="3779912" y="3573016"/>
            <a:ext cx="2016224" cy="2258170"/>
          </a:xfrm>
          <a:prstGeom prst="rect">
            <a:avLst/>
          </a:prstGeom>
        </p:spPr>
      </p:pic>
    </p:spTree>
    <p:extLst>
      <p:ext uri="{BB962C8B-B14F-4D97-AF65-F5344CB8AC3E}">
        <p14:creationId xmlns:p14="http://schemas.microsoft.com/office/powerpoint/2010/main" val="2492290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平日の睡眠時間と生産性</a:t>
            </a:r>
          </a:p>
        </p:txBody>
      </p:sp>
      <p:graphicFrame>
        <p:nvGraphicFramePr>
          <p:cNvPr id="4" name="グラフ 3"/>
          <p:cNvGraphicFramePr/>
          <p:nvPr>
            <p:extLst>
              <p:ext uri="{D42A27DB-BD31-4B8C-83A1-F6EECF244321}">
                <p14:modId xmlns:p14="http://schemas.microsoft.com/office/powerpoint/2010/main" val="2598977089"/>
              </p:ext>
            </p:extLst>
          </p:nvPr>
        </p:nvGraphicFramePr>
        <p:xfrm>
          <a:off x="971600" y="1628800"/>
          <a:ext cx="7488832"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5" name="正方形/長方形 4"/>
          <p:cNvSpPr/>
          <p:nvPr/>
        </p:nvSpPr>
        <p:spPr>
          <a:xfrm>
            <a:off x="4067944" y="6234464"/>
            <a:ext cx="4572000" cy="430887"/>
          </a:xfrm>
          <a:prstGeom prst="rect">
            <a:avLst/>
          </a:prstGeom>
        </p:spPr>
        <p:txBody>
          <a:bodyPr>
            <a:spAutoFit/>
          </a:bodyPr>
          <a:lstStyle/>
          <a:p>
            <a:r>
              <a:rPr lang="en-US" altLang="ja-JP" sz="1100" dirty="0"/>
              <a:t>Ishibashi, Y., &amp; Shimura, A. (2020). Association between work productivity and sleep health: A cross-sectional study in Japan. Sleep Health.</a:t>
            </a:r>
            <a:endParaRPr lang="ja-JP" altLang="en-US" sz="1100" dirty="0"/>
          </a:p>
        </p:txBody>
      </p:sp>
      <p:pic>
        <p:nvPicPr>
          <p:cNvPr id="6" name="図 5">
            <a:extLst>
              <a:ext uri="{FF2B5EF4-FFF2-40B4-BE49-F238E27FC236}">
                <a16:creationId xmlns:a16="http://schemas.microsoft.com/office/drawing/2014/main" id="{1ED48636-4041-1D29-EB05-99D50009ECBC}"/>
              </a:ext>
            </a:extLst>
          </p:cNvPr>
          <p:cNvPicPr>
            <a:picLocks noChangeAspect="1"/>
          </p:cNvPicPr>
          <p:nvPr/>
        </p:nvPicPr>
        <p:blipFill>
          <a:blip r:embed="rId3"/>
          <a:stretch>
            <a:fillRect/>
          </a:stretch>
        </p:blipFill>
        <p:spPr>
          <a:xfrm>
            <a:off x="2844268" y="1908887"/>
            <a:ext cx="1585097" cy="499915"/>
          </a:xfrm>
          <a:prstGeom prst="rect">
            <a:avLst/>
          </a:prstGeom>
          <a:solidFill>
            <a:schemeClr val="bg1"/>
          </a:solidFill>
        </p:spPr>
      </p:pic>
      <p:pic>
        <p:nvPicPr>
          <p:cNvPr id="7" name="図 6">
            <a:extLst>
              <a:ext uri="{FF2B5EF4-FFF2-40B4-BE49-F238E27FC236}">
                <a16:creationId xmlns:a16="http://schemas.microsoft.com/office/drawing/2014/main" id="{D5BAA26A-B8D7-FC48-D77E-E62E4C19020D}"/>
              </a:ext>
            </a:extLst>
          </p:cNvPr>
          <p:cNvPicPr>
            <a:picLocks noChangeAspect="1"/>
          </p:cNvPicPr>
          <p:nvPr/>
        </p:nvPicPr>
        <p:blipFill>
          <a:blip r:embed="rId4"/>
          <a:stretch>
            <a:fillRect/>
          </a:stretch>
        </p:blipFill>
        <p:spPr>
          <a:xfrm>
            <a:off x="1763688" y="3076178"/>
            <a:ext cx="1585097" cy="499915"/>
          </a:xfrm>
          <a:prstGeom prst="rect">
            <a:avLst/>
          </a:prstGeom>
        </p:spPr>
      </p:pic>
      <p:pic>
        <p:nvPicPr>
          <p:cNvPr id="8" name="図 7">
            <a:extLst>
              <a:ext uri="{FF2B5EF4-FFF2-40B4-BE49-F238E27FC236}">
                <a16:creationId xmlns:a16="http://schemas.microsoft.com/office/drawing/2014/main" id="{3A9BA73E-99FC-5F6B-ACBC-E753ABE58264}"/>
              </a:ext>
            </a:extLst>
          </p:cNvPr>
          <p:cNvPicPr>
            <a:picLocks noChangeAspect="1"/>
          </p:cNvPicPr>
          <p:nvPr/>
        </p:nvPicPr>
        <p:blipFill>
          <a:blip r:embed="rId5"/>
          <a:stretch>
            <a:fillRect/>
          </a:stretch>
        </p:blipFill>
        <p:spPr>
          <a:xfrm>
            <a:off x="2267744" y="4865019"/>
            <a:ext cx="1585097" cy="499915"/>
          </a:xfrm>
          <a:prstGeom prst="rect">
            <a:avLst/>
          </a:prstGeom>
        </p:spPr>
      </p:pic>
      <p:sp>
        <p:nvSpPr>
          <p:cNvPr id="10" name="矢印: 下 9">
            <a:extLst>
              <a:ext uri="{FF2B5EF4-FFF2-40B4-BE49-F238E27FC236}">
                <a16:creationId xmlns:a16="http://schemas.microsoft.com/office/drawing/2014/main" id="{C04D30CD-A23A-5102-856B-26C06F9393E4}"/>
              </a:ext>
            </a:extLst>
          </p:cNvPr>
          <p:cNvSpPr/>
          <p:nvPr/>
        </p:nvSpPr>
        <p:spPr>
          <a:xfrm>
            <a:off x="179512" y="1908887"/>
            <a:ext cx="936104" cy="2512529"/>
          </a:xfrm>
          <a:prstGeom prst="downArrow">
            <a:avLst>
              <a:gd name="adj1" fmla="val 50000"/>
              <a:gd name="adj2" fmla="val 47714"/>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生産性が低い</a:t>
            </a:r>
          </a:p>
        </p:txBody>
      </p:sp>
      <p:sp>
        <p:nvSpPr>
          <p:cNvPr id="13" name="テキスト ボックス 12">
            <a:extLst>
              <a:ext uri="{FF2B5EF4-FFF2-40B4-BE49-F238E27FC236}">
                <a16:creationId xmlns:a16="http://schemas.microsoft.com/office/drawing/2014/main" id="{24B821AD-58A5-024A-7130-5A52FEE25206}"/>
              </a:ext>
            </a:extLst>
          </p:cNvPr>
          <p:cNvSpPr txBox="1"/>
          <p:nvPr/>
        </p:nvSpPr>
        <p:spPr>
          <a:xfrm>
            <a:off x="4470463" y="3332651"/>
            <a:ext cx="3680816" cy="1138773"/>
          </a:xfrm>
          <a:prstGeom prst="rect">
            <a:avLst/>
          </a:prstGeom>
          <a:solidFill>
            <a:schemeClr val="bg1"/>
          </a:solidFill>
          <a:ln w="12700">
            <a:solidFill>
              <a:schemeClr val="tx1"/>
            </a:solidFill>
          </a:ln>
        </p:spPr>
        <p:txBody>
          <a:bodyPr wrap="none" rtlCol="0">
            <a:spAutoFit/>
          </a:bodyPr>
          <a:lstStyle/>
          <a:p>
            <a:pPr algn="ctr"/>
            <a:r>
              <a:rPr kumimoji="1" lang="ja-JP" altLang="en-US" dirty="0"/>
              <a:t>若い人ほど睡眠不足の影響が強い</a:t>
            </a:r>
            <a:endParaRPr kumimoji="1" lang="en-US" altLang="ja-JP" dirty="0"/>
          </a:p>
          <a:p>
            <a:pPr algn="ctr"/>
            <a:r>
              <a:rPr lang="ja-JP" altLang="en-US" sz="3200" dirty="0"/>
              <a:t>⇩</a:t>
            </a:r>
            <a:endParaRPr lang="en-US" altLang="ja-JP" sz="3200" dirty="0"/>
          </a:p>
          <a:p>
            <a:pPr algn="ctr"/>
            <a:r>
              <a:rPr kumimoji="1" lang="ja-JP" altLang="en-US" dirty="0"/>
              <a:t>若い人ほど、眠気が強くでる</a:t>
            </a:r>
          </a:p>
        </p:txBody>
      </p:sp>
    </p:spTree>
    <p:extLst>
      <p:ext uri="{BB962C8B-B14F-4D97-AF65-F5344CB8AC3E}">
        <p14:creationId xmlns:p14="http://schemas.microsoft.com/office/powerpoint/2010/main" val="28279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睡眠時間と交通事故</a:t>
            </a:r>
          </a:p>
        </p:txBody>
      </p:sp>
      <p:graphicFrame>
        <p:nvGraphicFramePr>
          <p:cNvPr id="4" name="グラフ 3"/>
          <p:cNvGraphicFramePr>
            <a:graphicFrameLocks/>
          </p:cNvGraphicFramePr>
          <p:nvPr>
            <p:extLst>
              <p:ext uri="{D42A27DB-BD31-4B8C-83A1-F6EECF244321}">
                <p14:modId xmlns:p14="http://schemas.microsoft.com/office/powerpoint/2010/main" val="674150522"/>
              </p:ext>
            </p:extLst>
          </p:nvPr>
        </p:nvGraphicFramePr>
        <p:xfrm>
          <a:off x="323528" y="2057400"/>
          <a:ext cx="8352928" cy="4251920"/>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a:extLst>
              <a:ext uri="{FF2B5EF4-FFF2-40B4-BE49-F238E27FC236}">
                <a16:creationId xmlns:a16="http://schemas.microsoft.com/office/drawing/2014/main" id="{7BECF8BC-C38C-B037-F57D-716ABDF0DE82}"/>
              </a:ext>
            </a:extLst>
          </p:cNvPr>
          <p:cNvSpPr txBox="1"/>
          <p:nvPr/>
        </p:nvSpPr>
        <p:spPr>
          <a:xfrm>
            <a:off x="467544" y="1340768"/>
            <a:ext cx="8061822" cy="523220"/>
          </a:xfrm>
          <a:prstGeom prst="rect">
            <a:avLst/>
          </a:prstGeom>
          <a:solidFill>
            <a:schemeClr val="bg1"/>
          </a:solidFill>
        </p:spPr>
        <p:txBody>
          <a:bodyPr wrap="none" rtlCol="0">
            <a:spAutoFit/>
          </a:bodyPr>
          <a:lstStyle/>
          <a:p>
            <a:r>
              <a:rPr kumimoji="1" lang="ja-JP" altLang="en-US" sz="2800" dirty="0"/>
              <a:t>５時間未満の睡眠では交通事故の危険性が高くなる</a:t>
            </a:r>
          </a:p>
        </p:txBody>
      </p:sp>
      <p:sp>
        <p:nvSpPr>
          <p:cNvPr id="6" name="テキスト ボックス 5">
            <a:extLst>
              <a:ext uri="{FF2B5EF4-FFF2-40B4-BE49-F238E27FC236}">
                <a16:creationId xmlns:a16="http://schemas.microsoft.com/office/drawing/2014/main" id="{24B821AD-58A5-024A-7130-5A52FEE25206}"/>
              </a:ext>
            </a:extLst>
          </p:cNvPr>
          <p:cNvSpPr txBox="1"/>
          <p:nvPr/>
        </p:nvSpPr>
        <p:spPr>
          <a:xfrm>
            <a:off x="2123728" y="2492896"/>
            <a:ext cx="3680816" cy="1138773"/>
          </a:xfrm>
          <a:prstGeom prst="rect">
            <a:avLst/>
          </a:prstGeom>
          <a:solidFill>
            <a:schemeClr val="bg1"/>
          </a:solidFill>
          <a:ln w="12700">
            <a:solidFill>
              <a:schemeClr val="tx1"/>
            </a:solidFill>
          </a:ln>
        </p:spPr>
        <p:txBody>
          <a:bodyPr wrap="none" rtlCol="0">
            <a:spAutoFit/>
          </a:bodyPr>
          <a:lstStyle/>
          <a:p>
            <a:pPr algn="ctr"/>
            <a:r>
              <a:rPr kumimoji="1" lang="ja-JP" altLang="en-US" dirty="0"/>
              <a:t>若い人ほど睡眠不足の影響が強い</a:t>
            </a:r>
            <a:endParaRPr kumimoji="1" lang="en-US" altLang="ja-JP" dirty="0"/>
          </a:p>
          <a:p>
            <a:pPr algn="ctr"/>
            <a:r>
              <a:rPr lang="ja-JP" altLang="en-US" sz="3200" dirty="0"/>
              <a:t>⇩</a:t>
            </a:r>
            <a:endParaRPr lang="en-US" altLang="ja-JP" sz="3200" dirty="0"/>
          </a:p>
          <a:p>
            <a:pPr algn="ctr"/>
            <a:r>
              <a:rPr kumimoji="1" lang="ja-JP" altLang="en-US" dirty="0"/>
              <a:t>若い人ほど、事故のリスクが強くでる</a:t>
            </a:r>
          </a:p>
        </p:txBody>
      </p:sp>
    </p:spTree>
    <p:extLst>
      <p:ext uri="{BB962C8B-B14F-4D97-AF65-F5344CB8AC3E}">
        <p14:creationId xmlns:p14="http://schemas.microsoft.com/office/powerpoint/2010/main" val="354596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7FDFADB9-5F74-4FD2-AA74-284C8E0FE546}"/>
              </a:ext>
            </a:extLst>
          </p:cNvPr>
          <p:cNvSpPr/>
          <p:nvPr/>
        </p:nvSpPr>
        <p:spPr>
          <a:xfrm>
            <a:off x="1187624" y="3816947"/>
            <a:ext cx="6861193" cy="1772292"/>
          </a:xfrm>
          <a:prstGeom prst="rect">
            <a:avLst/>
          </a:prstGeom>
          <a:gradFill flip="none" rotWithShape="1">
            <a:gsLst>
              <a:gs pos="0">
                <a:schemeClr val="accent1">
                  <a:tint val="66000"/>
                  <a:satMod val="160000"/>
                  <a:alpha val="2000"/>
                  <a:lumMod val="31000"/>
                  <a:lumOff val="69000"/>
                </a:schemeClr>
              </a:gs>
              <a:gs pos="95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lstStyle/>
          <a:p>
            <a:r>
              <a:rPr kumimoji="1" lang="ja-JP" altLang="en-US" dirty="0"/>
              <a:t>覚醒時間と作業能力</a:t>
            </a:r>
          </a:p>
        </p:txBody>
      </p:sp>
      <p:graphicFrame>
        <p:nvGraphicFramePr>
          <p:cNvPr id="5" name="グラフ 4"/>
          <p:cNvGraphicFramePr>
            <a:graphicFrameLocks/>
          </p:cNvGraphicFramePr>
          <p:nvPr>
            <p:extLst>
              <p:ext uri="{D42A27DB-BD31-4B8C-83A1-F6EECF244321}">
                <p14:modId xmlns:p14="http://schemas.microsoft.com/office/powerpoint/2010/main" val="2347608624"/>
              </p:ext>
            </p:extLst>
          </p:nvPr>
        </p:nvGraphicFramePr>
        <p:xfrm>
          <a:off x="611560" y="1872731"/>
          <a:ext cx="7272808" cy="4251920"/>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直線コネクタ 6"/>
          <p:cNvCxnSpPr>
            <a:cxnSpLocks/>
          </p:cNvCxnSpPr>
          <p:nvPr/>
        </p:nvCxnSpPr>
        <p:spPr>
          <a:xfrm>
            <a:off x="1187624" y="3791254"/>
            <a:ext cx="6861193"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下矢印 8"/>
          <p:cNvSpPr/>
          <p:nvPr/>
        </p:nvSpPr>
        <p:spPr>
          <a:xfrm>
            <a:off x="3597510" y="3816947"/>
            <a:ext cx="364803" cy="461189"/>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C000"/>
              </a:solidFill>
            </a:endParaRPr>
          </a:p>
        </p:txBody>
      </p:sp>
      <p:sp>
        <p:nvSpPr>
          <p:cNvPr id="10" name="テキスト ボックス 9"/>
          <p:cNvSpPr txBox="1"/>
          <p:nvPr/>
        </p:nvSpPr>
        <p:spPr>
          <a:xfrm>
            <a:off x="2428012" y="4278136"/>
            <a:ext cx="2751073" cy="954107"/>
          </a:xfrm>
          <a:prstGeom prst="rect">
            <a:avLst/>
          </a:prstGeom>
          <a:noFill/>
        </p:spPr>
        <p:txBody>
          <a:bodyPr wrap="none" rtlCol="0">
            <a:spAutoFit/>
          </a:bodyPr>
          <a:lstStyle/>
          <a:p>
            <a:pPr algn="ctr"/>
            <a:r>
              <a:rPr kumimoji="1" lang="ja-JP" altLang="en-US" dirty="0"/>
              <a:t>ほろ酔い状態と同じレベル</a:t>
            </a:r>
            <a:endParaRPr kumimoji="1" lang="en-US" altLang="ja-JP" dirty="0"/>
          </a:p>
          <a:p>
            <a:pPr algn="ctr"/>
            <a:r>
              <a:rPr lang="ja-JP" altLang="en-US" sz="2000" dirty="0"/>
              <a:t>⇩</a:t>
            </a:r>
            <a:endParaRPr kumimoji="1" lang="en-US" altLang="ja-JP" sz="2000" dirty="0"/>
          </a:p>
          <a:p>
            <a:pPr algn="ctr"/>
            <a:r>
              <a:rPr lang="ja-JP" altLang="en-US" dirty="0"/>
              <a:t>交通事故件数　２倍となる</a:t>
            </a:r>
            <a:endParaRPr kumimoji="1" lang="ja-JP" altLang="en-US" dirty="0"/>
          </a:p>
        </p:txBody>
      </p:sp>
      <p:sp>
        <p:nvSpPr>
          <p:cNvPr id="3" name="テキスト ボックス 2"/>
          <p:cNvSpPr txBox="1"/>
          <p:nvPr/>
        </p:nvSpPr>
        <p:spPr>
          <a:xfrm>
            <a:off x="120236" y="3456042"/>
            <a:ext cx="461665" cy="1015663"/>
          </a:xfrm>
          <a:prstGeom prst="rect">
            <a:avLst/>
          </a:prstGeom>
          <a:noFill/>
        </p:spPr>
        <p:txBody>
          <a:bodyPr vert="eaVert" wrap="none" rtlCol="0">
            <a:spAutoFit/>
          </a:bodyPr>
          <a:lstStyle/>
          <a:p>
            <a:r>
              <a:rPr lang="ja-JP" altLang="en-US" dirty="0"/>
              <a:t>作業能力</a:t>
            </a:r>
            <a:endParaRPr kumimoji="1" lang="ja-JP" altLang="en-US" dirty="0"/>
          </a:p>
        </p:txBody>
      </p:sp>
      <p:sp>
        <p:nvSpPr>
          <p:cNvPr id="4" name="テキスト ボックス 3"/>
          <p:cNvSpPr txBox="1"/>
          <p:nvPr/>
        </p:nvSpPr>
        <p:spPr>
          <a:xfrm>
            <a:off x="3666205" y="6126439"/>
            <a:ext cx="2202847" cy="461665"/>
          </a:xfrm>
          <a:prstGeom prst="rect">
            <a:avLst/>
          </a:prstGeom>
          <a:noFill/>
        </p:spPr>
        <p:txBody>
          <a:bodyPr wrap="none" rtlCol="0">
            <a:spAutoFit/>
          </a:bodyPr>
          <a:lstStyle/>
          <a:p>
            <a:r>
              <a:rPr kumimoji="1" lang="ja-JP" altLang="en-US" sz="2400" dirty="0"/>
              <a:t>起きている時間</a:t>
            </a:r>
          </a:p>
        </p:txBody>
      </p:sp>
      <p:cxnSp>
        <p:nvCxnSpPr>
          <p:cNvPr id="8" name="直線矢印コネクタ 7"/>
          <p:cNvCxnSpPr>
            <a:cxnSpLocks/>
          </p:cNvCxnSpPr>
          <p:nvPr/>
        </p:nvCxnSpPr>
        <p:spPr>
          <a:xfrm flipH="1">
            <a:off x="5293896" y="3346463"/>
            <a:ext cx="1150312" cy="444791"/>
          </a:xfrm>
          <a:prstGeom prst="straightConnector1">
            <a:avLst/>
          </a:prstGeom>
          <a:ln w="381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6444208" y="3044548"/>
            <a:ext cx="2242922" cy="369332"/>
          </a:xfrm>
          <a:prstGeom prst="rect">
            <a:avLst/>
          </a:prstGeom>
          <a:solidFill>
            <a:schemeClr val="bg1"/>
          </a:solidFill>
        </p:spPr>
        <p:txBody>
          <a:bodyPr wrap="none" rtlCol="0">
            <a:spAutoFit/>
          </a:bodyPr>
          <a:lstStyle/>
          <a:p>
            <a:r>
              <a:rPr kumimoji="1" lang="ja-JP" altLang="en-US" dirty="0"/>
              <a:t>起きてから１８時間後</a:t>
            </a:r>
          </a:p>
        </p:txBody>
      </p:sp>
      <p:sp>
        <p:nvSpPr>
          <p:cNvPr id="6" name="テキスト ボックス 5"/>
          <p:cNvSpPr txBox="1"/>
          <p:nvPr/>
        </p:nvSpPr>
        <p:spPr>
          <a:xfrm>
            <a:off x="1115616" y="3086710"/>
            <a:ext cx="1265090" cy="369332"/>
          </a:xfrm>
          <a:prstGeom prst="rect">
            <a:avLst/>
          </a:prstGeom>
          <a:noFill/>
        </p:spPr>
        <p:txBody>
          <a:bodyPr wrap="none" rtlCol="0">
            <a:spAutoFit/>
          </a:bodyPr>
          <a:lstStyle/>
          <a:p>
            <a:r>
              <a:rPr kumimoji="1" lang="ja-JP" altLang="en-US" dirty="0"/>
              <a:t>朝７時起床</a:t>
            </a:r>
          </a:p>
        </p:txBody>
      </p:sp>
      <p:sp>
        <p:nvSpPr>
          <p:cNvPr id="12" name="テキスト ボックス 11"/>
          <p:cNvSpPr txBox="1"/>
          <p:nvPr/>
        </p:nvSpPr>
        <p:spPr>
          <a:xfrm>
            <a:off x="3660563" y="2163007"/>
            <a:ext cx="803425" cy="369332"/>
          </a:xfrm>
          <a:prstGeom prst="rect">
            <a:avLst/>
          </a:prstGeom>
          <a:noFill/>
        </p:spPr>
        <p:txBody>
          <a:bodyPr wrap="none" rtlCol="0">
            <a:spAutoFit/>
          </a:bodyPr>
          <a:lstStyle/>
          <a:p>
            <a:r>
              <a:rPr kumimoji="1" lang="ja-JP" altLang="en-US" dirty="0"/>
              <a:t>夜７時</a:t>
            </a:r>
          </a:p>
        </p:txBody>
      </p:sp>
      <p:sp>
        <p:nvSpPr>
          <p:cNvPr id="14" name="テキスト ボックス 13">
            <a:extLst>
              <a:ext uri="{FF2B5EF4-FFF2-40B4-BE49-F238E27FC236}">
                <a16:creationId xmlns:a16="http://schemas.microsoft.com/office/drawing/2014/main" id="{E1C2D257-18D4-27C9-BA61-36F32A8A4853}"/>
              </a:ext>
            </a:extLst>
          </p:cNvPr>
          <p:cNvSpPr txBox="1"/>
          <p:nvPr/>
        </p:nvSpPr>
        <p:spPr>
          <a:xfrm>
            <a:off x="4953827" y="1623622"/>
            <a:ext cx="3732973" cy="923330"/>
          </a:xfrm>
          <a:prstGeom prst="rect">
            <a:avLst/>
          </a:prstGeom>
          <a:solidFill>
            <a:schemeClr val="bg1"/>
          </a:solidFill>
        </p:spPr>
        <p:txBody>
          <a:bodyPr wrap="square">
            <a:spAutoFit/>
          </a:bodyPr>
          <a:lstStyle/>
          <a:p>
            <a:r>
              <a:rPr lang="ja-JP" altLang="en-US" dirty="0"/>
              <a:t>起床後１２時間経過すると体内時計が休息の時間帯となり、疲労や眠気がでてきます</a:t>
            </a:r>
          </a:p>
        </p:txBody>
      </p:sp>
      <p:sp>
        <p:nvSpPr>
          <p:cNvPr id="17" name="テキスト ボックス 16">
            <a:extLst>
              <a:ext uri="{FF2B5EF4-FFF2-40B4-BE49-F238E27FC236}">
                <a16:creationId xmlns:a16="http://schemas.microsoft.com/office/drawing/2014/main" id="{C0E56090-0B26-CA37-E03F-808FEE47410B}"/>
              </a:ext>
            </a:extLst>
          </p:cNvPr>
          <p:cNvSpPr txBox="1"/>
          <p:nvPr/>
        </p:nvSpPr>
        <p:spPr>
          <a:xfrm>
            <a:off x="5245502" y="3095642"/>
            <a:ext cx="1034257" cy="369332"/>
          </a:xfrm>
          <a:prstGeom prst="rect">
            <a:avLst/>
          </a:prstGeom>
          <a:noFill/>
        </p:spPr>
        <p:txBody>
          <a:bodyPr wrap="none" rtlCol="0">
            <a:spAutoFit/>
          </a:bodyPr>
          <a:lstStyle/>
          <a:p>
            <a:r>
              <a:rPr kumimoji="1" lang="ja-JP" altLang="en-US" dirty="0"/>
              <a:t>午前１時</a:t>
            </a:r>
          </a:p>
        </p:txBody>
      </p:sp>
      <p:sp>
        <p:nvSpPr>
          <p:cNvPr id="21" name="矢印: 下 20">
            <a:extLst>
              <a:ext uri="{FF2B5EF4-FFF2-40B4-BE49-F238E27FC236}">
                <a16:creationId xmlns:a16="http://schemas.microsoft.com/office/drawing/2014/main" id="{3235B570-CCAA-2241-FFCC-0DB8B1BC737B}"/>
              </a:ext>
            </a:extLst>
          </p:cNvPr>
          <p:cNvSpPr/>
          <p:nvPr/>
        </p:nvSpPr>
        <p:spPr>
          <a:xfrm rot="3026334">
            <a:off x="4568117" y="2422561"/>
            <a:ext cx="391061" cy="37737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725651" y="5774269"/>
            <a:ext cx="646331" cy="369332"/>
          </a:xfrm>
          <a:prstGeom prst="rect">
            <a:avLst/>
          </a:prstGeom>
          <a:noFill/>
        </p:spPr>
        <p:txBody>
          <a:bodyPr wrap="none" rtlCol="0">
            <a:spAutoFit/>
          </a:bodyPr>
          <a:lstStyle/>
          <a:p>
            <a:r>
              <a:rPr kumimoji="1" lang="ja-JP" altLang="en-US" dirty="0"/>
              <a:t>時間</a:t>
            </a:r>
          </a:p>
        </p:txBody>
      </p:sp>
    </p:spTree>
    <p:extLst>
      <p:ext uri="{BB962C8B-B14F-4D97-AF65-F5344CB8AC3E}">
        <p14:creationId xmlns:p14="http://schemas.microsoft.com/office/powerpoint/2010/main" val="3304341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43000"/>
          </a:xfrm>
        </p:spPr>
        <p:txBody>
          <a:bodyPr>
            <a:normAutofit/>
          </a:bodyPr>
          <a:lstStyle/>
          <a:p>
            <a:r>
              <a:rPr kumimoji="1" lang="ja-JP" altLang="en-US" sz="3600" dirty="0"/>
              <a:t>こんな時には睡眠時間が不足してい</a:t>
            </a:r>
            <a:r>
              <a:rPr lang="ja-JP" altLang="en-US" sz="3600" dirty="0"/>
              <a:t>ます</a:t>
            </a:r>
            <a:endParaRPr kumimoji="1" lang="ja-JP" altLang="en-US" sz="3600" dirty="0"/>
          </a:p>
        </p:txBody>
      </p:sp>
      <p:sp>
        <p:nvSpPr>
          <p:cNvPr id="3" name="コンテンツ プレースホルダー 2"/>
          <p:cNvSpPr>
            <a:spLocks noGrp="1"/>
          </p:cNvSpPr>
          <p:nvPr>
            <p:ph idx="1"/>
          </p:nvPr>
        </p:nvSpPr>
        <p:spPr>
          <a:xfrm>
            <a:off x="971600" y="1772816"/>
            <a:ext cx="7499176" cy="3845024"/>
          </a:xfrm>
        </p:spPr>
        <p:txBody>
          <a:bodyPr>
            <a:normAutofit/>
          </a:bodyPr>
          <a:lstStyle/>
          <a:p>
            <a:r>
              <a:rPr kumimoji="1" lang="ja-JP" altLang="en-US" sz="2800" dirty="0">
                <a:latin typeface="+mj-ea"/>
                <a:ea typeface="+mj-ea"/>
              </a:rPr>
              <a:t>じっと座っていると眠くなる　特に午後２時過ぎ</a:t>
            </a:r>
            <a:endParaRPr kumimoji="1" lang="en-US" altLang="ja-JP" sz="2800" dirty="0">
              <a:latin typeface="+mj-ea"/>
              <a:ea typeface="+mj-ea"/>
            </a:endParaRPr>
          </a:p>
          <a:p>
            <a:r>
              <a:rPr lang="ja-JP" altLang="en-US" sz="2800" dirty="0">
                <a:latin typeface="+mj-ea"/>
                <a:ea typeface="+mj-ea"/>
              </a:rPr>
              <a:t>布団に入って５分以内に寝てしまう</a:t>
            </a:r>
            <a:endParaRPr lang="en-US" altLang="ja-JP" sz="2800" dirty="0">
              <a:latin typeface="+mj-ea"/>
              <a:ea typeface="+mj-ea"/>
            </a:endParaRPr>
          </a:p>
          <a:p>
            <a:r>
              <a:rPr kumimoji="1" lang="ja-JP" altLang="en-US" sz="2800" dirty="0">
                <a:latin typeface="+mj-ea"/>
                <a:ea typeface="+mj-ea"/>
              </a:rPr>
              <a:t>休日</a:t>
            </a:r>
            <a:r>
              <a:rPr lang="ja-JP" altLang="en-US" sz="2800" dirty="0">
                <a:latin typeface="+mj-ea"/>
                <a:ea typeface="+mj-ea"/>
              </a:rPr>
              <a:t>は平日より</a:t>
            </a:r>
            <a:r>
              <a:rPr kumimoji="1" lang="ja-JP" altLang="en-US" sz="2800" dirty="0">
                <a:latin typeface="+mj-ea"/>
                <a:ea typeface="+mj-ea"/>
              </a:rPr>
              <a:t>睡眠時間が２時間以上長い</a:t>
            </a:r>
            <a:endParaRPr kumimoji="1" lang="en-US" altLang="ja-JP" sz="2800" dirty="0">
              <a:latin typeface="+mj-ea"/>
              <a:ea typeface="+mj-ea"/>
            </a:endParaRPr>
          </a:p>
          <a:p>
            <a:r>
              <a:rPr kumimoji="1" lang="ja-JP" altLang="en-US" sz="2800" dirty="0">
                <a:latin typeface="+mj-ea"/>
                <a:ea typeface="+mj-ea"/>
              </a:rPr>
              <a:t>頭痛やイライラする</a:t>
            </a:r>
            <a:endParaRPr kumimoji="1" lang="en-US" altLang="ja-JP" sz="2800" dirty="0">
              <a:latin typeface="+mj-ea"/>
              <a:ea typeface="+mj-ea"/>
            </a:endParaRPr>
          </a:p>
          <a:p>
            <a:r>
              <a:rPr kumimoji="1" lang="ja-JP" altLang="en-US" sz="2800" dirty="0">
                <a:latin typeface="+mj-ea"/>
                <a:ea typeface="+mj-ea"/>
              </a:rPr>
              <a:t>集中力が続かない</a:t>
            </a:r>
            <a:endParaRPr kumimoji="1" lang="en-US" altLang="ja-JP" sz="2800" dirty="0">
              <a:latin typeface="+mj-ea"/>
              <a:ea typeface="+mj-ea"/>
            </a:endParaRPr>
          </a:p>
          <a:p>
            <a:r>
              <a:rPr kumimoji="1" lang="ja-JP" altLang="en-US" sz="2800" dirty="0">
                <a:latin typeface="+mj-ea"/>
                <a:ea typeface="+mj-ea"/>
              </a:rPr>
              <a:t>太りやすくなる（甘いものを食べたくなる）</a:t>
            </a:r>
            <a:endParaRPr kumimoji="1" lang="en-US" altLang="ja-JP" sz="2800" dirty="0">
              <a:latin typeface="+mj-ea"/>
              <a:ea typeface="+mj-ea"/>
            </a:endParaRPr>
          </a:p>
          <a:p>
            <a:r>
              <a:rPr kumimoji="1" lang="ja-JP" altLang="en-US" sz="2800" dirty="0">
                <a:latin typeface="+mj-ea"/>
                <a:ea typeface="+mj-ea"/>
              </a:rPr>
              <a:t>免疫力が低下し、風邪をひきやすい</a:t>
            </a:r>
          </a:p>
        </p:txBody>
      </p:sp>
    </p:spTree>
    <p:extLst>
      <p:ext uri="{BB962C8B-B14F-4D97-AF65-F5344CB8AC3E}">
        <p14:creationId xmlns:p14="http://schemas.microsoft.com/office/powerpoint/2010/main" val="32611733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627</Words>
  <Application>Microsoft Office PowerPoint</Application>
  <PresentationFormat>画面に合わせる (4:3)</PresentationFormat>
  <Paragraphs>82</Paragraphs>
  <Slides>11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vt:i4>
      </vt:variant>
    </vt:vector>
  </HeadingPairs>
  <TitlesOfParts>
    <vt:vector size="15" baseType="lpstr">
      <vt:lpstr>Arial</vt:lpstr>
      <vt:lpstr>Calibri</vt:lpstr>
      <vt:lpstr>Wingdings</vt:lpstr>
      <vt:lpstr>Office ​​テーマ</vt:lpstr>
      <vt:lpstr>睡眠について</vt:lpstr>
      <vt:lpstr>日本人の睡眠時間</vt:lpstr>
      <vt:lpstr>睡眠の効果 体と心のメンテナンス</vt:lpstr>
      <vt:lpstr>適切な睡眠時間</vt:lpstr>
      <vt:lpstr>精神面への睡眠不足の影響</vt:lpstr>
      <vt:lpstr>平日の睡眠時間と生産性</vt:lpstr>
      <vt:lpstr>睡眠時間と交通事故</vt:lpstr>
      <vt:lpstr>覚醒時間と作業能力</vt:lpstr>
      <vt:lpstr>こんな時には睡眠時間が不足しています</vt:lpstr>
      <vt:lpstr>よく眠るために</vt:lpstr>
      <vt:lpstr> 寝つきをよくするツボ ～失眠穴（しつみんけつ）～</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がんについて</dc:title>
  <dc:creator>H W</dc:creator>
  <cp:lastModifiedBy>jes302</cp:lastModifiedBy>
  <cp:revision>394</cp:revision>
  <cp:lastPrinted>2023-12-29T08:51:31Z</cp:lastPrinted>
  <dcterms:created xsi:type="dcterms:W3CDTF">2022-02-25T08:28:33Z</dcterms:created>
  <dcterms:modified xsi:type="dcterms:W3CDTF">2024-03-26T00:21:59Z</dcterms:modified>
</cp:coreProperties>
</file>