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7" r:id="rId3"/>
    <p:sldId id="279" r:id="rId4"/>
    <p:sldId id="278" r:id="rId5"/>
    <p:sldId id="280" r:id="rId6"/>
    <p:sldId id="271" r:id="rId7"/>
    <p:sldId id="288" r:id="rId8"/>
    <p:sldId id="273" r:id="rId9"/>
    <p:sldId id="257" r:id="rId10"/>
    <p:sldId id="291" r:id="rId11"/>
    <p:sldId id="289" r:id="rId12"/>
    <p:sldId id="298" r:id="rId13"/>
    <p:sldId id="281" r:id="rId14"/>
  </p:sldIdLst>
  <p:sldSz cx="9144000" cy="6858000" type="screen4x3"/>
  <p:notesSz cx="6858000" cy="99456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026" autoAdjust="0"/>
  </p:normalViewPr>
  <p:slideViewPr>
    <p:cSldViewPr snapToGrid="0">
      <p:cViewPr varScale="1">
        <p:scale>
          <a:sx n="101" d="100"/>
          <a:sy n="101" d="100"/>
        </p:scale>
        <p:origin x="318"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icrosoft%20PowerPoint%20&#20869;&#12398;&#12464;&#12521;&#12501;"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8887865814072"/>
          <c:y val="0.18048746111181344"/>
          <c:w val="0.86698704348822309"/>
          <c:h val="0.69050024287158296"/>
        </c:manualLayout>
      </c:layout>
      <c:barChart>
        <c:barDir val="col"/>
        <c:grouping val="clustered"/>
        <c:varyColors val="0"/>
        <c:ser>
          <c:idx val="0"/>
          <c:order val="0"/>
          <c:tx>
            <c:strRef>
              <c:f>Sheet1!$B$1</c:f>
              <c:strCache>
                <c:ptCount val="1"/>
                <c:pt idx="0">
                  <c:v>系列 1</c:v>
                </c:pt>
              </c:strCache>
            </c:strRef>
          </c:tx>
          <c:invertIfNegative val="0"/>
          <c:dLbls>
            <c:dLbl>
              <c:idx val="0"/>
              <c:layout>
                <c:manualLayout>
                  <c:x val="-1.5436553220316765E-17"/>
                  <c:y val="-1.53647277872312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110-4473-8AC5-F1F11BF7A1B6}"/>
                </c:ext>
              </c:extLst>
            </c:dLbl>
            <c:dLbl>
              <c:idx val="1"/>
              <c:layout>
                <c:manualLayout>
                  <c:x val="1.6840070776032892E-3"/>
                  <c:y val="-2.68882736276545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110-4473-8AC5-F1F11BF7A1B6}"/>
                </c:ext>
              </c:extLst>
            </c:dLbl>
            <c:dLbl>
              <c:idx val="2"/>
              <c:layout>
                <c:manualLayout>
                  <c:x val="0"/>
                  <c:y val="-1.92059097340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110-4473-8AC5-F1F11BF7A1B6}"/>
                </c:ext>
              </c:extLst>
            </c:dLbl>
            <c:dLbl>
              <c:idx val="3"/>
              <c:layout>
                <c:manualLayout>
                  <c:x val="0"/>
                  <c:y val="2.68882736276545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110-4473-8AC5-F1F11BF7A1B6}"/>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２０歳代</c:v>
                </c:pt>
                <c:pt idx="1">
                  <c:v>３０歳代</c:v>
                </c:pt>
                <c:pt idx="2">
                  <c:v>４０歳代</c:v>
                </c:pt>
                <c:pt idx="3">
                  <c:v>５０歳代</c:v>
                </c:pt>
                <c:pt idx="4">
                  <c:v>６０歳代</c:v>
                </c:pt>
                <c:pt idx="5">
                  <c:v>７０歳代以降</c:v>
                </c:pt>
              </c:strCache>
            </c:strRef>
          </c:cat>
          <c:val>
            <c:numRef>
              <c:f>Sheet1!$B$2:$B$7</c:f>
              <c:numCache>
                <c:formatCode>0.00%</c:formatCode>
                <c:ptCount val="6"/>
                <c:pt idx="0">
                  <c:v>0.47499999999999998</c:v>
                </c:pt>
                <c:pt idx="1">
                  <c:v>0.46800000000000003</c:v>
                </c:pt>
                <c:pt idx="2">
                  <c:v>0.47499999999999998</c:v>
                </c:pt>
                <c:pt idx="3">
                  <c:v>0.45700000000000002</c:v>
                </c:pt>
                <c:pt idx="4">
                  <c:v>0.36899999999999999</c:v>
                </c:pt>
                <c:pt idx="5">
                  <c:v>0.20499999999999999</c:v>
                </c:pt>
              </c:numCache>
            </c:numRef>
          </c:val>
          <c:extLst>
            <c:ext xmlns:c16="http://schemas.microsoft.com/office/drawing/2014/chart" uri="{C3380CC4-5D6E-409C-BE32-E72D297353CC}">
              <c16:uniqueId val="{00000004-1110-4473-8AC5-F1F11BF7A1B6}"/>
            </c:ext>
          </c:extLst>
        </c:ser>
        <c:dLbls>
          <c:showLegendKey val="0"/>
          <c:showVal val="0"/>
          <c:showCatName val="0"/>
          <c:showSerName val="0"/>
          <c:showPercent val="0"/>
          <c:showBubbleSize val="0"/>
        </c:dLbls>
        <c:gapWidth val="150"/>
        <c:axId val="141852160"/>
        <c:axId val="136794624"/>
      </c:barChart>
      <c:catAx>
        <c:axId val="141852160"/>
        <c:scaling>
          <c:orientation val="minMax"/>
        </c:scaling>
        <c:delete val="0"/>
        <c:axPos val="b"/>
        <c:numFmt formatCode="General" sourceLinked="0"/>
        <c:majorTickMark val="out"/>
        <c:minorTickMark val="none"/>
        <c:tickLblPos val="nextTo"/>
        <c:txPr>
          <a:bodyPr/>
          <a:lstStyle/>
          <a:p>
            <a:pPr>
              <a:defRPr sz="1400" b="1"/>
            </a:pPr>
            <a:endParaRPr lang="ja-JP"/>
          </a:p>
        </c:txPr>
        <c:crossAx val="136794624"/>
        <c:crosses val="autoZero"/>
        <c:auto val="1"/>
        <c:lblAlgn val="ctr"/>
        <c:lblOffset val="100"/>
        <c:noMultiLvlLbl val="0"/>
      </c:catAx>
      <c:valAx>
        <c:axId val="136794624"/>
        <c:scaling>
          <c:orientation val="minMax"/>
        </c:scaling>
        <c:delete val="0"/>
        <c:axPos val="l"/>
        <c:majorGridlines/>
        <c:numFmt formatCode="0.0%" sourceLinked="0"/>
        <c:majorTickMark val="out"/>
        <c:minorTickMark val="none"/>
        <c:tickLblPos val="nextTo"/>
        <c:crossAx val="141852160"/>
        <c:crosses val="autoZero"/>
        <c:crossBetween val="between"/>
      </c:valAx>
    </c:plotArea>
    <c:plotVisOnly val="1"/>
    <c:dispBlanksAs val="gap"/>
    <c:showDLblsOverMax val="0"/>
  </c:chart>
  <c:txPr>
    <a:bodyPr/>
    <a:lstStyle/>
    <a:p>
      <a:pPr>
        <a:defRPr sz="1800"/>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'[Microsoft PowerPoint 内のグラフ]Sheet1'!$B$1</c:f>
              <c:strCache>
                <c:ptCount val="1"/>
                <c:pt idx="0">
                  <c:v>系列 1</c:v>
                </c:pt>
              </c:strCache>
            </c:strRef>
          </c:tx>
          <c:invertIfNegative val="0"/>
          <c:dLbls>
            <c:spPr>
              <a:noFill/>
              <a:ln>
                <a:noFill/>
              </a:ln>
              <a:effectLst/>
            </c:spPr>
            <c:txPr>
              <a:bodyPr/>
              <a:lstStyle/>
              <a:p>
                <a:pPr>
                  <a:defRPr sz="2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'[Microsoft PowerPoint 内のグラフ]Sheet1'!$A$2:$A$3</c:f>
              <c:strCache>
                <c:ptCount val="2"/>
                <c:pt idx="0">
                  <c:v>労働能率低下</c:v>
                </c:pt>
                <c:pt idx="1">
                  <c:v>勉学能率低下</c:v>
                </c:pt>
              </c:strCache>
            </c:strRef>
          </c:cat>
          <c:val>
            <c:numRef>
              <c:f>'[Microsoft PowerPoint 内のグラフ]Sheet1'!$B$2:$B$3</c:f>
              <c:numCache>
                <c:formatCode>0.00%</c:formatCode>
                <c:ptCount val="2"/>
                <c:pt idx="0">
                  <c:v>-0.41799999999999998</c:v>
                </c:pt>
                <c:pt idx="1">
                  <c:v>-0.47499999999999998</c:v>
                </c:pt>
              </c:numCache>
            </c:numRef>
          </c:val>
          <c:extLst>
            <c:ext xmlns:c16="http://schemas.microsoft.com/office/drawing/2014/chart" uri="{C3380CC4-5D6E-409C-BE32-E72D297353CC}">
              <c16:uniqueId val="{00000000-6E11-42E7-B406-7003A4D52952}"/>
            </c:ext>
          </c:extLst>
        </c:ser>
        <c:dLbls>
          <c:showLegendKey val="0"/>
          <c:showVal val="0"/>
          <c:showCatName val="0"/>
          <c:showSerName val="0"/>
          <c:showPercent val="0"/>
          <c:showBubbleSize val="0"/>
        </c:dLbls>
        <c:gapWidth val="150"/>
        <c:axId val="141979648"/>
        <c:axId val="136796928"/>
      </c:barChart>
      <c:catAx>
        <c:axId val="141979648"/>
        <c:scaling>
          <c:orientation val="minMax"/>
        </c:scaling>
        <c:delete val="0"/>
        <c:axPos val="b"/>
        <c:numFmt formatCode="General" sourceLinked="0"/>
        <c:majorTickMark val="out"/>
        <c:minorTickMark val="none"/>
        <c:tickLblPos val="high"/>
        <c:txPr>
          <a:bodyPr/>
          <a:lstStyle/>
          <a:p>
            <a:pPr>
              <a:defRPr sz="2400">
                <a:latin typeface="AR ADGothicJP Medium" panose="020B0609000000000000" pitchFamily="49" charset="-128"/>
                <a:ea typeface="AR ADGothicJP Medium" panose="020B0609000000000000" pitchFamily="49" charset="-128"/>
              </a:defRPr>
            </a:pPr>
            <a:endParaRPr lang="ja-JP"/>
          </a:p>
        </c:txPr>
        <c:crossAx val="136796928"/>
        <c:crosses val="autoZero"/>
        <c:auto val="1"/>
        <c:lblAlgn val="ctr"/>
        <c:lblOffset val="100"/>
        <c:noMultiLvlLbl val="0"/>
      </c:catAx>
      <c:valAx>
        <c:axId val="136796928"/>
        <c:scaling>
          <c:orientation val="minMax"/>
          <c:max val="0"/>
          <c:min val="-0.70000000000000007"/>
        </c:scaling>
        <c:delete val="0"/>
        <c:axPos val="l"/>
        <c:majorGridlines/>
        <c:numFmt formatCode="0.0%" sourceLinked="0"/>
        <c:majorTickMark val="out"/>
        <c:minorTickMark val="none"/>
        <c:tickLblPos val="nextTo"/>
        <c:crossAx val="141979648"/>
        <c:crosses val="autoZero"/>
        <c:crossBetween val="between"/>
      </c:valAx>
    </c:plotArea>
    <c:plotVisOnly val="1"/>
    <c:dispBlanksAs val="gap"/>
    <c:showDLblsOverMax val="0"/>
  </c:chart>
  <c:txPr>
    <a:bodyPr/>
    <a:lstStyle/>
    <a:p>
      <a:pPr>
        <a:defRPr sz="1200" b="1"/>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dirty="0"/>
              <a:t>素材による付着した花粉の数の比較</a:t>
            </a:r>
            <a:endParaRPr lang="en-US" altLang="ja-JP" dirty="0"/>
          </a:p>
        </c:rich>
      </c:tx>
      <c:overlay val="0"/>
    </c:title>
    <c:autoTitleDeleted val="0"/>
    <c:plotArea>
      <c:layout>
        <c:manualLayout>
          <c:layoutTarget val="inner"/>
          <c:xMode val="edge"/>
          <c:yMode val="edge"/>
          <c:x val="0.13642563891279272"/>
          <c:y val="0.1811812500238798"/>
          <c:w val="0.82366992749254442"/>
          <c:h val="0.58358159653296404"/>
        </c:manualLayout>
      </c:layout>
      <c:barChart>
        <c:barDir val="col"/>
        <c:grouping val="clustered"/>
        <c:varyColors val="0"/>
        <c:ser>
          <c:idx val="0"/>
          <c:order val="0"/>
          <c:tx>
            <c:strRef>
              <c:f>Sheet1!$B$1</c:f>
              <c:strCache>
                <c:ptCount val="1"/>
                <c:pt idx="0">
                  <c:v>系列 1</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綿</c:v>
                </c:pt>
                <c:pt idx="1">
                  <c:v>絹</c:v>
                </c:pt>
                <c:pt idx="2">
                  <c:v>化繊</c:v>
                </c:pt>
                <c:pt idx="3">
                  <c:v>ウール</c:v>
                </c:pt>
              </c:strCache>
            </c:strRef>
          </c:cat>
          <c:val>
            <c:numRef>
              <c:f>Sheet1!$B$2:$B$5</c:f>
              <c:numCache>
                <c:formatCode>General</c:formatCode>
                <c:ptCount val="4"/>
                <c:pt idx="0">
                  <c:v>100</c:v>
                </c:pt>
                <c:pt idx="1">
                  <c:v>150</c:v>
                </c:pt>
                <c:pt idx="2">
                  <c:v>180</c:v>
                </c:pt>
                <c:pt idx="3">
                  <c:v>980</c:v>
                </c:pt>
              </c:numCache>
            </c:numRef>
          </c:val>
          <c:extLst>
            <c:ext xmlns:c16="http://schemas.microsoft.com/office/drawing/2014/chart" uri="{C3380CC4-5D6E-409C-BE32-E72D297353CC}">
              <c16:uniqueId val="{00000000-4768-4B88-80BB-626AEC0E4312}"/>
            </c:ext>
          </c:extLst>
        </c:ser>
        <c:dLbls>
          <c:showLegendKey val="0"/>
          <c:showVal val="0"/>
          <c:showCatName val="0"/>
          <c:showSerName val="0"/>
          <c:showPercent val="0"/>
          <c:showBubbleSize val="0"/>
        </c:dLbls>
        <c:gapWidth val="30"/>
        <c:overlap val="50"/>
        <c:axId val="57705984"/>
        <c:axId val="142209536"/>
      </c:barChart>
      <c:catAx>
        <c:axId val="57705984"/>
        <c:scaling>
          <c:orientation val="minMax"/>
        </c:scaling>
        <c:delete val="0"/>
        <c:axPos val="b"/>
        <c:numFmt formatCode="General" sourceLinked="0"/>
        <c:majorTickMark val="out"/>
        <c:minorTickMark val="none"/>
        <c:tickLblPos val="nextTo"/>
        <c:crossAx val="142209536"/>
        <c:crosses val="autoZero"/>
        <c:auto val="1"/>
        <c:lblAlgn val="ctr"/>
        <c:lblOffset val="100"/>
        <c:noMultiLvlLbl val="0"/>
      </c:catAx>
      <c:valAx>
        <c:axId val="142209536"/>
        <c:scaling>
          <c:orientation val="minMax"/>
        </c:scaling>
        <c:delete val="0"/>
        <c:axPos val="l"/>
        <c:majorGridlines/>
        <c:numFmt formatCode="General" sourceLinked="1"/>
        <c:majorTickMark val="out"/>
        <c:minorTickMark val="none"/>
        <c:tickLblPos val="nextTo"/>
        <c:crossAx val="57705984"/>
        <c:crosses val="autoZero"/>
        <c:crossBetween val="between"/>
      </c:valAx>
    </c:plotArea>
    <c:plotVisOnly val="1"/>
    <c:dispBlanksAs val="gap"/>
    <c:showDLblsOverMax val="0"/>
  </c:chart>
  <c:txPr>
    <a:bodyPr/>
    <a:lstStyle/>
    <a:p>
      <a:pPr>
        <a:defRPr sz="1800"/>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花粉症</c:v>
                </c:pt>
              </c:strCache>
            </c:strRef>
          </c:tx>
          <c:invertIfNegative val="0"/>
          <c:dLbls>
            <c:dLbl>
              <c:idx val="0"/>
              <c:tx>
                <c:rich>
                  <a:bodyPr/>
                  <a:lstStyle/>
                  <a:p>
                    <a:r>
                      <a:rPr lang="en-US" altLang="en-US"/>
                      <a:t>19.6</a:t>
                    </a:r>
                    <a:r>
                      <a:rPr lang="ja-JP" altLang="en-US"/>
                      <a:t>％</a:t>
                    </a:r>
                    <a:endParaRPr lang="en-US" altLang="en-US"/>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4653-47C5-960E-FBD5548C4899}"/>
                </c:ext>
              </c:extLst>
            </c:dLbl>
            <c:dLbl>
              <c:idx val="1"/>
              <c:tx>
                <c:rich>
                  <a:bodyPr/>
                  <a:lstStyle/>
                  <a:p>
                    <a:r>
                      <a:rPr lang="en-US" altLang="en-US"/>
                      <a:t>29.8</a:t>
                    </a:r>
                    <a:r>
                      <a:rPr lang="ja-JP" altLang="en-US"/>
                      <a:t>％</a:t>
                    </a:r>
                    <a:endParaRPr lang="en-US" altLang="en-US"/>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653-47C5-960E-FBD5548C4899}"/>
                </c:ext>
              </c:extLst>
            </c:dLbl>
            <c:dLbl>
              <c:idx val="2"/>
              <c:tx>
                <c:rich>
                  <a:bodyPr/>
                  <a:lstStyle/>
                  <a:p>
                    <a:r>
                      <a:rPr lang="en-US" altLang="en-US"/>
                      <a:t>42.5</a:t>
                    </a:r>
                    <a:r>
                      <a:rPr lang="ja-JP" altLang="en-US"/>
                      <a:t>％</a:t>
                    </a:r>
                    <a:endParaRPr lang="en-US" altLang="en-US"/>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4653-47C5-960E-FBD5548C489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1988年</c:v>
                </c:pt>
                <c:pt idx="1">
                  <c:v>2008年</c:v>
                </c:pt>
                <c:pt idx="2">
                  <c:v>2019年</c:v>
                </c:pt>
              </c:strCache>
            </c:strRef>
          </c:cat>
          <c:val>
            <c:numRef>
              <c:f>Sheet1!$B$2:$B$4</c:f>
              <c:numCache>
                <c:formatCode>General</c:formatCode>
                <c:ptCount val="3"/>
                <c:pt idx="0">
                  <c:v>19.600000000000001</c:v>
                </c:pt>
                <c:pt idx="1">
                  <c:v>29.8</c:v>
                </c:pt>
                <c:pt idx="2">
                  <c:v>42.5</c:v>
                </c:pt>
              </c:numCache>
            </c:numRef>
          </c:val>
          <c:extLst>
            <c:ext xmlns:c16="http://schemas.microsoft.com/office/drawing/2014/chart" uri="{C3380CC4-5D6E-409C-BE32-E72D297353CC}">
              <c16:uniqueId val="{00000003-4653-47C5-960E-FBD5548C4899}"/>
            </c:ext>
          </c:extLst>
        </c:ser>
        <c:ser>
          <c:idx val="1"/>
          <c:order val="1"/>
          <c:tx>
            <c:strRef>
              <c:f>Sheet1!$C$1</c:f>
              <c:strCache>
                <c:ptCount val="1"/>
                <c:pt idx="0">
                  <c:v>スギ花粉症</c:v>
                </c:pt>
              </c:strCache>
            </c:strRef>
          </c:tx>
          <c:invertIfNegative val="0"/>
          <c:dLbls>
            <c:dLbl>
              <c:idx val="0"/>
              <c:tx>
                <c:rich>
                  <a:bodyPr/>
                  <a:lstStyle/>
                  <a:p>
                    <a:r>
                      <a:rPr lang="en-US" altLang="en-US"/>
                      <a:t>16.2</a:t>
                    </a:r>
                    <a:r>
                      <a:rPr lang="ja-JP" altLang="en-US"/>
                      <a:t>％</a:t>
                    </a:r>
                    <a:endParaRPr lang="en-US" altLang="en-US"/>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4653-47C5-960E-FBD5548C4899}"/>
                </c:ext>
              </c:extLst>
            </c:dLbl>
            <c:dLbl>
              <c:idx val="1"/>
              <c:tx>
                <c:rich>
                  <a:bodyPr/>
                  <a:lstStyle/>
                  <a:p>
                    <a:r>
                      <a:rPr lang="en-US" altLang="en-US"/>
                      <a:t>26.5</a:t>
                    </a:r>
                    <a:r>
                      <a:rPr lang="ja-JP" altLang="en-US"/>
                      <a:t>％</a:t>
                    </a:r>
                    <a:endParaRPr lang="en-US" altLang="en-US"/>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4653-47C5-960E-FBD5548C4899}"/>
                </c:ext>
              </c:extLst>
            </c:dLbl>
            <c:dLbl>
              <c:idx val="2"/>
              <c:tx>
                <c:rich>
                  <a:bodyPr/>
                  <a:lstStyle/>
                  <a:p>
                    <a:r>
                      <a:rPr lang="en-US" altLang="ja-JP" dirty="0"/>
                      <a:t>38.8</a:t>
                    </a:r>
                    <a:r>
                      <a:rPr lang="ja-JP" altLang="en-US" dirty="0"/>
                      <a:t>％</a:t>
                    </a:r>
                    <a:endParaRPr lang="en-US" alt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4653-47C5-960E-FBD5548C489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1988年</c:v>
                </c:pt>
                <c:pt idx="1">
                  <c:v>2008年</c:v>
                </c:pt>
                <c:pt idx="2">
                  <c:v>2019年</c:v>
                </c:pt>
              </c:strCache>
            </c:strRef>
          </c:cat>
          <c:val>
            <c:numRef>
              <c:f>Sheet1!$C$2:$C$4</c:f>
              <c:numCache>
                <c:formatCode>General</c:formatCode>
                <c:ptCount val="3"/>
                <c:pt idx="0">
                  <c:v>16.2</c:v>
                </c:pt>
                <c:pt idx="1">
                  <c:v>26.5</c:v>
                </c:pt>
                <c:pt idx="2">
                  <c:v>38.799999999999997</c:v>
                </c:pt>
              </c:numCache>
            </c:numRef>
          </c:val>
          <c:extLst>
            <c:ext xmlns:c16="http://schemas.microsoft.com/office/drawing/2014/chart" uri="{C3380CC4-5D6E-409C-BE32-E72D297353CC}">
              <c16:uniqueId val="{00000007-4653-47C5-960E-FBD5548C4899}"/>
            </c:ext>
          </c:extLst>
        </c:ser>
        <c:dLbls>
          <c:showLegendKey val="0"/>
          <c:showVal val="0"/>
          <c:showCatName val="0"/>
          <c:showSerName val="0"/>
          <c:showPercent val="0"/>
          <c:showBubbleSize val="0"/>
        </c:dLbls>
        <c:gapWidth val="119"/>
        <c:overlap val="-20"/>
        <c:axId val="145006080"/>
        <c:axId val="142649600"/>
      </c:barChart>
      <c:catAx>
        <c:axId val="145006080"/>
        <c:scaling>
          <c:orientation val="minMax"/>
        </c:scaling>
        <c:delete val="0"/>
        <c:axPos val="b"/>
        <c:numFmt formatCode="General" sourceLinked="0"/>
        <c:majorTickMark val="out"/>
        <c:minorTickMark val="none"/>
        <c:tickLblPos val="nextTo"/>
        <c:crossAx val="142649600"/>
        <c:crosses val="autoZero"/>
        <c:auto val="1"/>
        <c:lblAlgn val="ctr"/>
        <c:lblOffset val="100"/>
        <c:noMultiLvlLbl val="0"/>
      </c:catAx>
      <c:valAx>
        <c:axId val="142649600"/>
        <c:scaling>
          <c:orientation val="minMax"/>
        </c:scaling>
        <c:delete val="0"/>
        <c:axPos val="l"/>
        <c:majorGridlines/>
        <c:numFmt formatCode="General" sourceLinked="1"/>
        <c:majorTickMark val="out"/>
        <c:minorTickMark val="none"/>
        <c:tickLblPos val="nextTo"/>
        <c:crossAx val="145006080"/>
        <c:crosses val="autoZero"/>
        <c:crossBetween val="between"/>
      </c:valAx>
    </c:plotArea>
    <c:legend>
      <c:legendPos val="r"/>
      <c:overlay val="0"/>
    </c:legend>
    <c:plotVisOnly val="1"/>
    <c:dispBlanksAs val="gap"/>
    <c:showDLblsOverMax val="0"/>
  </c:chart>
  <c:txPr>
    <a:bodyPr/>
    <a:lstStyle/>
    <a:p>
      <a:pPr>
        <a:defRPr sz="1800"/>
      </a:pPr>
      <a:endParaRPr lang="ja-JP"/>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871892A-6C84-4935-B75B-A9985AADC77C}" type="datetimeFigureOut">
              <a:rPr kumimoji="1" lang="ja-JP" altLang="en-US" smtClean="0"/>
              <a:t>2024/2/28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9B35066-84ED-462C-91BF-A526E4254116}" type="slidenum">
              <a:rPr kumimoji="1" lang="ja-JP" altLang="en-US" smtClean="0"/>
              <a:t>‹#›</a:t>
            </a:fld>
            <a:endParaRPr kumimoji="1" lang="ja-JP" altLang="en-US"/>
          </a:p>
        </p:txBody>
      </p:sp>
    </p:spTree>
    <p:extLst>
      <p:ext uri="{BB962C8B-B14F-4D97-AF65-F5344CB8AC3E}">
        <p14:creationId xmlns:p14="http://schemas.microsoft.com/office/powerpoint/2010/main" val="1713002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871892A-6C84-4935-B75B-A9985AADC77C}" type="datetimeFigureOut">
              <a:rPr kumimoji="1" lang="ja-JP" altLang="en-US" smtClean="0"/>
              <a:t>2024/2/28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9B35066-84ED-462C-91BF-A526E4254116}" type="slidenum">
              <a:rPr kumimoji="1" lang="ja-JP" altLang="en-US" smtClean="0"/>
              <a:t>‹#›</a:t>
            </a:fld>
            <a:endParaRPr kumimoji="1" lang="ja-JP" altLang="en-US"/>
          </a:p>
        </p:txBody>
      </p:sp>
    </p:spTree>
    <p:extLst>
      <p:ext uri="{BB962C8B-B14F-4D97-AF65-F5344CB8AC3E}">
        <p14:creationId xmlns:p14="http://schemas.microsoft.com/office/powerpoint/2010/main" val="3617407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871892A-6C84-4935-B75B-A9985AADC77C}" type="datetimeFigureOut">
              <a:rPr kumimoji="1" lang="ja-JP" altLang="en-US" smtClean="0"/>
              <a:t>2024/2/28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9B35066-84ED-462C-91BF-A526E4254116}" type="slidenum">
              <a:rPr kumimoji="1" lang="ja-JP" altLang="en-US" smtClean="0"/>
              <a:t>‹#›</a:t>
            </a:fld>
            <a:endParaRPr kumimoji="1" lang="ja-JP" altLang="en-US"/>
          </a:p>
        </p:txBody>
      </p:sp>
    </p:spTree>
    <p:extLst>
      <p:ext uri="{BB962C8B-B14F-4D97-AF65-F5344CB8AC3E}">
        <p14:creationId xmlns:p14="http://schemas.microsoft.com/office/powerpoint/2010/main" val="2485088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871892A-6C84-4935-B75B-A9985AADC77C}" type="datetimeFigureOut">
              <a:rPr kumimoji="1" lang="ja-JP" altLang="en-US" smtClean="0"/>
              <a:t>2024/2/28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9B35066-84ED-462C-91BF-A526E4254116}" type="slidenum">
              <a:rPr kumimoji="1" lang="ja-JP" altLang="en-US" smtClean="0"/>
              <a:t>‹#›</a:t>
            </a:fld>
            <a:endParaRPr kumimoji="1" lang="ja-JP" altLang="en-US"/>
          </a:p>
        </p:txBody>
      </p:sp>
    </p:spTree>
    <p:extLst>
      <p:ext uri="{BB962C8B-B14F-4D97-AF65-F5344CB8AC3E}">
        <p14:creationId xmlns:p14="http://schemas.microsoft.com/office/powerpoint/2010/main" val="3621708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871892A-6C84-4935-B75B-A9985AADC77C}" type="datetimeFigureOut">
              <a:rPr kumimoji="1" lang="ja-JP" altLang="en-US" smtClean="0"/>
              <a:t>2024/2/28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9B35066-84ED-462C-91BF-A526E4254116}" type="slidenum">
              <a:rPr kumimoji="1" lang="ja-JP" altLang="en-US" smtClean="0"/>
              <a:t>‹#›</a:t>
            </a:fld>
            <a:endParaRPr kumimoji="1" lang="ja-JP" altLang="en-US"/>
          </a:p>
        </p:txBody>
      </p:sp>
    </p:spTree>
    <p:extLst>
      <p:ext uri="{BB962C8B-B14F-4D97-AF65-F5344CB8AC3E}">
        <p14:creationId xmlns:p14="http://schemas.microsoft.com/office/powerpoint/2010/main" val="3061980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871892A-6C84-4935-B75B-A9985AADC77C}" type="datetimeFigureOut">
              <a:rPr kumimoji="1" lang="ja-JP" altLang="en-US" smtClean="0"/>
              <a:t>2024/2/28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9B35066-84ED-462C-91BF-A526E4254116}" type="slidenum">
              <a:rPr kumimoji="1" lang="ja-JP" altLang="en-US" smtClean="0"/>
              <a:t>‹#›</a:t>
            </a:fld>
            <a:endParaRPr kumimoji="1" lang="ja-JP" altLang="en-US"/>
          </a:p>
        </p:txBody>
      </p:sp>
    </p:spTree>
    <p:extLst>
      <p:ext uri="{BB962C8B-B14F-4D97-AF65-F5344CB8AC3E}">
        <p14:creationId xmlns:p14="http://schemas.microsoft.com/office/powerpoint/2010/main" val="1397511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871892A-6C84-4935-B75B-A9985AADC77C}" type="datetimeFigureOut">
              <a:rPr kumimoji="1" lang="ja-JP" altLang="en-US" smtClean="0"/>
              <a:t>2024/2/28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9B35066-84ED-462C-91BF-A526E4254116}" type="slidenum">
              <a:rPr kumimoji="1" lang="ja-JP" altLang="en-US" smtClean="0"/>
              <a:t>‹#›</a:t>
            </a:fld>
            <a:endParaRPr kumimoji="1" lang="ja-JP" altLang="en-US"/>
          </a:p>
        </p:txBody>
      </p:sp>
    </p:spTree>
    <p:extLst>
      <p:ext uri="{BB962C8B-B14F-4D97-AF65-F5344CB8AC3E}">
        <p14:creationId xmlns:p14="http://schemas.microsoft.com/office/powerpoint/2010/main" val="1610458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871892A-6C84-4935-B75B-A9985AADC77C}" type="datetimeFigureOut">
              <a:rPr kumimoji="1" lang="ja-JP" altLang="en-US" smtClean="0"/>
              <a:t>2024/2/28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9B35066-84ED-462C-91BF-A526E4254116}" type="slidenum">
              <a:rPr kumimoji="1" lang="ja-JP" altLang="en-US" smtClean="0"/>
              <a:t>‹#›</a:t>
            </a:fld>
            <a:endParaRPr kumimoji="1" lang="ja-JP" altLang="en-US"/>
          </a:p>
        </p:txBody>
      </p:sp>
    </p:spTree>
    <p:extLst>
      <p:ext uri="{BB962C8B-B14F-4D97-AF65-F5344CB8AC3E}">
        <p14:creationId xmlns:p14="http://schemas.microsoft.com/office/powerpoint/2010/main" val="2236344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71892A-6C84-4935-B75B-A9985AADC77C}" type="datetimeFigureOut">
              <a:rPr kumimoji="1" lang="ja-JP" altLang="en-US" smtClean="0"/>
              <a:t>2024/2/28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9B35066-84ED-462C-91BF-A526E4254116}" type="slidenum">
              <a:rPr kumimoji="1" lang="ja-JP" altLang="en-US" smtClean="0"/>
              <a:t>‹#›</a:t>
            </a:fld>
            <a:endParaRPr kumimoji="1" lang="ja-JP" altLang="en-US"/>
          </a:p>
        </p:txBody>
      </p:sp>
    </p:spTree>
    <p:extLst>
      <p:ext uri="{BB962C8B-B14F-4D97-AF65-F5344CB8AC3E}">
        <p14:creationId xmlns:p14="http://schemas.microsoft.com/office/powerpoint/2010/main" val="636304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871892A-6C84-4935-B75B-A9985AADC77C}" type="datetimeFigureOut">
              <a:rPr kumimoji="1" lang="ja-JP" altLang="en-US" smtClean="0"/>
              <a:t>2024/2/28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9B35066-84ED-462C-91BF-A526E4254116}" type="slidenum">
              <a:rPr kumimoji="1" lang="ja-JP" altLang="en-US" smtClean="0"/>
              <a:t>‹#›</a:t>
            </a:fld>
            <a:endParaRPr kumimoji="1" lang="ja-JP" altLang="en-US"/>
          </a:p>
        </p:txBody>
      </p:sp>
    </p:spTree>
    <p:extLst>
      <p:ext uri="{BB962C8B-B14F-4D97-AF65-F5344CB8AC3E}">
        <p14:creationId xmlns:p14="http://schemas.microsoft.com/office/powerpoint/2010/main" val="2813504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871892A-6C84-4935-B75B-A9985AADC77C}" type="datetimeFigureOut">
              <a:rPr kumimoji="1" lang="ja-JP" altLang="en-US" smtClean="0"/>
              <a:t>2024/2/28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9B35066-84ED-462C-91BF-A526E4254116}" type="slidenum">
              <a:rPr kumimoji="1" lang="ja-JP" altLang="en-US" smtClean="0"/>
              <a:t>‹#›</a:t>
            </a:fld>
            <a:endParaRPr kumimoji="1" lang="ja-JP" altLang="en-US"/>
          </a:p>
        </p:txBody>
      </p:sp>
    </p:spTree>
    <p:extLst>
      <p:ext uri="{BB962C8B-B14F-4D97-AF65-F5344CB8AC3E}">
        <p14:creationId xmlns:p14="http://schemas.microsoft.com/office/powerpoint/2010/main" val="4063880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71892A-6C84-4935-B75B-A9985AADC77C}" type="datetimeFigureOut">
              <a:rPr kumimoji="1" lang="ja-JP" altLang="en-US" smtClean="0"/>
              <a:t>2024/2/28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B35066-84ED-462C-91BF-A526E4254116}" type="slidenum">
              <a:rPr kumimoji="1" lang="ja-JP" altLang="en-US" smtClean="0"/>
              <a:t>‹#›</a:t>
            </a:fld>
            <a:endParaRPr kumimoji="1" lang="ja-JP" altLang="en-US"/>
          </a:p>
        </p:txBody>
      </p:sp>
    </p:spTree>
    <p:extLst>
      <p:ext uri="{BB962C8B-B14F-4D97-AF65-F5344CB8AC3E}">
        <p14:creationId xmlns:p14="http://schemas.microsoft.com/office/powerpoint/2010/main" val="32941343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4.png"/><Relationship Id="rId5" Type="http://schemas.microsoft.com/office/2007/relationships/hdphoto" Target="../media/hdphoto4.wdp"/><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microsoft.com/office/2007/relationships/hdphoto" Target="../media/hdphoto1.wdp"/><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9B5367-9B0C-4D17-80B4-8C8E4975B259}"/>
              </a:ext>
            </a:extLst>
          </p:cNvPr>
          <p:cNvSpPr>
            <a:spLocks noGrp="1"/>
          </p:cNvSpPr>
          <p:nvPr>
            <p:ph type="ctrTitle"/>
          </p:nvPr>
        </p:nvSpPr>
        <p:spPr/>
        <p:txBody>
          <a:bodyPr/>
          <a:lstStyle/>
          <a:p>
            <a:r>
              <a:rPr kumimoji="1" lang="ja-JP" altLang="en-US"/>
              <a:t>花粉症</a:t>
            </a:r>
            <a:endParaRPr kumimoji="1" lang="ja-JP" altLang="en-US" dirty="0"/>
          </a:p>
        </p:txBody>
      </p:sp>
      <p:sp>
        <p:nvSpPr>
          <p:cNvPr id="3" name="字幕 2">
            <a:extLst>
              <a:ext uri="{FF2B5EF4-FFF2-40B4-BE49-F238E27FC236}">
                <a16:creationId xmlns:a16="http://schemas.microsoft.com/office/drawing/2014/main" id="{94F839FF-4BAE-25E4-FC69-16DB66FA07BF}"/>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1231045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dirty="0"/>
              <a:t>外出後の注意</a:t>
            </a:r>
          </a:p>
        </p:txBody>
      </p:sp>
      <p:sp>
        <p:nvSpPr>
          <p:cNvPr id="3" name="コンテンツ プレースホルダー 2"/>
          <p:cNvSpPr>
            <a:spLocks noGrp="1"/>
          </p:cNvSpPr>
          <p:nvPr>
            <p:ph idx="1"/>
          </p:nvPr>
        </p:nvSpPr>
        <p:spPr/>
        <p:txBody>
          <a:bodyPr/>
          <a:lstStyle/>
          <a:p>
            <a:r>
              <a:rPr kumimoji="1" lang="ja-JP" altLang="en-US" dirty="0"/>
              <a:t>花粉を持ち込まないために</a:t>
            </a:r>
          </a:p>
        </p:txBody>
      </p:sp>
      <p:sp>
        <p:nvSpPr>
          <p:cNvPr id="4" name="正方形/長方形 3"/>
          <p:cNvSpPr/>
          <p:nvPr/>
        </p:nvSpPr>
        <p:spPr>
          <a:xfrm>
            <a:off x="236975" y="2465736"/>
            <a:ext cx="4233851" cy="369332"/>
          </a:xfrm>
          <a:prstGeom prst="rect">
            <a:avLst/>
          </a:prstGeom>
        </p:spPr>
        <p:txBody>
          <a:bodyPr wrap="none">
            <a:spAutoFit/>
          </a:bodyPr>
          <a:lstStyle/>
          <a:p>
            <a:r>
              <a:rPr lang="ja-JP" altLang="en-US" dirty="0"/>
              <a:t>玄関で衣服や髪をよく払ってから入室する</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382" y="3600183"/>
            <a:ext cx="2489036" cy="2829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正方形/長方形 4"/>
          <p:cNvSpPr/>
          <p:nvPr/>
        </p:nvSpPr>
        <p:spPr>
          <a:xfrm>
            <a:off x="5186257" y="2467069"/>
            <a:ext cx="3853940" cy="369332"/>
          </a:xfrm>
          <a:prstGeom prst="rect">
            <a:avLst/>
          </a:prstGeom>
        </p:spPr>
        <p:txBody>
          <a:bodyPr wrap="none">
            <a:spAutoFit/>
          </a:bodyPr>
          <a:lstStyle/>
          <a:p>
            <a:r>
              <a:rPr lang="ja-JP" altLang="en-US" dirty="0"/>
              <a:t>洗顔・うがい・手洗いを行い、鼻をかむ</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7192" y="3708573"/>
            <a:ext cx="2679501" cy="2883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テキスト ボックス 5"/>
          <p:cNvSpPr txBox="1"/>
          <p:nvPr/>
        </p:nvSpPr>
        <p:spPr>
          <a:xfrm>
            <a:off x="890198" y="3101742"/>
            <a:ext cx="2927404" cy="369332"/>
          </a:xfrm>
          <a:prstGeom prst="rect">
            <a:avLst/>
          </a:prstGeom>
          <a:noFill/>
        </p:spPr>
        <p:txBody>
          <a:bodyPr wrap="none" rtlCol="0">
            <a:spAutoFit/>
          </a:bodyPr>
          <a:lstStyle/>
          <a:p>
            <a:r>
              <a:rPr kumimoji="1" lang="ja-JP" altLang="en-US" dirty="0"/>
              <a:t>花粉を落として持ち込まない</a:t>
            </a:r>
          </a:p>
        </p:txBody>
      </p:sp>
      <p:sp>
        <p:nvSpPr>
          <p:cNvPr id="7" name="下矢印 6"/>
          <p:cNvSpPr/>
          <p:nvPr/>
        </p:nvSpPr>
        <p:spPr>
          <a:xfrm>
            <a:off x="1883121" y="2835068"/>
            <a:ext cx="624689" cy="2666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5847192" y="3094418"/>
            <a:ext cx="2406428" cy="369332"/>
          </a:xfrm>
          <a:prstGeom prst="rect">
            <a:avLst/>
          </a:prstGeom>
          <a:noFill/>
        </p:spPr>
        <p:txBody>
          <a:bodyPr wrap="none" rtlCol="0">
            <a:spAutoFit/>
          </a:bodyPr>
          <a:lstStyle/>
          <a:p>
            <a:r>
              <a:rPr kumimoji="1" lang="ja-JP" altLang="en-US" dirty="0"/>
              <a:t>付いた花粉を洗い流す</a:t>
            </a:r>
          </a:p>
        </p:txBody>
      </p:sp>
      <p:sp>
        <p:nvSpPr>
          <p:cNvPr id="11" name="下矢印 10"/>
          <p:cNvSpPr/>
          <p:nvPr/>
        </p:nvSpPr>
        <p:spPr>
          <a:xfrm>
            <a:off x="6840115" y="2827744"/>
            <a:ext cx="624689" cy="2666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95338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dirty="0"/>
              <a:t>花粉症に効果のある食品</a:t>
            </a:r>
          </a:p>
        </p:txBody>
      </p:sp>
      <p:sp>
        <p:nvSpPr>
          <p:cNvPr id="3" name="コンテンツ プレースホルダー 2"/>
          <p:cNvSpPr>
            <a:spLocks noGrp="1"/>
          </p:cNvSpPr>
          <p:nvPr>
            <p:ph idx="1"/>
          </p:nvPr>
        </p:nvSpPr>
        <p:spPr>
          <a:xfrm>
            <a:off x="1150374" y="1690689"/>
            <a:ext cx="7364976" cy="4802185"/>
          </a:xfrm>
        </p:spPr>
        <p:txBody>
          <a:bodyPr>
            <a:normAutofit fontScale="55000" lnSpcReduction="20000"/>
          </a:bodyPr>
          <a:lstStyle/>
          <a:p>
            <a:pPr>
              <a:lnSpc>
                <a:spcPct val="120000"/>
              </a:lnSpc>
            </a:pPr>
            <a:r>
              <a:rPr lang="ja-JP" altLang="en-US" sz="3600" dirty="0"/>
              <a:t>ヨーグルトなどの乳酸菌：</a:t>
            </a:r>
            <a:br>
              <a:rPr lang="en-US" altLang="ja-JP" dirty="0"/>
            </a:br>
            <a:r>
              <a:rPr lang="ja-JP" altLang="en-US" dirty="0"/>
              <a:t>毎日少しづつとるのが良いです。</a:t>
            </a:r>
            <a:br>
              <a:rPr lang="en-US" altLang="ja-JP" dirty="0"/>
            </a:br>
            <a:r>
              <a:rPr lang="ja-JP" altLang="en-US" dirty="0"/>
              <a:t>腸には免疫の働きを担う細胞が集まっており、腸内環境を整えと、花粉による免疫の過剰反応を抑えることができます。</a:t>
            </a:r>
            <a:endParaRPr lang="en-US" altLang="ja-JP" dirty="0"/>
          </a:p>
          <a:p>
            <a:pPr>
              <a:lnSpc>
                <a:spcPct val="120000"/>
              </a:lnSpc>
            </a:pPr>
            <a:r>
              <a:rPr lang="ja-JP" altLang="en-US" sz="3600" dirty="0"/>
              <a:t>レンコン：</a:t>
            </a:r>
            <a:br>
              <a:rPr lang="en-US" altLang="ja-JP" dirty="0"/>
            </a:br>
            <a:r>
              <a:rPr lang="ja-JP" altLang="en-US" dirty="0"/>
              <a:t>れんこんには食物繊維のほかにポリフェノールが多く含まれている。ポリフェノールは、抗酸化作用があり、花粉症などのアレルギー反応を抑えます。</a:t>
            </a:r>
            <a:endParaRPr lang="en-US" altLang="ja-JP" dirty="0"/>
          </a:p>
          <a:p>
            <a:pPr>
              <a:lnSpc>
                <a:spcPct val="120000"/>
              </a:lnSpc>
            </a:pPr>
            <a:r>
              <a:rPr lang="ja-JP" altLang="en-US" sz="3600" dirty="0"/>
              <a:t>青魚：</a:t>
            </a:r>
            <a:br>
              <a:rPr lang="en-US" altLang="ja-JP" dirty="0"/>
            </a:br>
            <a:r>
              <a:rPr lang="ja-JP" altLang="en-US" dirty="0"/>
              <a:t>さば、いわしなどの青魚の脂に含まれる不飽和脂肪酸にはアレルギー症状を抑える（ロイコトリエンの放出を抑える）作用があります。</a:t>
            </a:r>
            <a:endParaRPr lang="en-US" altLang="ja-JP" dirty="0"/>
          </a:p>
          <a:p>
            <a:pPr>
              <a:lnSpc>
                <a:spcPct val="120000"/>
              </a:lnSpc>
            </a:pPr>
            <a:r>
              <a:rPr lang="ja-JP" altLang="en-US" sz="3600" dirty="0"/>
              <a:t>チョコレート：</a:t>
            </a:r>
            <a:br>
              <a:rPr lang="en-US" altLang="ja-JP" dirty="0"/>
            </a:br>
            <a:r>
              <a:rPr lang="ja-JP" altLang="en-US" dirty="0"/>
              <a:t>チョコレートに含まれるカカオポリフェノールに花粉症の症状を緩和する効果があります。</a:t>
            </a:r>
            <a:endParaRPr lang="en-US" altLang="ja-JP" dirty="0"/>
          </a:p>
          <a:p>
            <a:pPr>
              <a:lnSpc>
                <a:spcPct val="120000"/>
              </a:lnSpc>
            </a:pPr>
            <a:r>
              <a:rPr lang="ja-JP" altLang="en-US" sz="3600" dirty="0"/>
              <a:t>梅干し：</a:t>
            </a:r>
            <a:br>
              <a:rPr lang="en-US" altLang="ja-JP" dirty="0"/>
            </a:br>
            <a:r>
              <a:rPr lang="ja-JP" altLang="en-US" dirty="0"/>
              <a:t>梅干しに含まれるバニリンがアレルギー反応を抑えると考えられています。毎日一個の梅干しを食べると、アレルギー症状が少なくなるといわれています。</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8650" y="1490414"/>
            <a:ext cx="667584" cy="667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141" y="2722675"/>
            <a:ext cx="590701" cy="465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9434" b="88679" l="0" r="97799"/>
                    </a14:imgEffect>
                  </a14:imgLayer>
                </a14:imgProps>
              </a:ext>
              <a:ext uri="{28A0092B-C50C-407E-A947-70E740481C1C}">
                <a14:useLocalDpi xmlns:a14="http://schemas.microsoft.com/office/drawing/2010/main" val="0"/>
              </a:ext>
            </a:extLst>
          </a:blip>
          <a:srcRect/>
          <a:stretch>
            <a:fillRect/>
          </a:stretch>
        </p:blipFill>
        <p:spPr bwMode="auto">
          <a:xfrm>
            <a:off x="346170" y="3797461"/>
            <a:ext cx="1034641" cy="517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6898" b="21359"/>
          <a:stretch/>
        </p:blipFill>
        <p:spPr bwMode="auto">
          <a:xfrm>
            <a:off x="587832" y="4768479"/>
            <a:ext cx="704739" cy="435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09256" y="5667487"/>
            <a:ext cx="366806" cy="384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0387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65E230-BABC-8B92-CD55-BA455D1AEFE4}"/>
              </a:ext>
            </a:extLst>
          </p:cNvPr>
          <p:cNvSpPr>
            <a:spLocks noGrp="1"/>
          </p:cNvSpPr>
          <p:nvPr>
            <p:ph type="title"/>
          </p:nvPr>
        </p:nvSpPr>
        <p:spPr/>
        <p:txBody>
          <a:bodyPr/>
          <a:lstStyle/>
          <a:p>
            <a:pPr algn="ctr"/>
            <a:r>
              <a:rPr kumimoji="1" lang="ja-JP" altLang="en-US" dirty="0"/>
              <a:t>花粉症患者さんの推移</a:t>
            </a: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664012204"/>
              </p:ext>
            </p:extLst>
          </p:nvPr>
        </p:nvGraphicFramePr>
        <p:xfrm>
          <a:off x="628650" y="2381061"/>
          <a:ext cx="7886700" cy="3795902"/>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直線矢印コネクタ 4"/>
          <p:cNvCxnSpPr/>
          <p:nvPr/>
        </p:nvCxnSpPr>
        <p:spPr>
          <a:xfrm flipV="1">
            <a:off x="1683945" y="2037030"/>
            <a:ext cx="4499572" cy="1530035"/>
          </a:xfrm>
          <a:prstGeom prst="straightConnector1">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1403288" y="2002676"/>
            <a:ext cx="3724096" cy="369332"/>
          </a:xfrm>
          <a:prstGeom prst="rect">
            <a:avLst/>
          </a:prstGeom>
          <a:solidFill>
            <a:schemeClr val="accent4">
              <a:lumMod val="20000"/>
              <a:lumOff val="80000"/>
            </a:schemeClr>
          </a:solidFill>
        </p:spPr>
        <p:txBody>
          <a:bodyPr wrap="none" rtlCol="0">
            <a:spAutoFit/>
          </a:bodyPr>
          <a:lstStyle/>
          <a:p>
            <a:r>
              <a:rPr kumimoji="1" lang="ja-JP" altLang="en-US" dirty="0"/>
              <a:t>花粉症の患者さんは年々増えている</a:t>
            </a:r>
          </a:p>
        </p:txBody>
      </p:sp>
    </p:spTree>
    <p:extLst>
      <p:ext uri="{BB962C8B-B14F-4D97-AF65-F5344CB8AC3E}">
        <p14:creationId xmlns:p14="http://schemas.microsoft.com/office/powerpoint/2010/main" val="112004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dirty="0"/>
              <a:t>夏の猛暑が影響し、例年より多い傾向</a:t>
            </a:r>
            <a:endParaRPr kumimoji="1" lang="ja-JP" altLang="en-US" sz="3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731" y="1695648"/>
            <a:ext cx="7648684" cy="3998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8196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dirty="0"/>
              <a:t>年齢と花粉症</a:t>
            </a:r>
          </a:p>
        </p:txBody>
      </p:sp>
      <p:sp>
        <p:nvSpPr>
          <p:cNvPr id="3" name="コンテンツ プレースホルダー 2"/>
          <p:cNvSpPr>
            <a:spLocks noGrp="1"/>
          </p:cNvSpPr>
          <p:nvPr>
            <p:ph idx="1"/>
          </p:nvPr>
        </p:nvSpPr>
        <p:spPr>
          <a:xfrm>
            <a:off x="628650" y="1572132"/>
            <a:ext cx="7886700" cy="1261602"/>
          </a:xfrm>
        </p:spPr>
        <p:txBody>
          <a:bodyPr>
            <a:noAutofit/>
          </a:bodyPr>
          <a:lstStyle/>
          <a:p>
            <a:r>
              <a:rPr lang="ja-JP" altLang="en-US" dirty="0">
                <a:latin typeface="+mn-ea"/>
              </a:rPr>
              <a:t>日本人の</a:t>
            </a:r>
            <a:r>
              <a:rPr lang="en-US" altLang="ja-JP" dirty="0">
                <a:latin typeface="+mn-ea"/>
              </a:rPr>
              <a:t>42.5</a:t>
            </a:r>
            <a:r>
              <a:rPr lang="ja-JP" altLang="en-US" dirty="0">
                <a:latin typeface="+mn-ea"/>
              </a:rPr>
              <a:t>％が花粉症と言われている</a:t>
            </a:r>
            <a:endParaRPr lang="en-US" altLang="ja-JP" dirty="0">
              <a:latin typeface="+mn-ea"/>
            </a:endParaRPr>
          </a:p>
          <a:p>
            <a:r>
              <a:rPr lang="ja-JP" altLang="en-US" dirty="0">
                <a:latin typeface="+mn-ea"/>
              </a:rPr>
              <a:t>特にスギ花粉症は日本人の</a:t>
            </a:r>
            <a:r>
              <a:rPr lang="en-US" altLang="ja-JP" dirty="0">
                <a:latin typeface="+mn-ea"/>
              </a:rPr>
              <a:t>38.8</a:t>
            </a:r>
            <a:r>
              <a:rPr lang="ja-JP" altLang="en-US" dirty="0">
                <a:latin typeface="+mn-ea"/>
              </a:rPr>
              <a:t>％が発症しているといわれ、国民病となっています。</a:t>
            </a:r>
            <a:endParaRPr lang="en-US" altLang="ja-JP" dirty="0">
              <a:latin typeface="+mn-ea"/>
            </a:endParaRPr>
          </a:p>
        </p:txBody>
      </p:sp>
      <p:graphicFrame>
        <p:nvGraphicFramePr>
          <p:cNvPr id="5" name="グラフ 4"/>
          <p:cNvGraphicFramePr/>
          <p:nvPr>
            <p:extLst>
              <p:ext uri="{D42A27DB-BD31-4B8C-83A1-F6EECF244321}">
                <p14:modId xmlns:p14="http://schemas.microsoft.com/office/powerpoint/2010/main" val="1623577060"/>
              </p:ext>
            </p:extLst>
          </p:nvPr>
        </p:nvGraphicFramePr>
        <p:xfrm>
          <a:off x="960042" y="3934458"/>
          <a:ext cx="7541536" cy="2572940"/>
        </p:xfrm>
        <a:graphic>
          <a:graphicData uri="http://schemas.openxmlformats.org/drawingml/2006/chart">
            <c:chart xmlns:c="http://schemas.openxmlformats.org/drawingml/2006/chart" xmlns:r="http://schemas.openxmlformats.org/officeDocument/2006/relationships" r:id="rId2"/>
          </a:graphicData>
        </a:graphic>
      </p:graphicFrame>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236" y="6507398"/>
            <a:ext cx="40544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正方形/長方形 5"/>
          <p:cNvSpPr/>
          <p:nvPr/>
        </p:nvSpPr>
        <p:spPr>
          <a:xfrm>
            <a:off x="3287192" y="3367043"/>
            <a:ext cx="3397084" cy="400110"/>
          </a:xfrm>
          <a:prstGeom prst="rect">
            <a:avLst/>
          </a:prstGeom>
        </p:spPr>
        <p:txBody>
          <a:bodyPr wrap="none">
            <a:spAutoFit/>
          </a:bodyPr>
          <a:lstStyle/>
          <a:p>
            <a:r>
              <a:rPr lang="ja-JP" altLang="en-US" sz="2000" dirty="0"/>
              <a:t>日本人のスギ花粉症　年代別</a:t>
            </a:r>
          </a:p>
        </p:txBody>
      </p:sp>
      <p:sp>
        <p:nvSpPr>
          <p:cNvPr id="4" name="正方形/長方形 3"/>
          <p:cNvSpPr/>
          <p:nvPr/>
        </p:nvSpPr>
        <p:spPr>
          <a:xfrm>
            <a:off x="1903410" y="5681789"/>
            <a:ext cx="1191352" cy="369332"/>
          </a:xfrm>
          <a:prstGeom prst="rect">
            <a:avLst/>
          </a:prstGeom>
          <a:solidFill>
            <a:schemeClr val="bg1"/>
          </a:solidFill>
        </p:spPr>
        <p:txBody>
          <a:bodyPr wrap="none">
            <a:spAutoFit/>
          </a:bodyPr>
          <a:lstStyle/>
          <a:p>
            <a:r>
              <a:rPr lang="ja-JP" altLang="en-US" dirty="0">
                <a:solidFill>
                  <a:srgbClr val="FF0000"/>
                </a:solidFill>
              </a:rPr>
              <a:t>軽症３０％</a:t>
            </a:r>
          </a:p>
        </p:txBody>
      </p:sp>
      <p:sp>
        <p:nvSpPr>
          <p:cNvPr id="8" name="正方形/長方形 7"/>
          <p:cNvSpPr/>
          <p:nvPr/>
        </p:nvSpPr>
        <p:spPr>
          <a:xfrm>
            <a:off x="7437931" y="5681789"/>
            <a:ext cx="1191352" cy="369332"/>
          </a:xfrm>
          <a:prstGeom prst="rect">
            <a:avLst/>
          </a:prstGeom>
          <a:solidFill>
            <a:schemeClr val="bg1"/>
          </a:solidFill>
        </p:spPr>
        <p:txBody>
          <a:bodyPr wrap="none">
            <a:spAutoFit/>
          </a:bodyPr>
          <a:lstStyle/>
          <a:p>
            <a:r>
              <a:rPr lang="ja-JP" altLang="en-US" dirty="0">
                <a:solidFill>
                  <a:srgbClr val="FF0000"/>
                </a:solidFill>
              </a:rPr>
              <a:t>軽症６０％</a:t>
            </a:r>
          </a:p>
        </p:txBody>
      </p:sp>
      <p:cxnSp>
        <p:nvCxnSpPr>
          <p:cNvPr id="9" name="直線矢印コネクタ 8"/>
          <p:cNvCxnSpPr>
            <a:endCxn id="8" idx="1"/>
          </p:cNvCxnSpPr>
          <p:nvPr/>
        </p:nvCxnSpPr>
        <p:spPr>
          <a:xfrm>
            <a:off x="3094762" y="5866455"/>
            <a:ext cx="4343169"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角丸四角形吹き出し 6"/>
          <p:cNvSpPr/>
          <p:nvPr/>
        </p:nvSpPr>
        <p:spPr>
          <a:xfrm>
            <a:off x="7143184" y="3367043"/>
            <a:ext cx="1855961" cy="1512776"/>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“免疫系の衰え”</a:t>
            </a:r>
            <a:endParaRPr kumimoji="1" lang="en-US" altLang="ja-JP" sz="1400" dirty="0">
              <a:solidFill>
                <a:schemeClr val="tx1"/>
              </a:solidFill>
            </a:endParaRPr>
          </a:p>
          <a:p>
            <a:pPr algn="ctr"/>
            <a:r>
              <a:rPr kumimoji="1" lang="ja-JP" altLang="en-US" sz="1400" dirty="0">
                <a:solidFill>
                  <a:schemeClr val="tx1"/>
                </a:solidFill>
              </a:rPr>
              <a:t>“環境の変化”</a:t>
            </a:r>
            <a:endParaRPr kumimoji="1" lang="en-US" altLang="ja-JP" sz="1400" dirty="0">
              <a:solidFill>
                <a:schemeClr val="tx1"/>
              </a:solidFill>
            </a:endParaRPr>
          </a:p>
          <a:p>
            <a:pPr algn="ctr"/>
            <a:r>
              <a:rPr kumimoji="1" lang="ja-JP" altLang="en-US" sz="1400" dirty="0">
                <a:solidFill>
                  <a:schemeClr val="tx1"/>
                </a:solidFill>
              </a:rPr>
              <a:t>“食生活の変化”</a:t>
            </a:r>
            <a:endParaRPr kumimoji="1" lang="en-US" altLang="ja-JP" sz="1400" dirty="0">
              <a:solidFill>
                <a:schemeClr val="tx1"/>
              </a:solidFill>
            </a:endParaRPr>
          </a:p>
          <a:p>
            <a:pPr algn="ctr"/>
            <a:r>
              <a:rPr kumimoji="1" lang="ja-JP" altLang="en-US" sz="1400" dirty="0">
                <a:solidFill>
                  <a:schemeClr val="tx1"/>
                </a:solidFill>
              </a:rPr>
              <a:t>などにより、年齢が上がるほど減少し、軽症化する</a:t>
            </a:r>
          </a:p>
        </p:txBody>
      </p:sp>
    </p:spTree>
    <p:extLst>
      <p:ext uri="{BB962C8B-B14F-4D97-AF65-F5344CB8AC3E}">
        <p14:creationId xmlns:p14="http://schemas.microsoft.com/office/powerpoint/2010/main" val="1765461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dirty="0"/>
              <a:t>花粉症のメカニズム</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612" t="10305" r="48289" b="7881"/>
          <a:stretch/>
        </p:blipFill>
        <p:spPr bwMode="auto">
          <a:xfrm>
            <a:off x="1164609" y="1929630"/>
            <a:ext cx="2979860" cy="2085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2041" r="100000"/>
                    </a14:imgEffect>
                  </a14:imgLayer>
                </a14:imgProps>
              </a:ext>
              <a:ext uri="{28A0092B-C50C-407E-A947-70E740481C1C}">
                <a14:useLocalDpi xmlns:a14="http://schemas.microsoft.com/office/drawing/2010/main" val="0"/>
              </a:ext>
            </a:extLst>
          </a:blip>
          <a:srcRect/>
          <a:stretch>
            <a:fillRect/>
          </a:stretch>
        </p:blipFill>
        <p:spPr bwMode="auto">
          <a:xfrm>
            <a:off x="1015384" y="2972446"/>
            <a:ext cx="29845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1528" y="2889291"/>
            <a:ext cx="379308" cy="383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5918" y="2602173"/>
            <a:ext cx="29845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4368" y="4072568"/>
            <a:ext cx="1830715" cy="1830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H\Desktop\図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64151" y="2710433"/>
            <a:ext cx="2995391" cy="3522208"/>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6474363" y="3210507"/>
            <a:ext cx="984565" cy="307777"/>
          </a:xfrm>
          <a:prstGeom prst="rect">
            <a:avLst/>
          </a:prstGeom>
          <a:noFill/>
        </p:spPr>
        <p:txBody>
          <a:bodyPr wrap="none" rtlCol="0">
            <a:spAutoFit/>
          </a:bodyPr>
          <a:lstStyle/>
          <a:p>
            <a:r>
              <a:rPr kumimoji="1" lang="ja-JP" altLang="en-US" sz="1400" b="1" dirty="0">
                <a:solidFill>
                  <a:schemeClr val="tx1">
                    <a:lumMod val="75000"/>
                    <a:lumOff val="25000"/>
                  </a:schemeClr>
                </a:solidFill>
                <a:latin typeface="AR P丸ゴシック体M" panose="020F0600000000000000" pitchFamily="50" charset="-128"/>
                <a:ea typeface="AR P丸ゴシック体M" panose="020F0600000000000000" pitchFamily="50" charset="-128"/>
              </a:rPr>
              <a:t>マスト細胞</a:t>
            </a:r>
          </a:p>
        </p:txBody>
      </p:sp>
      <p:sp>
        <p:nvSpPr>
          <p:cNvPr id="5" name="円形吹き出し 4"/>
          <p:cNvSpPr/>
          <p:nvPr/>
        </p:nvSpPr>
        <p:spPr>
          <a:xfrm>
            <a:off x="6836501" y="5583851"/>
            <a:ext cx="1855960" cy="1011829"/>
          </a:xfrm>
          <a:prstGeom prst="wedgeEllipseCallout">
            <a:avLst>
              <a:gd name="adj1" fmla="val -66631"/>
              <a:gd name="adj2" fmla="val -64556"/>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lumMod val="75000"/>
                    <a:lumOff val="25000"/>
                  </a:schemeClr>
                </a:solidFill>
              </a:rPr>
              <a:t>ヒスタミンなどの化学物質を放出</a:t>
            </a:r>
          </a:p>
        </p:txBody>
      </p:sp>
      <p:sp>
        <p:nvSpPr>
          <p:cNvPr id="13" name="円形吹き出し 12"/>
          <p:cNvSpPr/>
          <p:nvPr/>
        </p:nvSpPr>
        <p:spPr>
          <a:xfrm>
            <a:off x="2842488" y="4808107"/>
            <a:ext cx="2021663" cy="860932"/>
          </a:xfrm>
          <a:prstGeom prst="wedgeEllipseCallout">
            <a:avLst>
              <a:gd name="adj1" fmla="val 59192"/>
              <a:gd name="adj2" fmla="val -21913"/>
            </a:avLst>
          </a:prstGeom>
          <a:solidFill>
            <a:schemeClr val="accent5">
              <a:lumMod val="60000"/>
              <a:lumOff val="40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lumMod val="75000"/>
                    <a:lumOff val="25000"/>
                  </a:schemeClr>
                </a:solidFill>
              </a:rPr>
              <a:t>花粉症の症状を引き起こす</a:t>
            </a:r>
          </a:p>
        </p:txBody>
      </p:sp>
      <p:pic>
        <p:nvPicPr>
          <p:cNvPr id="14"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88156" y="4222107"/>
            <a:ext cx="493608" cy="498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42621" y="3936407"/>
            <a:ext cx="37782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363790" y="2232841"/>
            <a:ext cx="646331" cy="369332"/>
          </a:xfrm>
          <a:prstGeom prst="rect">
            <a:avLst/>
          </a:prstGeom>
          <a:noFill/>
        </p:spPr>
        <p:txBody>
          <a:bodyPr wrap="none" rtlCol="0">
            <a:spAutoFit/>
          </a:bodyPr>
          <a:lstStyle/>
          <a:p>
            <a:r>
              <a:rPr kumimoji="1" lang="ja-JP" altLang="en-US" dirty="0"/>
              <a:t>花粉</a:t>
            </a:r>
          </a:p>
        </p:txBody>
      </p:sp>
      <p:pic>
        <p:nvPicPr>
          <p:cNvPr id="16"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6710" y="2410501"/>
            <a:ext cx="379308" cy="383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テキスト ボックス 7"/>
          <p:cNvSpPr txBox="1"/>
          <p:nvPr/>
        </p:nvSpPr>
        <p:spPr>
          <a:xfrm>
            <a:off x="1164609" y="3645927"/>
            <a:ext cx="1090363" cy="369332"/>
          </a:xfrm>
          <a:prstGeom prst="rect">
            <a:avLst/>
          </a:prstGeom>
          <a:noFill/>
        </p:spPr>
        <p:txBody>
          <a:bodyPr wrap="none" rtlCol="0">
            <a:spAutoFit/>
          </a:bodyPr>
          <a:lstStyle/>
          <a:p>
            <a:r>
              <a:rPr kumimoji="1" lang="ja-JP" altLang="en-US" dirty="0"/>
              <a:t>吸い込む</a:t>
            </a:r>
          </a:p>
        </p:txBody>
      </p:sp>
      <p:pic>
        <p:nvPicPr>
          <p:cNvPr id="9" name="Picture 2" descr="矢印のイラスト「ゆるいカーブ」"/>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flipV="1">
            <a:off x="3455976" y="2065700"/>
            <a:ext cx="2816349" cy="1374565"/>
          </a:xfrm>
          <a:prstGeom prst="rect">
            <a:avLst/>
          </a:prstGeom>
          <a:noFill/>
          <a:extLst>
            <a:ext uri="{909E8E84-426E-40DD-AFC4-6F175D3DCCD1}">
              <a14:hiddenFill xmlns:a14="http://schemas.microsoft.com/office/drawing/2010/main">
                <a:solidFill>
                  <a:srgbClr val="FFFFFF"/>
                </a:solidFill>
              </a14:hiddenFill>
            </a:ext>
          </a:extLst>
        </p:spPr>
      </p:pic>
      <p:sp>
        <p:nvSpPr>
          <p:cNvPr id="19" name="テキスト ボックス 18"/>
          <p:cNvSpPr txBox="1"/>
          <p:nvPr/>
        </p:nvSpPr>
        <p:spPr>
          <a:xfrm>
            <a:off x="6539803" y="4675657"/>
            <a:ext cx="877163" cy="276999"/>
          </a:xfrm>
          <a:prstGeom prst="rect">
            <a:avLst/>
          </a:prstGeom>
          <a:noFill/>
        </p:spPr>
        <p:txBody>
          <a:bodyPr wrap="none" rtlCol="0">
            <a:spAutoFit/>
          </a:bodyPr>
          <a:lstStyle/>
          <a:p>
            <a:r>
              <a:rPr kumimoji="1" lang="ja-JP" altLang="en-US" sz="1200" b="1" dirty="0">
                <a:solidFill>
                  <a:schemeClr val="tx1">
                    <a:lumMod val="75000"/>
                    <a:lumOff val="25000"/>
                  </a:schemeClr>
                </a:solidFill>
                <a:latin typeface="AR P丸ゴシック体M" panose="020F0600000000000000" pitchFamily="50" charset="-128"/>
                <a:ea typeface="AR P丸ゴシック体M" panose="020F0600000000000000" pitchFamily="50" charset="-128"/>
              </a:rPr>
              <a:t>マスト細胞</a:t>
            </a:r>
          </a:p>
        </p:txBody>
      </p:sp>
      <p:sp>
        <p:nvSpPr>
          <p:cNvPr id="11" name="正方形/長方形 10"/>
          <p:cNvSpPr/>
          <p:nvPr/>
        </p:nvSpPr>
        <p:spPr>
          <a:xfrm>
            <a:off x="4075846" y="1536675"/>
            <a:ext cx="4572000" cy="307777"/>
          </a:xfrm>
          <a:prstGeom prst="rect">
            <a:avLst/>
          </a:prstGeom>
        </p:spPr>
        <p:txBody>
          <a:bodyPr>
            <a:spAutoFit/>
          </a:bodyPr>
          <a:lstStyle/>
          <a:p>
            <a:r>
              <a:rPr lang="ja-JP" altLang="en-US" sz="1400" b="1" dirty="0"/>
              <a:t>花粉に対して人間の体が起こすアレルギー反応です</a:t>
            </a:r>
          </a:p>
        </p:txBody>
      </p:sp>
      <p:sp>
        <p:nvSpPr>
          <p:cNvPr id="12" name="テキスト ボックス 11"/>
          <p:cNvSpPr txBox="1"/>
          <p:nvPr/>
        </p:nvSpPr>
        <p:spPr>
          <a:xfrm>
            <a:off x="7987364" y="2272797"/>
            <a:ext cx="461665" cy="2334935"/>
          </a:xfrm>
          <a:prstGeom prst="rect">
            <a:avLst/>
          </a:prstGeom>
          <a:noFill/>
        </p:spPr>
        <p:txBody>
          <a:bodyPr vert="eaVert" wrap="none" rtlCol="0">
            <a:spAutoFit/>
          </a:bodyPr>
          <a:lstStyle/>
          <a:p>
            <a:r>
              <a:rPr kumimoji="1" lang="ja-JP" altLang="en-US" dirty="0"/>
              <a:t>花粉を異物として攻撃</a:t>
            </a:r>
          </a:p>
        </p:txBody>
      </p:sp>
      <p:sp>
        <p:nvSpPr>
          <p:cNvPr id="15" name="正方形/長方形 14"/>
          <p:cNvSpPr/>
          <p:nvPr/>
        </p:nvSpPr>
        <p:spPr>
          <a:xfrm>
            <a:off x="643561" y="5949349"/>
            <a:ext cx="3934691" cy="646331"/>
          </a:xfrm>
          <a:prstGeom prst="rect">
            <a:avLst/>
          </a:prstGeom>
        </p:spPr>
        <p:txBody>
          <a:bodyPr wrap="square">
            <a:spAutoFit/>
          </a:bodyPr>
          <a:lstStyle/>
          <a:p>
            <a:r>
              <a:rPr lang="ja-JP" altLang="en-US" sz="1200" b="1" dirty="0"/>
              <a:t>症状 鼻の症状（くしゃみ・鼻水・鼻づまり）</a:t>
            </a:r>
            <a:endParaRPr lang="en-US" altLang="ja-JP" sz="1200" b="1" dirty="0"/>
          </a:p>
          <a:p>
            <a:r>
              <a:rPr lang="ja-JP" altLang="en-US" sz="1200" b="1" dirty="0"/>
              <a:t>眼の症状（かゆみ、なみだ、充血等）</a:t>
            </a:r>
            <a:endParaRPr lang="en-US" altLang="ja-JP" sz="1200" b="1" dirty="0"/>
          </a:p>
          <a:p>
            <a:r>
              <a:rPr lang="ja-JP" altLang="en-US" sz="1200" b="1" dirty="0"/>
              <a:t>咳、のど・皮膚のかゆみ、頭重感、倦怠感、イライラ感など</a:t>
            </a:r>
          </a:p>
        </p:txBody>
      </p:sp>
      <p:sp>
        <p:nvSpPr>
          <p:cNvPr id="23" name="円形吹き出し 22"/>
          <p:cNvSpPr/>
          <p:nvPr/>
        </p:nvSpPr>
        <p:spPr>
          <a:xfrm flipH="1">
            <a:off x="3623827" y="3649939"/>
            <a:ext cx="1855960" cy="592354"/>
          </a:xfrm>
          <a:prstGeom prst="wedgeEllipseCallout">
            <a:avLst>
              <a:gd name="adj1" fmla="val 12393"/>
              <a:gd name="adj2" fmla="val 8217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lumMod val="75000"/>
                    <a:lumOff val="25000"/>
                  </a:schemeClr>
                </a:solidFill>
              </a:rPr>
              <a:t>ヒスタミンなどの化学物質</a:t>
            </a:r>
          </a:p>
        </p:txBody>
      </p:sp>
      <p:sp>
        <p:nvSpPr>
          <p:cNvPr id="7" name="テキスト ボックス 6"/>
          <p:cNvSpPr txBox="1"/>
          <p:nvPr/>
        </p:nvSpPr>
        <p:spPr>
          <a:xfrm>
            <a:off x="4643349" y="2240044"/>
            <a:ext cx="2977097" cy="369332"/>
          </a:xfrm>
          <a:prstGeom prst="rect">
            <a:avLst/>
          </a:prstGeom>
          <a:solidFill>
            <a:schemeClr val="bg1"/>
          </a:solidFill>
        </p:spPr>
        <p:txBody>
          <a:bodyPr wrap="none" rtlCol="0">
            <a:spAutoFit/>
          </a:bodyPr>
          <a:lstStyle/>
          <a:p>
            <a:r>
              <a:rPr kumimoji="1" lang="ja-JP" altLang="en-US" dirty="0"/>
              <a:t>花粉がマスト細胞にくっつくと</a:t>
            </a:r>
          </a:p>
        </p:txBody>
      </p:sp>
    </p:spTree>
    <p:extLst>
      <p:ext uri="{BB962C8B-B14F-4D97-AF65-F5344CB8AC3E}">
        <p14:creationId xmlns:p14="http://schemas.microsoft.com/office/powerpoint/2010/main" val="3188699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ctr"/>
            <a:r>
              <a:rPr kumimoji="1" lang="ja-JP" altLang="en-US" sz="2850" dirty="0"/>
              <a:t>花粉症の症状による労働・勉強活動</a:t>
            </a:r>
            <a:br>
              <a:rPr kumimoji="1" lang="en-US" altLang="ja-JP" sz="2850" dirty="0"/>
            </a:br>
            <a:r>
              <a:rPr kumimoji="1" lang="ja-JP" altLang="en-US" sz="2850" dirty="0"/>
              <a:t>に関する損失の割合</a:t>
            </a:r>
          </a:p>
        </p:txBody>
      </p:sp>
      <p:sp>
        <p:nvSpPr>
          <p:cNvPr id="4" name="正方形/長方形 3"/>
          <p:cNvSpPr/>
          <p:nvPr/>
        </p:nvSpPr>
        <p:spPr>
          <a:xfrm>
            <a:off x="733332" y="6411310"/>
            <a:ext cx="8130012" cy="261610"/>
          </a:xfrm>
          <a:prstGeom prst="rect">
            <a:avLst/>
          </a:prstGeom>
        </p:spPr>
        <p:txBody>
          <a:bodyPr wrap="square">
            <a:spAutoFit/>
          </a:bodyPr>
          <a:lstStyle/>
          <a:p>
            <a:r>
              <a:rPr lang="en-US" altLang="ja-JP" sz="1100" dirty="0"/>
              <a:t>2009</a:t>
            </a:r>
            <a:r>
              <a:rPr lang="ja-JP" altLang="en-US" sz="1100" dirty="0"/>
              <a:t>　活動性障害調査表 </a:t>
            </a:r>
            <a:r>
              <a:rPr lang="en-US" altLang="ja-JP" sz="1100" dirty="0"/>
              <a:t>WPAI―AS</a:t>
            </a:r>
            <a:r>
              <a:rPr lang="ja-JP" altLang="en-US" sz="1100" dirty="0"/>
              <a:t>（</a:t>
            </a:r>
            <a:r>
              <a:rPr lang="en-US" altLang="ja-JP" sz="1100" dirty="0"/>
              <a:t>Work Productivity </a:t>
            </a:r>
            <a:r>
              <a:rPr lang="en-US" altLang="ja-JP" sz="1100" dirty="0" err="1"/>
              <a:t>andActivity</a:t>
            </a:r>
            <a:r>
              <a:rPr lang="en-US" altLang="ja-JP" sz="1100" dirty="0"/>
              <a:t> Impairment Questionnaire―Allergy</a:t>
            </a:r>
            <a:r>
              <a:rPr lang="ja-JP" altLang="en-US" sz="1100" dirty="0"/>
              <a:t>　</a:t>
            </a:r>
            <a:r>
              <a:rPr lang="en-US" altLang="ja-JP" sz="1100" dirty="0"/>
              <a:t>specific</a:t>
            </a:r>
            <a:r>
              <a:rPr lang="ja-JP" altLang="en-US" sz="1100" dirty="0"/>
              <a:t>）日本語版１４）を用いた</a:t>
            </a:r>
          </a:p>
        </p:txBody>
      </p:sp>
      <p:graphicFrame>
        <p:nvGraphicFramePr>
          <p:cNvPr id="6" name="グラフ 5"/>
          <p:cNvGraphicFramePr>
            <a:graphicFrameLocks/>
          </p:cNvGraphicFramePr>
          <p:nvPr>
            <p:extLst>
              <p:ext uri="{D42A27DB-BD31-4B8C-83A1-F6EECF244321}">
                <p14:modId xmlns:p14="http://schemas.microsoft.com/office/powerpoint/2010/main" val="4262887966"/>
              </p:ext>
            </p:extLst>
          </p:nvPr>
        </p:nvGraphicFramePr>
        <p:xfrm>
          <a:off x="1113577" y="1493823"/>
          <a:ext cx="6590922" cy="4481464"/>
        </p:xfrm>
        <a:graphic>
          <a:graphicData uri="http://schemas.openxmlformats.org/drawingml/2006/chart">
            <c:chart xmlns:c="http://schemas.openxmlformats.org/drawingml/2006/chart" xmlns:r="http://schemas.openxmlformats.org/officeDocument/2006/relationships" r:id="rId2"/>
          </a:graphicData>
        </a:graphic>
      </p:graphicFrame>
      <p:sp>
        <p:nvSpPr>
          <p:cNvPr id="3" name="テキスト ボックス 2"/>
          <p:cNvSpPr txBox="1"/>
          <p:nvPr/>
        </p:nvSpPr>
        <p:spPr>
          <a:xfrm>
            <a:off x="2199993" y="2761307"/>
            <a:ext cx="5649303" cy="369332"/>
          </a:xfrm>
          <a:prstGeom prst="rect">
            <a:avLst/>
          </a:prstGeom>
          <a:solidFill>
            <a:schemeClr val="bg1"/>
          </a:solidFill>
        </p:spPr>
        <p:txBody>
          <a:bodyPr wrap="none" rtlCol="0">
            <a:spAutoFit/>
          </a:bodyPr>
          <a:lstStyle/>
          <a:p>
            <a:r>
              <a:rPr kumimoji="1" lang="ja-JP" altLang="en-US" dirty="0"/>
              <a:t>花粉症の症状により労働の能率は半分近くに下がります</a:t>
            </a:r>
          </a:p>
        </p:txBody>
      </p:sp>
    </p:spTree>
    <p:extLst>
      <p:ext uri="{BB962C8B-B14F-4D97-AF65-F5344CB8AC3E}">
        <p14:creationId xmlns:p14="http://schemas.microsoft.com/office/powerpoint/2010/main" val="4076865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dirty="0"/>
              <a:t>花粉症を防ぐためには</a:t>
            </a:r>
          </a:p>
        </p:txBody>
      </p:sp>
      <p:sp>
        <p:nvSpPr>
          <p:cNvPr id="3" name="コンテンツ プレースホルダー 2"/>
          <p:cNvSpPr>
            <a:spLocks noGrp="1"/>
          </p:cNvSpPr>
          <p:nvPr>
            <p:ph idx="1"/>
          </p:nvPr>
        </p:nvSpPr>
        <p:spPr>
          <a:xfrm>
            <a:off x="1307660" y="2042907"/>
            <a:ext cx="6668443" cy="4176823"/>
          </a:xfrm>
        </p:spPr>
        <p:txBody>
          <a:bodyPr>
            <a:normAutofit/>
          </a:bodyPr>
          <a:lstStyle/>
          <a:p>
            <a:pPr marL="514350" indent="-514350">
              <a:buFont typeface="+mj-lt"/>
              <a:buAutoNum type="arabicPeriod"/>
            </a:pPr>
            <a:r>
              <a:rPr lang="ja-JP" altLang="en-US" dirty="0"/>
              <a:t>花粉との接触をできる限り避けること</a:t>
            </a:r>
            <a:br>
              <a:rPr lang="en-US" altLang="ja-JP" dirty="0"/>
            </a:br>
            <a:br>
              <a:rPr lang="en-US" altLang="ja-JP" dirty="0"/>
            </a:br>
            <a:endParaRPr lang="en-US" altLang="ja-JP" dirty="0"/>
          </a:p>
          <a:p>
            <a:pPr marL="514350" indent="-514350">
              <a:buFont typeface="+mj-lt"/>
              <a:buAutoNum type="arabicPeriod"/>
            </a:pPr>
            <a:endParaRPr lang="en-US" altLang="ja-JP" dirty="0"/>
          </a:p>
          <a:p>
            <a:pPr marL="514350" indent="-514350">
              <a:buFont typeface="+mj-lt"/>
              <a:buAutoNum type="arabicPeriod"/>
            </a:pPr>
            <a:r>
              <a:rPr kumimoji="1" lang="ja-JP" altLang="en-US" dirty="0"/>
              <a:t>アレルギー反応を抑えること</a:t>
            </a:r>
            <a:br>
              <a:rPr kumimoji="1" lang="en-US" altLang="ja-JP" dirty="0"/>
            </a:br>
            <a:endParaRPr kumimoji="1" lang="ja-JP" altLang="en-US" dirty="0"/>
          </a:p>
        </p:txBody>
      </p:sp>
      <p:sp>
        <p:nvSpPr>
          <p:cNvPr id="4" name="正方形/長方形 3"/>
          <p:cNvSpPr/>
          <p:nvPr/>
        </p:nvSpPr>
        <p:spPr>
          <a:xfrm>
            <a:off x="2286000" y="2687950"/>
            <a:ext cx="4572000" cy="461665"/>
          </a:xfrm>
          <a:prstGeom prst="rect">
            <a:avLst/>
          </a:prstGeom>
        </p:spPr>
        <p:txBody>
          <a:bodyPr>
            <a:spAutoFit/>
          </a:bodyPr>
          <a:lstStyle/>
          <a:p>
            <a:r>
              <a:rPr lang="ja-JP" altLang="en-US" sz="2400" dirty="0"/>
              <a:t>体内に入る花粉を少しでも減らす</a:t>
            </a:r>
          </a:p>
        </p:txBody>
      </p:sp>
      <p:sp>
        <p:nvSpPr>
          <p:cNvPr id="5" name="正方形/長方形 4"/>
          <p:cNvSpPr/>
          <p:nvPr/>
        </p:nvSpPr>
        <p:spPr>
          <a:xfrm>
            <a:off x="2286000" y="4389939"/>
            <a:ext cx="2551471" cy="461665"/>
          </a:xfrm>
          <a:prstGeom prst="rect">
            <a:avLst/>
          </a:prstGeom>
        </p:spPr>
        <p:txBody>
          <a:bodyPr wrap="square">
            <a:spAutoFit/>
          </a:bodyPr>
          <a:lstStyle/>
          <a:p>
            <a:r>
              <a:rPr lang="ja-JP" altLang="en-US" sz="2400" dirty="0"/>
              <a:t>➡病院での治療</a:t>
            </a:r>
            <a:endParaRPr lang="en-US" altLang="ja-JP" sz="2400" dirty="0"/>
          </a:p>
        </p:txBody>
      </p:sp>
      <p:sp>
        <p:nvSpPr>
          <p:cNvPr id="7" name="円形吹き出し 6"/>
          <p:cNvSpPr/>
          <p:nvPr/>
        </p:nvSpPr>
        <p:spPr>
          <a:xfrm>
            <a:off x="6322142" y="2920407"/>
            <a:ext cx="2752057" cy="929964"/>
          </a:xfrm>
          <a:prstGeom prst="wedgeEllipseCallout">
            <a:avLst>
              <a:gd name="adj1" fmla="val -32534"/>
              <a:gd name="adj2" fmla="val -9906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花粉症対策として最も重要</a:t>
            </a:r>
          </a:p>
        </p:txBody>
      </p:sp>
      <p:sp>
        <p:nvSpPr>
          <p:cNvPr id="6" name="正方形/長方形 5"/>
          <p:cNvSpPr/>
          <p:nvPr/>
        </p:nvSpPr>
        <p:spPr>
          <a:xfrm>
            <a:off x="1484671" y="4942139"/>
            <a:ext cx="6835465" cy="707886"/>
          </a:xfrm>
          <a:prstGeom prst="rect">
            <a:avLst/>
          </a:prstGeom>
        </p:spPr>
        <p:txBody>
          <a:bodyPr wrap="square">
            <a:spAutoFit/>
          </a:bodyPr>
          <a:lstStyle/>
          <a:p>
            <a:pPr marL="285750" indent="-285750">
              <a:buFont typeface="Wingdings" panose="05000000000000000000" pitchFamily="2" charset="2"/>
              <a:buChar char="l"/>
            </a:pPr>
            <a:r>
              <a:rPr lang="ja-JP" altLang="en-US" sz="2000" dirty="0"/>
              <a:t>アレルギー症状を抑えるために➡抗ヒスタミン薬、ステロイド</a:t>
            </a:r>
            <a:endParaRPr lang="en-US" altLang="ja-JP" sz="2000" dirty="0"/>
          </a:p>
          <a:p>
            <a:pPr marL="285750" indent="-285750">
              <a:buFont typeface="Wingdings" panose="05000000000000000000" pitchFamily="2" charset="2"/>
              <a:buChar char="l"/>
            </a:pPr>
            <a:r>
              <a:rPr lang="ja-JP" altLang="en-US" sz="2000" dirty="0"/>
              <a:t>アレルギー反応を起こさないようにする➡減感作療法</a:t>
            </a:r>
          </a:p>
        </p:txBody>
      </p:sp>
    </p:spTree>
    <p:extLst>
      <p:ext uri="{BB962C8B-B14F-4D97-AF65-F5344CB8AC3E}">
        <p14:creationId xmlns:p14="http://schemas.microsoft.com/office/powerpoint/2010/main" val="1729168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ctr"/>
            <a:r>
              <a:rPr kumimoji="1" lang="ja-JP" altLang="en-US" sz="3200" dirty="0"/>
              <a:t>外出は花粉の少ない時間帯を選びましょう</a:t>
            </a:r>
          </a:p>
        </p:txBody>
      </p:sp>
      <p:pic>
        <p:nvPicPr>
          <p:cNvPr id="1026" name="Picture 2" descr="C:\Users\H\Desktop\図1.png"/>
          <p:cNvPicPr>
            <a:picLocks noChangeAspect="1" noChangeArrowheads="1"/>
          </p:cNvPicPr>
          <p:nvPr/>
        </p:nvPicPr>
        <p:blipFill rotWithShape="1">
          <a:blip r:embed="rId2">
            <a:extLst>
              <a:ext uri="{28A0092B-C50C-407E-A947-70E740481C1C}">
                <a14:useLocalDpi xmlns:a14="http://schemas.microsoft.com/office/drawing/2010/main" val="0"/>
              </a:ext>
            </a:extLst>
          </a:blip>
          <a:srcRect l="6030" t="25423" r="11754" b="2555"/>
          <a:stretch/>
        </p:blipFill>
        <p:spPr bwMode="auto">
          <a:xfrm>
            <a:off x="628650" y="2094271"/>
            <a:ext cx="8074886" cy="4109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0358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lang="ja-JP" altLang="en-US" dirty="0"/>
              <a:t>窓の開け方</a:t>
            </a:r>
            <a:endParaRPr kumimoji="1" lang="ja-JP" altLang="en-US" dirty="0"/>
          </a:p>
        </p:txBody>
      </p:sp>
      <p:sp>
        <p:nvSpPr>
          <p:cNvPr id="3" name="コンテンツ プレースホルダー 2"/>
          <p:cNvSpPr>
            <a:spLocks noGrp="1"/>
          </p:cNvSpPr>
          <p:nvPr>
            <p:ph idx="1"/>
          </p:nvPr>
        </p:nvSpPr>
        <p:spPr>
          <a:xfrm>
            <a:off x="628650" y="1825625"/>
            <a:ext cx="7886700" cy="2112632"/>
          </a:xfrm>
        </p:spPr>
        <p:txBody>
          <a:bodyPr>
            <a:normAutofit fontScale="85000" lnSpcReduction="10000"/>
          </a:bodyPr>
          <a:lstStyle/>
          <a:p>
            <a:pPr>
              <a:lnSpc>
                <a:spcPct val="110000"/>
              </a:lnSpc>
            </a:pPr>
            <a:r>
              <a:rPr lang="ja-JP" altLang="en-US" dirty="0"/>
              <a:t>花粉は窓や出入り口から室内に侵入するため、花粉の飛散量が多い日は、窓や扉は閉めておくとよいでしょう。</a:t>
            </a:r>
            <a:endParaRPr lang="en-US" altLang="ja-JP" dirty="0"/>
          </a:p>
          <a:p>
            <a:pPr>
              <a:lnSpc>
                <a:spcPct val="110000"/>
              </a:lnSpc>
            </a:pPr>
            <a:r>
              <a:rPr lang="ja-JP" altLang="en-US" dirty="0"/>
              <a:t>室内で花粉に触れる（曝露する）量は、窓際では部屋の中央に比べて</a:t>
            </a:r>
            <a:r>
              <a:rPr lang="en-US" altLang="ja-JP" dirty="0"/>
              <a:t>2</a:t>
            </a:r>
            <a:r>
              <a:rPr lang="ja-JP" altLang="en-US" dirty="0"/>
              <a:t>倍、窓を開けている場合は</a:t>
            </a:r>
            <a:r>
              <a:rPr lang="en-US" altLang="ja-JP" dirty="0"/>
              <a:t>20</a:t>
            </a:r>
            <a:r>
              <a:rPr lang="ja-JP" altLang="en-US" dirty="0"/>
              <a:t>倍も曝露する量が増えること言われています</a:t>
            </a:r>
            <a:endParaRPr lang="en-US" altLang="ja-JP"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183" y="4002112"/>
            <a:ext cx="4505560" cy="2606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100000" l="67000" r="100000"/>
                    </a14:imgEffect>
                  </a14:imgLayer>
                </a14:imgProps>
              </a:ext>
              <a:ext uri="{28A0092B-C50C-407E-A947-70E740481C1C}">
                <a14:useLocalDpi xmlns:a14="http://schemas.microsoft.com/office/drawing/2010/main" val="0"/>
              </a:ext>
            </a:extLst>
          </a:blip>
          <a:srcRect l="67743"/>
          <a:stretch/>
        </p:blipFill>
        <p:spPr bwMode="auto">
          <a:xfrm rot="8818083">
            <a:off x="4704994" y="4214669"/>
            <a:ext cx="1543128" cy="1897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4312515" y="5792225"/>
            <a:ext cx="4740950" cy="707886"/>
          </a:xfrm>
          <a:prstGeom prst="rect">
            <a:avLst/>
          </a:prstGeom>
        </p:spPr>
        <p:txBody>
          <a:bodyPr wrap="square">
            <a:spAutoFit/>
          </a:bodyPr>
          <a:lstStyle/>
          <a:p>
            <a:r>
              <a:rPr lang="ja-JP" altLang="en-US" sz="2000" dirty="0"/>
              <a:t>部屋の中央に比べて窓際の席は花粉への曝露が</a:t>
            </a:r>
            <a:r>
              <a:rPr lang="en-US" altLang="ja-JP" sz="2000" dirty="0"/>
              <a:t>2</a:t>
            </a:r>
            <a:r>
              <a:rPr lang="ja-JP" altLang="en-US" sz="2000" dirty="0"/>
              <a:t>倍、窓を開けている場合は</a:t>
            </a:r>
            <a:r>
              <a:rPr lang="en-US" altLang="ja-JP" sz="2000" dirty="0"/>
              <a:t>20</a:t>
            </a:r>
            <a:r>
              <a:rPr lang="ja-JP" altLang="en-US" sz="2000" dirty="0"/>
              <a:t>倍</a:t>
            </a:r>
          </a:p>
        </p:txBody>
      </p:sp>
    </p:spTree>
    <p:extLst>
      <p:ext uri="{BB962C8B-B14F-4D97-AF65-F5344CB8AC3E}">
        <p14:creationId xmlns:p14="http://schemas.microsoft.com/office/powerpoint/2010/main" val="2442356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lang="ja-JP" altLang="en-US" dirty="0"/>
              <a:t>空気清浄機を使用しましょう</a:t>
            </a:r>
            <a:endParaRPr kumimoji="1" lang="ja-JP" altLang="en-US" dirty="0"/>
          </a:p>
        </p:txBody>
      </p:sp>
      <p:sp>
        <p:nvSpPr>
          <p:cNvPr id="3" name="コンテンツ プレースホルダー 2"/>
          <p:cNvSpPr>
            <a:spLocks noGrp="1"/>
          </p:cNvSpPr>
          <p:nvPr>
            <p:ph idx="1"/>
          </p:nvPr>
        </p:nvSpPr>
        <p:spPr>
          <a:xfrm>
            <a:off x="904345" y="1895524"/>
            <a:ext cx="7886700" cy="4351338"/>
          </a:xfrm>
        </p:spPr>
        <p:txBody>
          <a:bodyPr>
            <a:normAutofit/>
          </a:bodyPr>
          <a:lstStyle/>
          <a:p>
            <a:r>
              <a:rPr lang="ja-JP" altLang="en-US" sz="2000" dirty="0">
                <a:latin typeface="+mj-ea"/>
                <a:ea typeface="+mj-ea"/>
              </a:rPr>
              <a:t>空気清浄機はエアコンや窓と向あわせの壁の近くにすると効果が高い</a:t>
            </a:r>
            <a:endParaRPr lang="en-US" altLang="ja-JP" sz="2000" dirty="0">
              <a:latin typeface="+mj-ea"/>
              <a:ea typeface="+mj-ea"/>
            </a:endParaRPr>
          </a:p>
          <a:p>
            <a:r>
              <a:rPr kumimoji="1" lang="ja-JP" altLang="en-US" sz="2000" dirty="0">
                <a:latin typeface="+mj-ea"/>
                <a:ea typeface="+mj-ea"/>
              </a:rPr>
              <a:t>空気清浄機は低い位置にすると効果が高い</a:t>
            </a:r>
            <a:endParaRPr kumimoji="1" lang="en-US" altLang="ja-JP" sz="2000" dirty="0">
              <a:latin typeface="+mj-ea"/>
              <a:ea typeface="+mj-ea"/>
            </a:endParaRPr>
          </a:p>
          <a:p>
            <a:endParaRPr kumimoji="1" lang="ja-JP" altLang="en-US" sz="2000" dirty="0">
              <a:latin typeface="+mj-ea"/>
              <a:ea typeface="+mj-ea"/>
            </a:endParaRPr>
          </a:p>
        </p:txBody>
      </p:sp>
      <p:sp>
        <p:nvSpPr>
          <p:cNvPr id="4" name="正方形/長方形 3"/>
          <p:cNvSpPr/>
          <p:nvPr/>
        </p:nvSpPr>
        <p:spPr>
          <a:xfrm>
            <a:off x="628650" y="1429092"/>
            <a:ext cx="5697394" cy="461665"/>
          </a:xfrm>
          <a:prstGeom prst="rect">
            <a:avLst/>
          </a:prstGeom>
        </p:spPr>
        <p:txBody>
          <a:bodyPr wrap="none">
            <a:spAutoFit/>
          </a:bodyPr>
          <a:lstStyle/>
          <a:p>
            <a:r>
              <a:rPr lang="ja-JP" altLang="en-US" sz="2400" dirty="0"/>
              <a:t>空気清浄機を置く位置には注意しましょう。</a:t>
            </a:r>
          </a:p>
        </p:txBody>
      </p:sp>
      <p:grpSp>
        <p:nvGrpSpPr>
          <p:cNvPr id="9" name="グループ化 8"/>
          <p:cNvGrpSpPr/>
          <p:nvPr/>
        </p:nvGrpSpPr>
        <p:grpSpPr>
          <a:xfrm>
            <a:off x="1737678" y="3304931"/>
            <a:ext cx="5306505" cy="2869969"/>
            <a:chOff x="1200750" y="3521798"/>
            <a:chExt cx="5306505" cy="2869969"/>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2298" b="6306"/>
            <a:stretch/>
          </p:blipFill>
          <p:spPr bwMode="auto">
            <a:xfrm>
              <a:off x="1200750" y="4137435"/>
              <a:ext cx="4578412" cy="2254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角丸四角形吹き出し 5"/>
            <p:cNvSpPr/>
            <p:nvPr/>
          </p:nvSpPr>
          <p:spPr>
            <a:xfrm>
              <a:off x="5841671" y="3648547"/>
              <a:ext cx="665584" cy="2661719"/>
            </a:xfrm>
            <a:prstGeom prst="wedgeRoundRectCallout">
              <a:avLst>
                <a:gd name="adj1" fmla="val -124210"/>
                <a:gd name="adj2" fmla="val 33124"/>
                <a:gd name="adj3" fmla="val 16667"/>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400" dirty="0">
                  <a:solidFill>
                    <a:schemeClr val="tx1"/>
                  </a:solidFill>
                  <a:latin typeface="ARゴシック体M" panose="020B0609000000000000" pitchFamily="49" charset="-128"/>
                  <a:ea typeface="ARゴシック体M" panose="020B0609000000000000" pitchFamily="49" charset="-128"/>
                </a:rPr>
                <a:t>空気清浄機を窓の下に設置すると花粉を引き込んでしまいます</a:t>
              </a:r>
            </a:p>
          </p:txBody>
        </p:sp>
        <p:sp>
          <p:nvSpPr>
            <p:cNvPr id="8" name="角丸四角形 7"/>
            <p:cNvSpPr/>
            <p:nvPr/>
          </p:nvSpPr>
          <p:spPr>
            <a:xfrm>
              <a:off x="2281474" y="3521798"/>
              <a:ext cx="3385996" cy="624689"/>
            </a:xfrm>
            <a:prstGeom prst="roundRect">
              <a:avLst/>
            </a:prstGeom>
            <a:solidFill>
              <a:schemeClr val="bg1">
                <a:lumMod val="8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1600" b="1" dirty="0">
                  <a:solidFill>
                    <a:schemeClr val="tx1"/>
                  </a:solidFill>
                </a:rPr>
                <a:t>空気清浄機は窓やエアコンと向かい合わせにすると効率が良い</a:t>
              </a:r>
            </a:p>
          </p:txBody>
        </p:sp>
      </p:gr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8007" y="5387247"/>
            <a:ext cx="519249" cy="706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634" b="98693" l="1961" r="97059"/>
                    </a14:imgEffect>
                  </a14:imgLayer>
                </a14:imgProps>
              </a:ext>
              <a:ext uri="{28A0092B-C50C-407E-A947-70E740481C1C}">
                <a14:useLocalDpi xmlns:a14="http://schemas.microsoft.com/office/drawing/2010/main" val="0"/>
              </a:ext>
            </a:extLst>
          </a:blip>
          <a:srcRect/>
          <a:stretch>
            <a:fillRect/>
          </a:stretch>
        </p:blipFill>
        <p:spPr bwMode="auto">
          <a:xfrm>
            <a:off x="5513850" y="5668361"/>
            <a:ext cx="307561" cy="307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5953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object 10"/>
          <p:cNvGrpSpPr/>
          <p:nvPr/>
        </p:nvGrpSpPr>
        <p:grpSpPr>
          <a:xfrm>
            <a:off x="7214732" y="1704388"/>
            <a:ext cx="1734505" cy="3836072"/>
            <a:chOff x="6850379" y="1168908"/>
            <a:chExt cx="1713230" cy="3694429"/>
          </a:xfrm>
        </p:grpSpPr>
        <p:pic>
          <p:nvPicPr>
            <p:cNvPr id="11" name="object 11"/>
            <p:cNvPicPr/>
            <p:nvPr/>
          </p:nvPicPr>
          <p:blipFill>
            <a:blip r:embed="rId2" cstate="print"/>
            <a:stretch>
              <a:fillRect/>
            </a:stretch>
          </p:blipFill>
          <p:spPr>
            <a:xfrm>
              <a:off x="6850379" y="1168908"/>
              <a:ext cx="1712975" cy="3694175"/>
            </a:xfrm>
            <a:prstGeom prst="rect">
              <a:avLst/>
            </a:prstGeom>
          </p:spPr>
        </p:pic>
        <p:pic>
          <p:nvPicPr>
            <p:cNvPr id="12" name="object 12"/>
            <p:cNvPicPr/>
            <p:nvPr/>
          </p:nvPicPr>
          <p:blipFill>
            <a:blip r:embed="rId3" cstate="print"/>
            <a:stretch>
              <a:fillRect/>
            </a:stretch>
          </p:blipFill>
          <p:spPr>
            <a:xfrm>
              <a:off x="6880796" y="1201242"/>
              <a:ext cx="1602403" cy="3583352"/>
            </a:xfrm>
            <a:prstGeom prst="rect">
              <a:avLst/>
            </a:prstGeom>
          </p:spPr>
        </p:pic>
      </p:grpSp>
      <p:sp>
        <p:nvSpPr>
          <p:cNvPr id="14" name="object 14"/>
          <p:cNvSpPr txBox="1">
            <a:spLocks noGrp="1"/>
          </p:cNvSpPr>
          <p:nvPr>
            <p:ph type="title"/>
          </p:nvPr>
        </p:nvSpPr>
        <p:spPr>
          <a:prstGeom prst="rect">
            <a:avLst/>
          </a:prstGeom>
        </p:spPr>
        <p:txBody>
          <a:bodyPr vert="horz" wrap="square" lIns="0" tIns="11430" rIns="0" bIns="0" rtlCol="0">
            <a:spAutoFit/>
          </a:bodyPr>
          <a:lstStyle/>
          <a:p>
            <a:pPr marL="12700" algn="ctr">
              <a:lnSpc>
                <a:spcPct val="100000"/>
              </a:lnSpc>
              <a:spcBef>
                <a:spcPts val="90"/>
              </a:spcBef>
            </a:pPr>
            <a:r>
              <a:rPr lang="ja-JP" altLang="en-US" spc="-60" dirty="0"/>
              <a:t>外出時の注意</a:t>
            </a:r>
            <a:endParaRPr spc="-60" dirty="0"/>
          </a:p>
        </p:txBody>
      </p:sp>
      <p:sp>
        <p:nvSpPr>
          <p:cNvPr id="3" name="コンテンツ プレースホルダー 2"/>
          <p:cNvSpPr>
            <a:spLocks noGrp="1"/>
          </p:cNvSpPr>
          <p:nvPr>
            <p:ph idx="1"/>
          </p:nvPr>
        </p:nvSpPr>
        <p:spPr/>
        <p:txBody>
          <a:bodyPr/>
          <a:lstStyle/>
          <a:p>
            <a:r>
              <a:rPr lang="ja-JP" altLang="en-US" dirty="0"/>
              <a:t>帽子をかぶる（つばの広いもの）</a:t>
            </a:r>
          </a:p>
          <a:p>
            <a:r>
              <a:rPr lang="ja-JP" altLang="en-US" dirty="0"/>
              <a:t>髪を束ねる</a:t>
            </a:r>
          </a:p>
          <a:p>
            <a:r>
              <a:rPr lang="ja-JP" altLang="en-US" dirty="0"/>
              <a:t>けばだった毛織物などの衣類は避ける</a:t>
            </a:r>
          </a:p>
          <a:p>
            <a:endParaRPr kumimoji="1" lang="ja-JP" altLang="en-US" dirty="0"/>
          </a:p>
        </p:txBody>
      </p:sp>
      <p:graphicFrame>
        <p:nvGraphicFramePr>
          <p:cNvPr id="4" name="グラフ 3"/>
          <p:cNvGraphicFramePr/>
          <p:nvPr>
            <p:extLst>
              <p:ext uri="{D42A27DB-BD31-4B8C-83A1-F6EECF244321}">
                <p14:modId xmlns:p14="http://schemas.microsoft.com/office/powerpoint/2010/main" val="4177010170"/>
              </p:ext>
            </p:extLst>
          </p:nvPr>
        </p:nvGraphicFramePr>
        <p:xfrm>
          <a:off x="597528" y="3658737"/>
          <a:ext cx="5803272" cy="2879001"/>
        </p:xfrm>
        <a:graphic>
          <a:graphicData uri="http://schemas.openxmlformats.org/drawingml/2006/chart">
            <c:chart xmlns:c="http://schemas.openxmlformats.org/drawingml/2006/chart" xmlns:r="http://schemas.openxmlformats.org/officeDocument/2006/relationships" r:id="rId4"/>
          </a:graphicData>
        </a:graphic>
      </p:graphicFrame>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2618" y="6565900"/>
            <a:ext cx="2908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7615156" y="1298242"/>
            <a:ext cx="646331" cy="369332"/>
          </a:xfrm>
          <a:prstGeom prst="rect">
            <a:avLst/>
          </a:prstGeom>
          <a:noFill/>
        </p:spPr>
        <p:txBody>
          <a:bodyPr wrap="none" rtlCol="0">
            <a:spAutoFit/>
          </a:bodyPr>
          <a:lstStyle/>
          <a:p>
            <a:r>
              <a:rPr kumimoji="1" lang="ja-JP" altLang="en-US" dirty="0"/>
              <a:t>帽子</a:t>
            </a:r>
          </a:p>
        </p:txBody>
      </p:sp>
      <p:sp>
        <p:nvSpPr>
          <p:cNvPr id="13" name="テキスト ボックス 12"/>
          <p:cNvSpPr txBox="1"/>
          <p:nvPr/>
        </p:nvSpPr>
        <p:spPr>
          <a:xfrm>
            <a:off x="6672506" y="1597517"/>
            <a:ext cx="872355" cy="369332"/>
          </a:xfrm>
          <a:prstGeom prst="rect">
            <a:avLst/>
          </a:prstGeom>
          <a:noFill/>
        </p:spPr>
        <p:txBody>
          <a:bodyPr wrap="none" rtlCol="0">
            <a:spAutoFit/>
          </a:bodyPr>
          <a:lstStyle/>
          <a:p>
            <a:r>
              <a:rPr kumimoji="1" lang="ja-JP" altLang="en-US" dirty="0"/>
              <a:t>めがね</a:t>
            </a:r>
          </a:p>
        </p:txBody>
      </p:sp>
      <p:sp>
        <p:nvSpPr>
          <p:cNvPr id="15" name="テキスト ボックス 14"/>
          <p:cNvSpPr txBox="1"/>
          <p:nvPr/>
        </p:nvSpPr>
        <p:spPr>
          <a:xfrm>
            <a:off x="8302355" y="2151515"/>
            <a:ext cx="787395" cy="369332"/>
          </a:xfrm>
          <a:prstGeom prst="rect">
            <a:avLst/>
          </a:prstGeom>
          <a:noFill/>
        </p:spPr>
        <p:txBody>
          <a:bodyPr wrap="none" rtlCol="0">
            <a:spAutoFit/>
          </a:bodyPr>
          <a:lstStyle/>
          <a:p>
            <a:r>
              <a:rPr kumimoji="1" lang="ja-JP" altLang="en-US" dirty="0"/>
              <a:t>マスク</a:t>
            </a:r>
          </a:p>
        </p:txBody>
      </p:sp>
      <p:sp>
        <p:nvSpPr>
          <p:cNvPr id="16" name="テキスト ボックス 15"/>
          <p:cNvSpPr txBox="1"/>
          <p:nvPr/>
        </p:nvSpPr>
        <p:spPr>
          <a:xfrm>
            <a:off x="6543942" y="2336181"/>
            <a:ext cx="990977" cy="369332"/>
          </a:xfrm>
          <a:prstGeom prst="rect">
            <a:avLst/>
          </a:prstGeom>
          <a:noFill/>
        </p:spPr>
        <p:txBody>
          <a:bodyPr wrap="none" rtlCol="0">
            <a:spAutoFit/>
          </a:bodyPr>
          <a:lstStyle/>
          <a:p>
            <a:r>
              <a:rPr kumimoji="1" lang="ja-JP" altLang="en-US" dirty="0"/>
              <a:t>スカーフ</a:t>
            </a:r>
          </a:p>
        </p:txBody>
      </p:sp>
      <p:sp>
        <p:nvSpPr>
          <p:cNvPr id="17" name="テキスト ボックス 16"/>
          <p:cNvSpPr txBox="1"/>
          <p:nvPr/>
        </p:nvSpPr>
        <p:spPr>
          <a:xfrm>
            <a:off x="7039431" y="5476280"/>
            <a:ext cx="1736373" cy="646331"/>
          </a:xfrm>
          <a:prstGeom prst="rect">
            <a:avLst/>
          </a:prstGeom>
          <a:noFill/>
        </p:spPr>
        <p:txBody>
          <a:bodyPr wrap="none" rtlCol="0">
            <a:spAutoFit/>
          </a:bodyPr>
          <a:lstStyle/>
          <a:p>
            <a:pPr algn="ctr"/>
            <a:r>
              <a:rPr kumimoji="1" lang="ja-JP" altLang="en-US" dirty="0"/>
              <a:t>コート</a:t>
            </a:r>
            <a:endParaRPr kumimoji="1" lang="en-US" altLang="ja-JP" dirty="0"/>
          </a:p>
          <a:p>
            <a:pPr algn="ctr"/>
            <a:r>
              <a:rPr kumimoji="1" lang="ja-JP" altLang="en-US" dirty="0"/>
              <a:t>ツルツルの素材</a:t>
            </a:r>
          </a:p>
        </p:txBody>
      </p:sp>
      <p:cxnSp>
        <p:nvCxnSpPr>
          <p:cNvPr id="7" name="直線矢印コネクタ 6"/>
          <p:cNvCxnSpPr/>
          <p:nvPr/>
        </p:nvCxnSpPr>
        <p:spPr>
          <a:xfrm flipV="1">
            <a:off x="2281473" y="4535786"/>
            <a:ext cx="3014804" cy="94049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4911447" y="4908838"/>
            <a:ext cx="1342034" cy="369332"/>
          </a:xfrm>
          <a:prstGeom prst="rect">
            <a:avLst/>
          </a:prstGeom>
          <a:solidFill>
            <a:schemeClr val="bg1"/>
          </a:solidFill>
          <a:ln w="12700">
            <a:solidFill>
              <a:schemeClr val="tx1"/>
            </a:solidFill>
          </a:ln>
        </p:spPr>
        <p:txBody>
          <a:bodyPr wrap="none" rtlCol="0">
            <a:spAutoFit/>
          </a:bodyPr>
          <a:lstStyle/>
          <a:p>
            <a:r>
              <a:rPr kumimoji="1" lang="ja-JP" altLang="en-US" b="1" dirty="0"/>
              <a:t>綿の約</a:t>
            </a:r>
            <a:r>
              <a:rPr kumimoji="1" lang="en-US" altLang="ja-JP" b="1" dirty="0"/>
              <a:t>10</a:t>
            </a:r>
            <a:r>
              <a:rPr kumimoji="1" lang="ja-JP" altLang="en-US" b="1" dirty="0"/>
              <a:t>倍</a:t>
            </a:r>
          </a:p>
        </p:txBody>
      </p:sp>
    </p:spTree>
    <p:extLst>
      <p:ext uri="{BB962C8B-B14F-4D97-AF65-F5344CB8AC3E}">
        <p14:creationId xmlns:p14="http://schemas.microsoft.com/office/powerpoint/2010/main" val="255266115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745</Words>
  <Application>Microsoft Office PowerPoint</Application>
  <PresentationFormat>画面に合わせる (4:3)</PresentationFormat>
  <Paragraphs>81</Paragraphs>
  <Slides>13</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13</vt:i4>
      </vt:variant>
    </vt:vector>
  </HeadingPairs>
  <TitlesOfParts>
    <vt:vector size="19" baseType="lpstr">
      <vt:lpstr>AR P丸ゴシック体M</vt:lpstr>
      <vt:lpstr>ARゴシック体M</vt:lpstr>
      <vt:lpstr>Arial</vt:lpstr>
      <vt:lpstr>Calibri</vt:lpstr>
      <vt:lpstr>Wingdings</vt:lpstr>
      <vt:lpstr>Office テーマ</vt:lpstr>
      <vt:lpstr>花粉症</vt:lpstr>
      <vt:lpstr>年齢と花粉症</vt:lpstr>
      <vt:lpstr>花粉症のメカニズム</vt:lpstr>
      <vt:lpstr>花粉症の症状による労働・勉強活動 に関する損失の割合</vt:lpstr>
      <vt:lpstr>花粉症を防ぐためには</vt:lpstr>
      <vt:lpstr>外出は花粉の少ない時間帯を選びましょう</vt:lpstr>
      <vt:lpstr>窓の開け方</vt:lpstr>
      <vt:lpstr>空気清浄機を使用しましょう</vt:lpstr>
      <vt:lpstr>外出時の注意</vt:lpstr>
      <vt:lpstr>外出後の注意</vt:lpstr>
      <vt:lpstr>花粉症に効果のある食品</vt:lpstr>
      <vt:lpstr>花粉症患者さんの推移</vt:lpstr>
      <vt:lpstr>夏の猛暑が影響し、例年より多い傾向</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腱鞘炎</dc:title>
  <dc:creator>ワタナベマサヒロ</dc:creator>
  <cp:lastModifiedBy>jes302</cp:lastModifiedBy>
  <cp:revision>388</cp:revision>
  <cp:lastPrinted>2024-01-24T22:55:53Z</cp:lastPrinted>
  <dcterms:created xsi:type="dcterms:W3CDTF">2023-03-01T00:34:21Z</dcterms:created>
  <dcterms:modified xsi:type="dcterms:W3CDTF">2024-02-28T04:13:52Z</dcterms:modified>
</cp:coreProperties>
</file>