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9" r:id="rId3"/>
    <p:sldId id="291" r:id="rId4"/>
    <p:sldId id="293" r:id="rId5"/>
    <p:sldId id="286" r:id="rId6"/>
    <p:sldId id="279" r:id="rId7"/>
    <p:sldId id="283" r:id="rId8"/>
    <p:sldId id="269" r:id="rId9"/>
    <p:sldId id="274" r:id="rId10"/>
    <p:sldId id="262" r:id="rId11"/>
    <p:sldId id="282" r:id="rId12"/>
    <p:sldId id="275" r:id="rId13"/>
    <p:sldId id="281" r:id="rId14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Microsoft%20PowerPoint%20&#20869;&#12398;&#12464;&#12521;&#12501;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70136025605307"/>
          <c:y val="2.8027850494590244E-2"/>
          <c:w val="0.65864758988131755"/>
          <c:h val="0.870303278596432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Pt>
            <c:idx val="10"/>
            <c:invertIfNegative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085D-4F04-9492-09CCC1738422}"/>
              </c:ext>
            </c:extLst>
          </c:dPt>
          <c:dLbls>
            <c:dLbl>
              <c:idx val="7"/>
              <c:tx>
                <c:rich>
                  <a:bodyPr/>
                  <a:lstStyle/>
                  <a:p>
                    <a:r>
                      <a:rPr lang="ja-JP" altLang="en-US" dirty="0"/>
                      <a:t>３万３千人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85D-4F04-9492-09CCC173842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ja-JP" altLang="en-US" dirty="0"/>
                      <a:t>３万４千人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85D-4F04-9492-09CCC173842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ja-JP" altLang="en-US" dirty="0"/>
                      <a:t>３万４千人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85D-4F04-9492-09CCC173842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ja-JP" altLang="en-US" dirty="0"/>
                      <a:t>約５万人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85D-4F04-9492-09CCC173842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ja-JP" altLang="en-US" dirty="0"/>
                      <a:t>約１０万人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85D-4F04-9492-09CCC1738422}"/>
                </c:ext>
              </c:extLst>
            </c:dLbl>
            <c:dLbl>
              <c:idx val="12"/>
              <c:layout>
                <c:manualLayout>
                  <c:x val="1.461490137645688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約１３万人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85D-4F04-9492-09CCC17384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果物・野菜の摂取不足</c:v>
                </c:pt>
                <c:pt idx="1">
                  <c:v>　B型肝炎</c:v>
                </c:pt>
                <c:pt idx="2">
                  <c:v>肥満</c:v>
                </c:pt>
                <c:pt idx="3">
                  <c:v>脂肪の摂取不足</c:v>
                </c:pt>
                <c:pt idx="4">
                  <c:v>C型肝炎</c:v>
                </c:pt>
                <c:pt idx="5">
                  <c:v>高コレステロール</c:v>
                </c:pt>
                <c:pt idx="6">
                  <c:v>ピロリ菌</c:v>
                </c:pt>
                <c:pt idx="7">
                  <c:v>アルコール摂りすぎ</c:v>
                </c:pt>
                <c:pt idx="8">
                  <c:v>塩分とりすぎ</c:v>
                </c:pt>
                <c:pt idx="9">
                  <c:v>高血糖</c:v>
                </c:pt>
                <c:pt idx="10">
                  <c:v>運動不足</c:v>
                </c:pt>
                <c:pt idx="11">
                  <c:v>高血圧</c:v>
                </c:pt>
                <c:pt idx="12">
                  <c:v>喫煙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8900</c:v>
                </c:pt>
                <c:pt idx="1">
                  <c:v>11600</c:v>
                </c:pt>
                <c:pt idx="2">
                  <c:v>19000</c:v>
                </c:pt>
                <c:pt idx="3">
                  <c:v>21200</c:v>
                </c:pt>
                <c:pt idx="4">
                  <c:v>23000</c:v>
                </c:pt>
                <c:pt idx="5">
                  <c:v>23900</c:v>
                </c:pt>
                <c:pt idx="6">
                  <c:v>30600</c:v>
                </c:pt>
                <c:pt idx="7">
                  <c:v>32700</c:v>
                </c:pt>
                <c:pt idx="8">
                  <c:v>34000</c:v>
                </c:pt>
                <c:pt idx="9">
                  <c:v>34100</c:v>
                </c:pt>
                <c:pt idx="10">
                  <c:v>52200</c:v>
                </c:pt>
                <c:pt idx="11">
                  <c:v>103900</c:v>
                </c:pt>
                <c:pt idx="12">
                  <c:v>128900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85D-4F04-9492-09CCC17384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"/>
        <c:overlap val="5"/>
        <c:axId val="125779968"/>
        <c:axId val="613817664"/>
      </c:barChart>
      <c:catAx>
        <c:axId val="12577996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13817664"/>
        <c:crosses val="autoZero"/>
        <c:auto val="1"/>
        <c:lblAlgn val="ctr"/>
        <c:lblOffset val="100"/>
        <c:noMultiLvlLbl val="0"/>
      </c:catAx>
      <c:valAx>
        <c:axId val="613817664"/>
        <c:scaling>
          <c:orientation val="minMax"/>
          <c:min val="0"/>
        </c:scaling>
        <c:delete val="1"/>
        <c:axPos val="b"/>
        <c:majorGridlines/>
        <c:numFmt formatCode="General" sourceLinked="1"/>
        <c:majorTickMark val="out"/>
        <c:minorTickMark val="none"/>
        <c:tickLblPos val="nextTo"/>
        <c:crossAx val="125779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484272877562509E-2"/>
          <c:y val="3.9043703195475996E-2"/>
          <c:w val="0.83953278695529554"/>
          <c:h val="0.6841867627422143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</c:v>
                </c:pt>
              </c:strCache>
            </c:strRef>
          </c:tx>
          <c:dLbls>
            <c:dLbl>
              <c:idx val="10"/>
              <c:tx>
                <c:rich>
                  <a:bodyPr/>
                  <a:lstStyle/>
                  <a:p>
                    <a:r>
                      <a:rPr lang="en-US" altLang="en-US"/>
                      <a:t>33.4</a:t>
                    </a:r>
                    <a:r>
                      <a:rPr lang="ja-JP" altLang="en-US"/>
                      <a:t>％</a:t>
                    </a:r>
                    <a:endParaRPr lang="en-US" altLang="en-US"/>
                  </a:p>
                </c:rich>
              </c:tx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815-4DAD-826B-2F8EE7209B5E}"/>
                </c:ext>
              </c:extLst>
            </c:dLbl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平成２１</c:v>
                </c:pt>
                <c:pt idx="1">
                  <c:v>22年</c:v>
                </c:pt>
                <c:pt idx="2">
                  <c:v>23年</c:v>
                </c:pt>
                <c:pt idx="3">
                  <c:v>24年</c:v>
                </c:pt>
                <c:pt idx="4">
                  <c:v>25年</c:v>
                </c:pt>
                <c:pt idx="5">
                  <c:v>26年</c:v>
                </c:pt>
                <c:pt idx="6">
                  <c:v>27年</c:v>
                </c:pt>
                <c:pt idx="7">
                  <c:v>28年</c:v>
                </c:pt>
                <c:pt idx="8">
                  <c:v>29年</c:v>
                </c:pt>
                <c:pt idx="9">
                  <c:v>30年</c:v>
                </c:pt>
                <c:pt idx="10">
                  <c:v>令和１年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32.200000000000003</c:v>
                </c:pt>
                <c:pt idx="1">
                  <c:v>34.799999999999997</c:v>
                </c:pt>
                <c:pt idx="2">
                  <c:v>35</c:v>
                </c:pt>
                <c:pt idx="3">
                  <c:v>36.1</c:v>
                </c:pt>
                <c:pt idx="4">
                  <c:v>33.799999999999997</c:v>
                </c:pt>
                <c:pt idx="5">
                  <c:v>31.2</c:v>
                </c:pt>
                <c:pt idx="6">
                  <c:v>37.799999999999997</c:v>
                </c:pt>
                <c:pt idx="7">
                  <c:v>35.1</c:v>
                </c:pt>
                <c:pt idx="8">
                  <c:v>35.9</c:v>
                </c:pt>
                <c:pt idx="9">
                  <c:v>31.8</c:v>
                </c:pt>
                <c:pt idx="10">
                  <c:v>33.4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815-4DAD-826B-2F8EE7209B5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</c:v>
                </c:pt>
              </c:strCache>
            </c:strRef>
          </c:tx>
          <c:dLbls>
            <c:dLbl>
              <c:idx val="10"/>
              <c:tx>
                <c:rich>
                  <a:bodyPr/>
                  <a:lstStyle/>
                  <a:p>
                    <a:r>
                      <a:rPr lang="en-US" altLang="en-US"/>
                      <a:t>25.1</a:t>
                    </a:r>
                    <a:r>
                      <a:rPr lang="ja-JP" altLang="en-US"/>
                      <a:t>％</a:t>
                    </a:r>
                    <a:endParaRPr lang="en-US" altLang="en-US"/>
                  </a:p>
                </c:rich>
              </c:tx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815-4DAD-826B-2F8EE7209B5E}"/>
                </c:ext>
              </c:extLst>
            </c:dLbl>
            <c:spPr>
              <a:noFill/>
              <a:ln>
                <a:noFill/>
              </a:ln>
              <a:effectLst/>
            </c:sp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平成２１</c:v>
                </c:pt>
                <c:pt idx="1">
                  <c:v>22年</c:v>
                </c:pt>
                <c:pt idx="2">
                  <c:v>23年</c:v>
                </c:pt>
                <c:pt idx="3">
                  <c:v>24年</c:v>
                </c:pt>
                <c:pt idx="4">
                  <c:v>25年</c:v>
                </c:pt>
                <c:pt idx="5">
                  <c:v>26年</c:v>
                </c:pt>
                <c:pt idx="6">
                  <c:v>27年</c:v>
                </c:pt>
                <c:pt idx="7">
                  <c:v>28年</c:v>
                </c:pt>
                <c:pt idx="8">
                  <c:v>29年</c:v>
                </c:pt>
                <c:pt idx="9">
                  <c:v>30年</c:v>
                </c:pt>
                <c:pt idx="10">
                  <c:v>令和１年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27</c:v>
                </c:pt>
                <c:pt idx="1">
                  <c:v>28.5</c:v>
                </c:pt>
                <c:pt idx="2">
                  <c:v>29.2</c:v>
                </c:pt>
                <c:pt idx="3">
                  <c:v>28.2</c:v>
                </c:pt>
                <c:pt idx="4">
                  <c:v>27.2</c:v>
                </c:pt>
                <c:pt idx="5">
                  <c:v>25.1</c:v>
                </c:pt>
                <c:pt idx="6">
                  <c:v>27.3</c:v>
                </c:pt>
                <c:pt idx="7">
                  <c:v>27.4</c:v>
                </c:pt>
                <c:pt idx="8">
                  <c:v>28.6</c:v>
                </c:pt>
                <c:pt idx="9">
                  <c:v>25.5</c:v>
                </c:pt>
                <c:pt idx="1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815-4DAD-826B-2F8EE7209B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493632"/>
        <c:axId val="613862784"/>
      </c:lineChart>
      <c:catAx>
        <c:axId val="394936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ja-JP"/>
          </a:p>
        </c:txPr>
        <c:crossAx val="613862784"/>
        <c:crosses val="autoZero"/>
        <c:auto val="1"/>
        <c:lblAlgn val="ctr"/>
        <c:lblOffset val="100"/>
        <c:noMultiLvlLbl val="0"/>
      </c:catAx>
      <c:valAx>
        <c:axId val="613862784"/>
        <c:scaling>
          <c:orientation val="minMax"/>
          <c:min val="2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4936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4.0449168381487606E-2"/>
          <c:y val="3.6912755191797E-2"/>
          <c:w val="0.85344130888111736"/>
          <c:h val="0.825687876452404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'[Microsoft PowerPoint 内のグラフ</c:f>
              <c:strCache>
                <c:ptCount val="1"/>
                <c:pt idx="0">
                  <c:v>男</c:v>
                </c:pt>
              </c:strCache>
            </c:strRef>
          </c:tx>
          <c:spPr>
            <a:solidFill>
              <a:srgbClr val="4BACC6">
                <a:lumMod val="60000"/>
                <a:lumOff val="40000"/>
              </a:srgb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'[Microsoft PowerPoint 内のグラフ</c:f>
              <c:strCache>
                <c:ptCount val="6"/>
                <c:pt idx="0">
                  <c:v>20-29歳</c:v>
                </c:pt>
                <c:pt idx="1">
                  <c:v>30-39歳</c:v>
                </c:pt>
                <c:pt idx="2">
                  <c:v>40-49歳</c:v>
                </c:pt>
                <c:pt idx="3">
                  <c:v>50-59歳</c:v>
                </c:pt>
                <c:pt idx="4">
                  <c:v>60-69歳</c:v>
                </c:pt>
                <c:pt idx="5">
                  <c:v>70歳以上</c:v>
                </c:pt>
              </c:strCache>
            </c:strRef>
          </c:cat>
          <c:val>
            <c:numRef>
              <c:f>'[Microsoft PowerPoint 内のグラフ</c:f>
              <c:numCache>
                <c:formatCode>General</c:formatCode>
                <c:ptCount val="6"/>
                <c:pt idx="0">
                  <c:v>28.4</c:v>
                </c:pt>
                <c:pt idx="1">
                  <c:v>25.9</c:v>
                </c:pt>
                <c:pt idx="2">
                  <c:v>18.5</c:v>
                </c:pt>
                <c:pt idx="3">
                  <c:v>21.8</c:v>
                </c:pt>
                <c:pt idx="4">
                  <c:v>35.5</c:v>
                </c:pt>
                <c:pt idx="5">
                  <c:v>42.7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8-4B50-B8CE-6F4C17DD9744}"/>
            </c:ext>
          </c:extLst>
        </c:ser>
        <c:ser>
          <c:idx val="1"/>
          <c:order val="1"/>
          <c:tx>
            <c:strRef>
              <c:f>'[Microsoft PowerPoint 内のグラフ</c:f>
              <c:strCache>
                <c:ptCount val="1"/>
                <c:pt idx="0">
                  <c:v>女</c:v>
                </c:pt>
              </c:strCache>
            </c:strRef>
          </c:tx>
          <c:spPr>
            <a:solidFill>
              <a:srgbClr val="FF6699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'[Microsoft PowerPoint 内のグラフ</c:f>
              <c:strCache>
                <c:ptCount val="6"/>
                <c:pt idx="0">
                  <c:v>20-29歳</c:v>
                </c:pt>
                <c:pt idx="1">
                  <c:v>30-39歳</c:v>
                </c:pt>
                <c:pt idx="2">
                  <c:v>40-49歳</c:v>
                </c:pt>
                <c:pt idx="3">
                  <c:v>50-59歳</c:v>
                </c:pt>
                <c:pt idx="4">
                  <c:v>60-69歳</c:v>
                </c:pt>
                <c:pt idx="5">
                  <c:v>70歳以上</c:v>
                </c:pt>
              </c:strCache>
            </c:strRef>
          </c:cat>
          <c:val>
            <c:numRef>
              <c:f>'[Microsoft PowerPoint 内のグラフ</c:f>
              <c:numCache>
                <c:formatCode>General</c:formatCode>
                <c:ptCount val="6"/>
                <c:pt idx="0">
                  <c:v>12.9</c:v>
                </c:pt>
                <c:pt idx="1">
                  <c:v>9.4</c:v>
                </c:pt>
                <c:pt idx="2">
                  <c:v>12.9</c:v>
                </c:pt>
                <c:pt idx="3">
                  <c:v>24.4</c:v>
                </c:pt>
                <c:pt idx="4">
                  <c:v>25.3</c:v>
                </c:pt>
                <c:pt idx="5">
                  <c:v>35.9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8-4B50-B8CE-6F4C17DD9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4"/>
        <c:overlap val="-18"/>
        <c:axId val="125407232"/>
        <c:axId val="152262848"/>
      </c:barChart>
      <c:catAx>
        <c:axId val="12540723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ja-JP"/>
          </a:p>
        </c:txPr>
        <c:crossAx val="152262848"/>
        <c:crosses val="autoZero"/>
        <c:auto val="1"/>
        <c:lblAlgn val="ctr"/>
        <c:lblOffset val="100"/>
        <c:noMultiLvlLbl val="0"/>
      </c:catAx>
      <c:valAx>
        <c:axId val="152262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ja-JP"/>
          </a:p>
        </c:txPr>
        <c:crossAx val="125407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297886518017171"/>
          <c:y val="0.43987939910028401"/>
          <c:w val="6.0846607014166568E-2"/>
          <c:h val="0.1834108577460187"/>
        </c:manualLayout>
      </c:layout>
      <c:overlay val="0"/>
      <c:txPr>
        <a:bodyPr/>
        <a:lstStyle/>
        <a:p>
          <a:pPr>
            <a:defRPr sz="1400"/>
          </a:pPr>
          <a:endParaRPr lang="ja-JP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Sheet1!$A$2:$A$13</c:f>
              <c:strCache>
                <c:ptCount val="11"/>
                <c:pt idx="0">
                  <c:v>時間がない</c:v>
                </c:pt>
                <c:pt idx="1">
                  <c:v>身体を動かすのが苦手</c:v>
                </c:pt>
                <c:pt idx="2">
                  <c:v>運動が嫌い</c:v>
                </c:pt>
                <c:pt idx="3">
                  <c:v>運動に興味がない</c:v>
                </c:pt>
                <c:pt idx="4">
                  <c:v>お金がかかる</c:v>
                </c:pt>
                <c:pt idx="5">
                  <c:v>一緒にする人がいない</c:v>
                </c:pt>
                <c:pt idx="6">
                  <c:v>場所や施設がない</c:v>
                </c:pt>
                <c:pt idx="7">
                  <c:v>必要を感じない</c:v>
                </c:pt>
                <c:pt idx="8">
                  <c:v>健康に問題がないから</c:v>
                </c:pt>
                <c:pt idx="9">
                  <c:v>その他</c:v>
                </c:pt>
                <c:pt idx="10">
                  <c:v>理由はない</c:v>
                </c:pt>
              </c:strCache>
            </c:strRef>
          </c:cat>
          <c:val>
            <c:numRef>
              <c:f>Sheet1!$B$2:$B$13</c:f>
              <c:numCache>
                <c:formatCode>0.00%</c:formatCode>
                <c:ptCount val="12"/>
                <c:pt idx="0">
                  <c:v>0.34599999999999997</c:v>
                </c:pt>
                <c:pt idx="1">
                  <c:v>0.26400000000000001</c:v>
                </c:pt>
                <c:pt idx="2" formatCode="0%">
                  <c:v>0.25</c:v>
                </c:pt>
                <c:pt idx="3">
                  <c:v>0.16400000000000001</c:v>
                </c:pt>
                <c:pt idx="4">
                  <c:v>0.109</c:v>
                </c:pt>
                <c:pt idx="5" formatCode="0%">
                  <c:v>0.1</c:v>
                </c:pt>
                <c:pt idx="6">
                  <c:v>9.5000000000000001E-2</c:v>
                </c:pt>
                <c:pt idx="7">
                  <c:v>4.7E-2</c:v>
                </c:pt>
                <c:pt idx="8">
                  <c:v>3.3000000000000002E-2</c:v>
                </c:pt>
                <c:pt idx="9">
                  <c:v>8.8999999999999996E-2</c:v>
                </c:pt>
                <c:pt idx="10" formatCode="0%">
                  <c:v>0.24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2A-4ADB-B125-48B71A31D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1"/>
        <c:axId val="125409792"/>
        <c:axId val="152261696"/>
      </c:barChart>
      <c:catAx>
        <c:axId val="1254097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eaVert"/>
          <a:lstStyle/>
          <a:p>
            <a:pPr>
              <a:defRPr sz="1400"/>
            </a:pPr>
            <a:endParaRPr lang="ja-JP"/>
          </a:p>
        </c:txPr>
        <c:crossAx val="152261696"/>
        <c:crosses val="autoZero"/>
        <c:auto val="1"/>
        <c:lblAlgn val="ctr"/>
        <c:lblOffset val="100"/>
        <c:noMultiLvlLbl val="0"/>
      </c:catAx>
      <c:valAx>
        <c:axId val="152261696"/>
        <c:scaling>
          <c:orientation val="minMax"/>
          <c:min val="0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125409792"/>
        <c:crosses val="autoZero"/>
        <c:crossBetween val="between"/>
        <c:majorUnit val="5.000000000000001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死亡</c:v>
                </c:pt>
                <c:pt idx="1">
                  <c:v>生活習慣病</c:v>
                </c:pt>
                <c:pt idx="2">
                  <c:v>がん</c:v>
                </c:pt>
              </c:strCache>
            </c:strRef>
          </c:cat>
          <c:val>
            <c:numRef>
              <c:f>Sheet1!$B$2:$B$4</c:f>
              <c:numCache>
                <c:formatCode>0.00%</c:formatCode>
                <c:ptCount val="3"/>
                <c:pt idx="0">
                  <c:v>-2.8000000000000001E-2</c:v>
                </c:pt>
                <c:pt idx="1">
                  <c:v>-3.5999999999999997E-2</c:v>
                </c:pt>
                <c:pt idx="2">
                  <c:v>-3.5999999999999997E-2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9C-4E70-8E8F-76502161C1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313280"/>
        <c:axId val="613864512"/>
      </c:barChart>
      <c:catAx>
        <c:axId val="641313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eaVert"/>
          <a:lstStyle/>
          <a:p>
            <a:pPr>
              <a:defRPr/>
            </a:pPr>
            <a:endParaRPr lang="ja-JP"/>
          </a:p>
        </c:txPr>
        <c:crossAx val="613864512"/>
        <c:crosses val="autoZero"/>
        <c:auto val="1"/>
        <c:lblAlgn val="ctr"/>
        <c:lblOffset val="100"/>
        <c:noMultiLvlLbl val="0"/>
      </c:catAx>
      <c:valAx>
        <c:axId val="613864512"/>
        <c:scaling>
          <c:orientation val="minMax"/>
          <c:max val="0"/>
          <c:min val="-4.0000000000000008E-2"/>
        </c:scaling>
        <c:delete val="0"/>
        <c:axPos val="l"/>
        <c:majorGridlines/>
        <c:numFmt formatCode="0.0%" sourceLinked="0"/>
        <c:majorTickMark val="out"/>
        <c:minorTickMark val="none"/>
        <c:tickLblPos val="nextTo"/>
        <c:crossAx val="641313280"/>
        <c:crosses val="autoZero"/>
        <c:crossBetween val="between"/>
        <c:majorUnit val="1.0000000000000002E-2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0.47459</cdr:x>
      <cdr:y>0.89864</cdr:y>
    </cdr:from>
    <cdr:to>
      <cdr:x>0.54088</cdr:x>
      <cdr:y>0.95184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4124060" y="4479111"/>
          <a:ext cx="576064" cy="26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r>
            <a:rPr lang="ja-JP" altLang="en-US" sz="1600" b="1" dirty="0"/>
            <a:t>５万人</a:t>
          </a:r>
        </a:p>
      </cdr:txBody>
    </cdr:sp>
  </cdr:relSizeAnchor>
  <cdr:relSizeAnchor xmlns:cdr="http://schemas.openxmlformats.org/drawingml/2006/chartDrawing">
    <cdr:from>
      <cdr:x>0.90294</cdr:x>
      <cdr:y>0.89864</cdr:y>
    </cdr:from>
    <cdr:to>
      <cdr:x>0.96923</cdr:x>
      <cdr:y>0.95184</cdr:y>
    </cdr:to>
    <cdr:sp macro="" textlink="">
      <cdr:nvSpPr>
        <cdr:cNvPr id="3" name="テキスト ボックス 1"/>
        <cdr:cNvSpPr txBox="1"/>
      </cdr:nvSpPr>
      <cdr:spPr>
        <a:xfrm xmlns:a="http://schemas.openxmlformats.org/drawingml/2006/main">
          <a:off x="7846292" y="4479110"/>
          <a:ext cx="576064" cy="2651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1600" b="1" dirty="0"/>
            <a:t>１５万人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C9418-4908-4182-A5C3-ABAFB2773422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3C68C-0DE1-40BA-A869-9634AEE273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8227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3C68C-0DE1-40BA-A869-9634AEE273C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186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5162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750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1687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83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66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27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87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834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364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486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669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C7E9-F258-4265-A155-F27419A9BC3D}" type="datetimeFigureOut">
              <a:rPr kumimoji="1" lang="ja-JP" altLang="en-US" smtClean="0"/>
              <a:t>2024/1/24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DCEC0-4637-4699-A138-69884D805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715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microsoft.com/office/2007/relationships/hdphoto" Target="../media/hdphoto3.wdp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microsoft.com/office/2007/relationships/hdphoto" Target="../media/hdphoto6.wdp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運動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919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BE21B2-398D-4D38-EBB7-04AAB257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dirty="0"/>
              <a:t>毎日</a:t>
            </a:r>
            <a:r>
              <a:rPr lang="en-US" altLang="ja-JP" dirty="0"/>
              <a:t>10</a:t>
            </a:r>
            <a:r>
              <a:rPr lang="ja-JP" altLang="en-US" dirty="0"/>
              <a:t>分多く体を動かすには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755576" y="1484784"/>
            <a:ext cx="7092788" cy="5010819"/>
            <a:chOff x="755576" y="1484784"/>
            <a:chExt cx="7092788" cy="5010819"/>
          </a:xfrm>
        </p:grpSpPr>
        <p:pic>
          <p:nvPicPr>
            <p:cNvPr id="2050" name="Picture 2" descr="生活の中で身体活動を積み重ねて、無理なく+10しよう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3588" y="1484784"/>
              <a:ext cx="6984776" cy="501081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四角形吹き出し 2"/>
            <p:cNvSpPr/>
            <p:nvPr/>
          </p:nvSpPr>
          <p:spPr>
            <a:xfrm>
              <a:off x="755576" y="1484784"/>
              <a:ext cx="1512168" cy="936104"/>
            </a:xfrm>
            <a:prstGeom prst="wedgeRect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簡単な方法は歩く</a:t>
              </a:r>
              <a:endParaRPr kumimoji="1" lang="en-US" altLang="ja-JP" dirty="0"/>
            </a:p>
          </p:txBody>
        </p:sp>
        <p:sp>
          <p:nvSpPr>
            <p:cNvPr id="6" name="四角形吹き出し 5"/>
            <p:cNvSpPr/>
            <p:nvPr/>
          </p:nvSpPr>
          <p:spPr>
            <a:xfrm>
              <a:off x="4233664" y="1484784"/>
              <a:ext cx="1512168" cy="936104"/>
            </a:xfrm>
            <a:prstGeom prst="wedgeRectCallout">
              <a:avLst>
                <a:gd name="adj1" fmla="val 4313"/>
                <a:gd name="adj2" fmla="val 61533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できるだけ階段を利用する</a:t>
              </a:r>
              <a:endParaRPr kumimoji="1" lang="en-US" altLang="ja-JP" dirty="0"/>
            </a:p>
          </p:txBody>
        </p:sp>
        <p:sp>
          <p:nvSpPr>
            <p:cNvPr id="7" name="四角形吹き出し 6"/>
            <p:cNvSpPr/>
            <p:nvPr/>
          </p:nvSpPr>
          <p:spPr>
            <a:xfrm>
              <a:off x="2577241" y="3140968"/>
              <a:ext cx="1512168" cy="936104"/>
            </a:xfrm>
            <a:prstGeom prst="wedgeRectCallout">
              <a:avLst>
                <a:gd name="adj1" fmla="val -1076"/>
                <a:gd name="adj2" fmla="val 663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座ったまま腹筋運動</a:t>
              </a:r>
              <a:endParaRPr kumimoji="1" lang="en-US" altLang="ja-JP" dirty="0"/>
            </a:p>
          </p:txBody>
        </p:sp>
        <p:sp>
          <p:nvSpPr>
            <p:cNvPr id="8" name="四角形吹き出し 7"/>
            <p:cNvSpPr/>
            <p:nvPr/>
          </p:nvSpPr>
          <p:spPr>
            <a:xfrm>
              <a:off x="6296083" y="3140968"/>
              <a:ext cx="1512168" cy="936104"/>
            </a:xfrm>
            <a:prstGeom prst="wedgeRectCallout">
              <a:avLst>
                <a:gd name="adj1" fmla="val -19635"/>
                <a:gd name="adj2" fmla="val 7990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dirty="0"/>
                <a:t>ゆっくり立ってスクワット</a:t>
              </a:r>
              <a:endParaRPr kumimoji="1" lang="en-US" altLang="ja-JP" dirty="0"/>
            </a:p>
          </p:txBody>
        </p:sp>
      </p:grpSp>
    </p:spTree>
    <p:extLst>
      <p:ext uri="{BB962C8B-B14F-4D97-AF65-F5344CB8AC3E}">
        <p14:creationId xmlns:p14="http://schemas.microsoft.com/office/powerpoint/2010/main" val="3892145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めざすは一日７０分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ja-JP" altLang="en-US" dirty="0"/>
              <a:t>目標は１日合計７０分体を動かす！</a:t>
            </a:r>
            <a:endParaRPr lang="en-US" altLang="ja-JP" dirty="0"/>
          </a:p>
          <a:p>
            <a:r>
              <a:rPr kumimoji="1" lang="ja-JP" altLang="en-US" dirty="0"/>
              <a:t>１０分の運動の組み合わせでよい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7" y="3514951"/>
            <a:ext cx="302748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H\Desktop\9807318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5162" t="5283" r="19924" b="29338"/>
          <a:stretch/>
        </p:blipFill>
        <p:spPr bwMode="auto">
          <a:xfrm rot="20915252">
            <a:off x="4610843" y="3286584"/>
            <a:ext cx="2499361" cy="2125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069452">
            <a:off x="6338562" y="4147674"/>
            <a:ext cx="2500313" cy="212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979712" y="4950134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57351" y="4950134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B0F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 rot="20939487">
            <a:off x="5197081" y="3924757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 rot="20939487">
            <a:off x="6092774" y="377256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B0F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 rot="1612892">
            <a:off x="7133844" y="4372642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 rot="1612892">
            <a:off x="7897469" y="4822593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00B0F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 rot="20939487">
            <a:off x="5154946" y="4783778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00B0F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 rot="1612892">
            <a:off x="7286243" y="5484639"/>
            <a:ext cx="4315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AR Pゴシック体S" panose="020B0A00000000000000" pitchFamily="50" charset="-128"/>
                <a:ea typeface="AR Pゴシック体S" panose="020B0A00000000000000" pitchFamily="50" charset="-128"/>
              </a:rPr>
              <a:t>１０</a:t>
            </a:r>
          </a:p>
        </p:txBody>
      </p:sp>
    </p:spTree>
    <p:extLst>
      <p:ext uri="{BB962C8B-B14F-4D97-AF65-F5344CB8AC3E}">
        <p14:creationId xmlns:p14="http://schemas.microsoft.com/office/powerpoint/2010/main" val="399584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生活や環境を振り返ってみましょう　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kumimoji="1" lang="ja-JP" altLang="en-US" dirty="0"/>
              <a:t>身体を動かす機会はたくさんあります</a:t>
            </a:r>
            <a:endParaRPr kumimoji="1" lang="en-US" altLang="ja-JP" dirty="0"/>
          </a:p>
        </p:txBody>
      </p:sp>
      <p:sp>
        <p:nvSpPr>
          <p:cNvPr id="5" name="正方形/長方形 4"/>
          <p:cNvSpPr/>
          <p:nvPr/>
        </p:nvSpPr>
        <p:spPr>
          <a:xfrm>
            <a:off x="1691680" y="2666529"/>
            <a:ext cx="73734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移動の際は徒歩にする（早歩き、歩幅を広く、を意識）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691681" y="3386609"/>
            <a:ext cx="42484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ランチはあえて少し遠くの店へ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691681" y="4106689"/>
            <a:ext cx="71518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エスカレーターやエレベーターの代わりに階段を使用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691680" y="4826769"/>
            <a:ext cx="53952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信号待ちや電車の中ではつま先立ちを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691681" y="5546849"/>
            <a:ext cx="4482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歯磨き中はかかとの上げ下げを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00" b="98824" l="2647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1118" r="19133"/>
          <a:stretch/>
        </p:blipFill>
        <p:spPr bwMode="auto">
          <a:xfrm>
            <a:off x="611560" y="3383148"/>
            <a:ext cx="1050202" cy="175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971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3ECE39AE-62F1-0085-7518-B90EEB29A587}"/>
              </a:ext>
            </a:extLst>
          </p:cNvPr>
          <p:cNvSpPr/>
          <p:nvPr/>
        </p:nvSpPr>
        <p:spPr>
          <a:xfrm>
            <a:off x="2010300" y="4947577"/>
            <a:ext cx="6948772" cy="166403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A7E02E5C-3A93-A602-1D4D-3AAD5FB3DA70}"/>
              </a:ext>
            </a:extLst>
          </p:cNvPr>
          <p:cNvSpPr/>
          <p:nvPr/>
        </p:nvSpPr>
        <p:spPr>
          <a:xfrm>
            <a:off x="1979712" y="1417638"/>
            <a:ext cx="6912768" cy="352353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毎日</a:t>
            </a:r>
            <a:r>
              <a:rPr lang="en-US" altLang="ja-JP" dirty="0"/>
              <a:t>10</a:t>
            </a:r>
            <a:r>
              <a:rPr lang="ja-JP" altLang="en-US" dirty="0"/>
              <a:t>分多く体を動かすと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29" b="90000" l="10000" r="90000">
                        <a14:foregroundMark x1="43889" y1="6429" x2="62222" y2="92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2016224" cy="313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2339752" y="5594929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１年間継続すると、体重が</a:t>
            </a:r>
            <a:r>
              <a:rPr lang="en-US" altLang="ja-JP" dirty="0"/>
              <a:t>1</a:t>
            </a:r>
            <a:r>
              <a:rPr lang="ja-JP" altLang="en-US" dirty="0"/>
              <a:t>キロから</a:t>
            </a:r>
            <a:r>
              <a:rPr lang="en-US" altLang="ja-JP" dirty="0"/>
              <a:t>2</a:t>
            </a:r>
            <a:r>
              <a:rPr lang="ja-JP" altLang="en-US" dirty="0"/>
              <a:t>キログラム減る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26" b="89895" l="9714" r="89714">
                        <a14:foregroundMark x1="52000" y1="5923" x2="76000" y2="522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5164771"/>
            <a:ext cx="878313" cy="1440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グラフ 5"/>
          <p:cNvGraphicFramePr/>
          <p:nvPr>
            <p:extLst>
              <p:ext uri="{D42A27DB-BD31-4B8C-83A1-F6EECF244321}">
                <p14:modId xmlns:p14="http://schemas.microsoft.com/office/powerpoint/2010/main" val="950765005"/>
              </p:ext>
            </p:extLst>
          </p:nvPr>
        </p:nvGraphicFramePr>
        <p:xfrm>
          <a:off x="3439734" y="2010573"/>
          <a:ext cx="4479574" cy="26992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EA94E68-7955-E662-CC04-ED4DB0F2665C}"/>
              </a:ext>
            </a:extLst>
          </p:cNvPr>
          <p:cNvSpPr/>
          <p:nvPr/>
        </p:nvSpPr>
        <p:spPr>
          <a:xfrm>
            <a:off x="2662724" y="1424047"/>
            <a:ext cx="52565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死亡率や病気の発症を低下させる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3678" y="5084538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１０００歩</a:t>
            </a:r>
          </a:p>
        </p:txBody>
      </p:sp>
    </p:spTree>
    <p:extLst>
      <p:ext uri="{BB962C8B-B14F-4D97-AF65-F5344CB8AC3E}">
        <p14:creationId xmlns:p14="http://schemas.microsoft.com/office/powerpoint/2010/main" val="246732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/>
              <a:t>危険因子による死亡</a:t>
            </a:r>
            <a:endParaRPr kumimoji="1" lang="ja-JP" altLang="en-US" sz="36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980348892"/>
              </p:ext>
            </p:extLst>
          </p:nvPr>
        </p:nvGraphicFramePr>
        <p:xfrm>
          <a:off x="194443" y="1398161"/>
          <a:ext cx="8689761" cy="4984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/>
          <p:cNvSpPr/>
          <p:nvPr/>
        </p:nvSpPr>
        <p:spPr>
          <a:xfrm>
            <a:off x="4283968" y="6382489"/>
            <a:ext cx="43924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100" dirty="0"/>
              <a:t>健康日本</a:t>
            </a:r>
            <a:r>
              <a:rPr lang="en-US" altLang="ja-JP" sz="1100" dirty="0"/>
              <a:t>21</a:t>
            </a:r>
            <a:r>
              <a:rPr lang="ja-JP" altLang="en-US" sz="1100" dirty="0"/>
              <a:t>　　</a:t>
            </a:r>
            <a:r>
              <a:rPr lang="en-US" altLang="ja-JP" sz="1100" dirty="0"/>
              <a:t>Ikeda N, et al.: </a:t>
            </a:r>
            <a:r>
              <a:rPr lang="en-US" altLang="ja-JP" sz="1100" dirty="0" err="1"/>
              <a:t>PLoS</a:t>
            </a:r>
            <a:r>
              <a:rPr lang="en-US" altLang="ja-JP" sz="1100" dirty="0"/>
              <a:t> Med, 9: e1001160, 2012</a:t>
            </a:r>
            <a:endParaRPr lang="ja-JP" altLang="en-US" sz="11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468707" y="62649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人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825247" y="4653136"/>
            <a:ext cx="435888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日本では　年間約１５６万人が死亡している</a:t>
            </a:r>
          </a:p>
        </p:txBody>
      </p:sp>
      <p:sp>
        <p:nvSpPr>
          <p:cNvPr id="7" name="テキスト ボックス 1"/>
          <p:cNvSpPr txBox="1"/>
          <p:nvPr/>
        </p:nvSpPr>
        <p:spPr>
          <a:xfrm>
            <a:off x="6192180" y="5877272"/>
            <a:ext cx="756084" cy="265167"/>
          </a:xfrm>
          <a:prstGeom prst="rect">
            <a:avLst/>
          </a:prstGeom>
        </p:spPr>
        <p:txBody>
          <a:bodyPr wrap="none" rtlCol="0" anchor="ctr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b="1" dirty="0"/>
              <a:t>１０万人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6D5A903D-524A-488A-B6EF-4A8BDE8848A8}"/>
              </a:ext>
            </a:extLst>
          </p:cNvPr>
          <p:cNvSpPr/>
          <p:nvPr/>
        </p:nvSpPr>
        <p:spPr>
          <a:xfrm>
            <a:off x="1259632" y="1124744"/>
            <a:ext cx="6840760" cy="36004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bg1">
                    <a:lumMod val="50000"/>
                  </a:schemeClr>
                </a:solidFill>
              </a:rPr>
              <a:t>危険因子とは、疾患発生の危険性を高める可能性がある要素のこと</a:t>
            </a:r>
            <a:endParaRPr kumimoji="1" lang="ja-JP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9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400" dirty="0"/>
              <a:t>週</a:t>
            </a:r>
            <a:r>
              <a:rPr lang="en-US" altLang="ja-JP" sz="2400" dirty="0"/>
              <a:t>2</a:t>
            </a:r>
            <a:r>
              <a:rPr lang="ja-JP" altLang="en-US" sz="2400" dirty="0"/>
              <a:t>回以上、</a:t>
            </a:r>
            <a:r>
              <a:rPr lang="en-US" altLang="ja-JP" sz="2400" dirty="0"/>
              <a:t>1</a:t>
            </a:r>
            <a:r>
              <a:rPr lang="ja-JP" altLang="en-US" sz="2400" dirty="0"/>
              <a:t>回</a:t>
            </a:r>
            <a:r>
              <a:rPr lang="en-US" altLang="ja-JP" sz="2400" dirty="0"/>
              <a:t>30</a:t>
            </a:r>
            <a:r>
              <a:rPr lang="ja-JP" altLang="en-US" sz="2400" dirty="0"/>
              <a:t>分以上、</a:t>
            </a:r>
            <a:r>
              <a:rPr lang="en-US" altLang="ja-JP" sz="2400" dirty="0"/>
              <a:t>1</a:t>
            </a:r>
            <a:r>
              <a:rPr lang="ja-JP" altLang="en-US" sz="2400" dirty="0"/>
              <a:t>年以上運動をしている</a:t>
            </a:r>
            <a:endParaRPr kumimoji="1" lang="ja-JP" altLang="en-US" sz="2400" dirty="0"/>
          </a:p>
        </p:txBody>
      </p:sp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1405886915"/>
              </p:ext>
            </p:extLst>
          </p:nvPr>
        </p:nvGraphicFramePr>
        <p:xfrm>
          <a:off x="395536" y="1397000"/>
          <a:ext cx="8424936" cy="5200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79512" y="539877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（％）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036162" y="3244334"/>
            <a:ext cx="307167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ここ１０年はおおむね３割程度</a:t>
            </a:r>
          </a:p>
        </p:txBody>
      </p:sp>
    </p:spTree>
    <p:extLst>
      <p:ext uri="{BB962C8B-B14F-4D97-AF65-F5344CB8AC3E}">
        <p14:creationId xmlns:p14="http://schemas.microsoft.com/office/powerpoint/2010/main" val="3461212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運動習慣のある人の割合</a:t>
            </a:r>
          </a:p>
        </p:txBody>
      </p:sp>
      <p:graphicFrame>
        <p:nvGraphicFramePr>
          <p:cNvPr id="4" name="グラフ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508989"/>
              </p:ext>
            </p:extLst>
          </p:nvPr>
        </p:nvGraphicFramePr>
        <p:xfrm>
          <a:off x="683568" y="2057400"/>
          <a:ext cx="8136904" cy="38198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144634"/>
            <a:ext cx="3395663" cy="26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フリーフォーム 4"/>
          <p:cNvSpPr/>
          <p:nvPr/>
        </p:nvSpPr>
        <p:spPr>
          <a:xfrm>
            <a:off x="1493822" y="1982709"/>
            <a:ext cx="5151422" cy="1649079"/>
          </a:xfrm>
          <a:custGeom>
            <a:avLst/>
            <a:gdLst>
              <a:gd name="connsiteX0" fmla="*/ 0 w 5151422"/>
              <a:gd name="connsiteY0" fmla="*/ 769544 h 1649079"/>
              <a:gd name="connsiteX1" fmla="*/ 1149790 w 5151422"/>
              <a:gd name="connsiteY1" fmla="*/ 851026 h 1649079"/>
              <a:gd name="connsiteX2" fmla="*/ 2236206 w 5151422"/>
              <a:gd name="connsiteY2" fmla="*/ 1457608 h 1649079"/>
              <a:gd name="connsiteX3" fmla="*/ 2924269 w 5151422"/>
              <a:gd name="connsiteY3" fmla="*/ 1647731 h 1649079"/>
              <a:gd name="connsiteX4" fmla="*/ 3422210 w 5151422"/>
              <a:gd name="connsiteY4" fmla="*/ 1385180 h 1649079"/>
              <a:gd name="connsiteX5" fmla="*/ 4191754 w 5151422"/>
              <a:gd name="connsiteY5" fmla="*/ 579422 h 1649079"/>
              <a:gd name="connsiteX6" fmla="*/ 5151422 w 5151422"/>
              <a:gd name="connsiteY6" fmla="*/ 0 h 16490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151422" h="1649079">
                <a:moveTo>
                  <a:pt x="0" y="769544"/>
                </a:moveTo>
                <a:cubicBezTo>
                  <a:pt x="388544" y="752946"/>
                  <a:pt x="777089" y="736349"/>
                  <a:pt x="1149790" y="851026"/>
                </a:cubicBezTo>
                <a:cubicBezTo>
                  <a:pt x="1522491" y="965703"/>
                  <a:pt x="1940460" y="1324824"/>
                  <a:pt x="2236206" y="1457608"/>
                </a:cubicBezTo>
                <a:cubicBezTo>
                  <a:pt x="2531953" y="1590392"/>
                  <a:pt x="2726602" y="1659802"/>
                  <a:pt x="2924269" y="1647731"/>
                </a:cubicBezTo>
                <a:cubicBezTo>
                  <a:pt x="3121936" y="1635660"/>
                  <a:pt x="3210963" y="1563232"/>
                  <a:pt x="3422210" y="1385180"/>
                </a:cubicBezTo>
                <a:cubicBezTo>
                  <a:pt x="3633458" y="1207129"/>
                  <a:pt x="3903552" y="810285"/>
                  <a:pt x="4191754" y="579422"/>
                </a:cubicBezTo>
                <a:cubicBezTo>
                  <a:pt x="4479956" y="348559"/>
                  <a:pt x="4815689" y="174279"/>
                  <a:pt x="5151422" y="0"/>
                </a:cubicBezTo>
              </a:path>
            </a:pathLst>
          </a:custGeom>
          <a:noFill/>
          <a:ln w="57150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627784" y="1556792"/>
            <a:ext cx="3542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４０歳台が運動習慣が低い</a:t>
            </a:r>
            <a:endParaRPr kumimoji="1" lang="en-US" altLang="ja-JP" dirty="0"/>
          </a:p>
          <a:p>
            <a:r>
              <a:rPr lang="ja-JP" altLang="en-US" dirty="0"/>
              <a:t>年齢が上がるほど運動習慣がある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11560" y="17405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299449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運動しない理由</a:t>
            </a: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6754709"/>
              </p:ext>
            </p:extLst>
          </p:nvPr>
        </p:nvGraphicFramePr>
        <p:xfrm>
          <a:off x="683568" y="1556792"/>
          <a:ext cx="8229600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220072" y="6453336"/>
            <a:ext cx="38164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/>
              <a:t>楽天インサイト株式会社全国の</a:t>
            </a:r>
            <a:r>
              <a:rPr lang="en-US" altLang="ja-JP" sz="1000" dirty="0"/>
              <a:t>20</a:t>
            </a:r>
            <a:r>
              <a:rPr lang="ja-JP" altLang="en-US" sz="1000" dirty="0"/>
              <a:t>代から</a:t>
            </a:r>
            <a:r>
              <a:rPr lang="en-US" altLang="ja-JP" sz="1000" dirty="0"/>
              <a:t>60</a:t>
            </a:r>
            <a:r>
              <a:rPr lang="ja-JP" altLang="en-US" sz="1000" dirty="0"/>
              <a:t>代の男女</a:t>
            </a:r>
            <a:r>
              <a:rPr lang="en-US" altLang="ja-JP" sz="1000" dirty="0"/>
              <a:t>1,000</a:t>
            </a:r>
            <a:r>
              <a:rPr lang="ja-JP" altLang="en-US" sz="1000" dirty="0"/>
              <a:t>人を対象</a:t>
            </a:r>
          </a:p>
        </p:txBody>
      </p:sp>
    </p:spTree>
    <p:extLst>
      <p:ext uri="{BB962C8B-B14F-4D97-AF65-F5344CB8AC3E}">
        <p14:creationId xmlns:p14="http://schemas.microsoft.com/office/powerpoint/2010/main" val="2627075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運動の効果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076056" y="2490470"/>
            <a:ext cx="3649920" cy="1116000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テストステロンが増える</a:t>
            </a:r>
            <a:endParaRPr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b="1" dirty="0">
                <a:solidFill>
                  <a:schemeClr val="tx1"/>
                </a:solidFill>
              </a:rPr>
              <a:t>物事へのモチベーションを高める</a:t>
            </a:r>
            <a:endParaRPr kumimoji="1"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5076056" y="3746120"/>
            <a:ext cx="3649920" cy="1116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セロトニンが増える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ポジティブな気持ちになり活動的になる</a:t>
            </a:r>
            <a:endParaRPr lang="en-US" altLang="ja-JP" sz="1400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5076056" y="5001771"/>
            <a:ext cx="3649920" cy="11160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tx1"/>
                </a:solidFill>
              </a:rPr>
              <a:t>エンドルフィンが増える</a:t>
            </a:r>
            <a:endParaRPr kumimoji="1" lang="en-US" altLang="ja-JP" sz="20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</a:rPr>
              <a:t>幸せな気分になる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76880" y="200298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メンタルにも良い影響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61526" y="5236606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死亡率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8877" y="3753349"/>
            <a:ext cx="10903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がん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81417" y="2856593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糖尿病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99117" y="3753349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高血圧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87259" y="4454991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/>
              <a:t>認知症</a:t>
            </a:r>
          </a:p>
        </p:txBody>
      </p:sp>
      <p:sp>
        <p:nvSpPr>
          <p:cNvPr id="7" name="円/楕円 6"/>
          <p:cNvSpPr/>
          <p:nvPr/>
        </p:nvSpPr>
        <p:spPr>
          <a:xfrm>
            <a:off x="638016" y="2253312"/>
            <a:ext cx="4016680" cy="41212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99117" y="2064535"/>
            <a:ext cx="3231975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2800" dirty="0"/>
              <a:t>発生率を低下させる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127419" y="11247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身体面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393" t="33759" r="32963" b="35677"/>
          <a:stretch/>
        </p:blipFill>
        <p:spPr bwMode="auto">
          <a:xfrm rot="5400000" flipH="1">
            <a:off x="2093496" y="1567609"/>
            <a:ext cx="535051" cy="4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テキスト ボックス 16"/>
          <p:cNvSpPr txBox="1"/>
          <p:nvPr/>
        </p:nvSpPr>
        <p:spPr>
          <a:xfrm>
            <a:off x="7092280" y="11247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精神面</a:t>
            </a: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393" t="33759" r="32963" b="35677"/>
          <a:stretch/>
        </p:blipFill>
        <p:spPr bwMode="auto">
          <a:xfrm rot="16200000">
            <a:off x="6575777" y="1567609"/>
            <a:ext cx="535051" cy="4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1840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一日の歩数と死亡率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528"/>
          <a:stretch/>
        </p:blipFill>
        <p:spPr bwMode="auto">
          <a:xfrm>
            <a:off x="395536" y="1583507"/>
            <a:ext cx="6388366" cy="44830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6783902" y="5445224"/>
            <a:ext cx="1225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日の歩数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3635896" y="6521858"/>
            <a:ext cx="540058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200" dirty="0"/>
              <a:t>AMA </a:t>
            </a:r>
            <a:r>
              <a:rPr lang="en-US" altLang="ja-JP" sz="1200" dirty="0" err="1"/>
              <a:t>Netw</a:t>
            </a:r>
            <a:r>
              <a:rPr lang="en-US" altLang="ja-JP" sz="1200" dirty="0"/>
              <a:t> Open. 2021;4(9):e2124516. doi:10.1001/jamanetworkopen.2021.24516</a:t>
            </a:r>
            <a:endParaRPr lang="ja-JP" altLang="en-US" sz="1200" dirty="0"/>
          </a:p>
        </p:txBody>
      </p:sp>
      <p:sp>
        <p:nvSpPr>
          <p:cNvPr id="10" name="正方形/長方形 9"/>
          <p:cNvSpPr/>
          <p:nvPr/>
        </p:nvSpPr>
        <p:spPr>
          <a:xfrm>
            <a:off x="3749766" y="6026276"/>
            <a:ext cx="3600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平均追跡期間</a:t>
            </a:r>
            <a:r>
              <a:rPr lang="en-US" altLang="ja-JP" dirty="0"/>
              <a:t>10.8</a:t>
            </a:r>
            <a:r>
              <a:rPr lang="ja-JP" altLang="en-US" dirty="0"/>
              <a:t>年の成人</a:t>
            </a:r>
            <a:r>
              <a:rPr lang="en-US" altLang="ja-JP" dirty="0"/>
              <a:t>2110</a:t>
            </a:r>
            <a:r>
              <a:rPr lang="ja-JP" altLang="en-US" dirty="0"/>
              <a:t>人</a:t>
            </a: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3335304" y="2348880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650" y="2348880"/>
            <a:ext cx="12700" cy="194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テキスト ボックス 14"/>
          <p:cNvSpPr txBox="1"/>
          <p:nvPr/>
        </p:nvSpPr>
        <p:spPr>
          <a:xfrm>
            <a:off x="152413" y="3168110"/>
            <a:ext cx="461665" cy="784830"/>
          </a:xfrm>
          <a:prstGeom prst="rect">
            <a:avLst/>
          </a:prstGeom>
          <a:solidFill>
            <a:schemeClr val="bg1"/>
          </a:solidFill>
        </p:spPr>
        <p:txBody>
          <a:bodyPr vert="eaVert" wrap="none" rtlCol="0">
            <a:spAutoFit/>
          </a:bodyPr>
          <a:lstStyle/>
          <a:p>
            <a:r>
              <a:rPr kumimoji="1" lang="ja-JP" altLang="en-US" dirty="0"/>
              <a:t>死亡率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763688" y="2334806"/>
            <a:ext cx="228780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400" b="1" dirty="0"/>
              <a:t>1</a:t>
            </a:r>
            <a:r>
              <a:rPr kumimoji="1" lang="ja-JP" altLang="en-US" sz="1400" b="1" dirty="0"/>
              <a:t>日当たりの歩数が増えると</a:t>
            </a:r>
            <a:endParaRPr kumimoji="1" lang="en-US" altLang="ja-JP" sz="1400" b="1" dirty="0"/>
          </a:p>
          <a:p>
            <a:pPr algn="ctr"/>
            <a:r>
              <a:rPr kumimoji="1" lang="ja-JP" altLang="en-US" sz="1400" b="1" dirty="0"/>
              <a:t>死亡率が下がる</a:t>
            </a:r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619672" y="2492896"/>
            <a:ext cx="1970047" cy="1067629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円/楕円 5"/>
          <p:cNvSpPr/>
          <p:nvPr/>
        </p:nvSpPr>
        <p:spPr>
          <a:xfrm>
            <a:off x="3016819" y="3825043"/>
            <a:ext cx="2412258" cy="64807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55120" y="4378285"/>
            <a:ext cx="821059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10000</a:t>
            </a:r>
            <a:r>
              <a:rPr kumimoji="1" lang="ja-JP" altLang="en-US" sz="1400" dirty="0"/>
              <a:t>歩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71052" y="4090799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7</a:t>
            </a:r>
            <a:r>
              <a:rPr kumimoji="1" lang="en-US" altLang="ja-JP" sz="1400" dirty="0"/>
              <a:t>000</a:t>
            </a:r>
            <a:r>
              <a:rPr kumimoji="1" lang="ja-JP" altLang="en-US" sz="1400" dirty="0"/>
              <a:t>歩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723891" y="2703544"/>
            <a:ext cx="531258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ja-JP" dirty="0"/>
              <a:t>1</a:t>
            </a:r>
            <a:r>
              <a:rPr lang="ja-JP" altLang="en-US" dirty="0"/>
              <a:t>日あたり</a:t>
            </a:r>
            <a:r>
              <a:rPr lang="en-US" altLang="ja-JP" dirty="0"/>
              <a:t>7000</a:t>
            </a:r>
            <a:r>
              <a:rPr lang="ja-JP" altLang="en-US" dirty="0"/>
              <a:t>歩以上歩く人は</a:t>
            </a:r>
            <a:r>
              <a:rPr lang="en-US" altLang="ja-JP" dirty="0"/>
              <a:t>1</a:t>
            </a:r>
            <a:r>
              <a:rPr lang="ja-JP" altLang="en-US" dirty="0"/>
              <a:t>日</a:t>
            </a:r>
            <a:r>
              <a:rPr lang="en-US" altLang="ja-JP" dirty="0"/>
              <a:t>7000</a:t>
            </a:r>
            <a:r>
              <a:rPr lang="ja-JP" altLang="en-US" dirty="0"/>
              <a:t>歩未満しか歩かない人とくらべて、死亡率が</a:t>
            </a:r>
            <a:r>
              <a:rPr lang="en-US" altLang="ja-JP" dirty="0"/>
              <a:t>50%</a:t>
            </a:r>
            <a:r>
              <a:rPr lang="ja-JP" altLang="en-US" dirty="0"/>
              <a:t>～</a:t>
            </a:r>
            <a:r>
              <a:rPr lang="en-US" altLang="ja-JP" dirty="0"/>
              <a:t>70%</a:t>
            </a:r>
            <a:r>
              <a:rPr lang="ja-JP" altLang="en-US" dirty="0"/>
              <a:t>低下する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8311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７千歩とは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>
                <a:latin typeface="+mj-ea"/>
                <a:ea typeface="+mj-ea"/>
              </a:rPr>
              <a:t>１分＝百歩</a:t>
            </a:r>
            <a:endParaRPr lang="en-US" altLang="ja-JP" sz="4800" dirty="0">
              <a:latin typeface="+mj-ea"/>
              <a:ea typeface="+mj-ea"/>
            </a:endParaRPr>
          </a:p>
          <a:p>
            <a:r>
              <a:rPr lang="ja-JP" altLang="en-US" sz="4800" dirty="0">
                <a:latin typeface="+mj-ea"/>
                <a:ea typeface="+mj-ea"/>
              </a:rPr>
              <a:t>１０分＝千歩</a:t>
            </a:r>
            <a:endParaRPr lang="en-US" altLang="ja-JP" sz="4800" dirty="0">
              <a:latin typeface="+mj-ea"/>
              <a:ea typeface="+mj-ea"/>
            </a:endParaRPr>
          </a:p>
          <a:p>
            <a:r>
              <a:rPr lang="ja-JP" altLang="en-US" sz="4800" dirty="0">
                <a:latin typeface="+mj-ea"/>
                <a:ea typeface="+mj-ea"/>
              </a:rPr>
              <a:t>７０分＝７千歩＝約５ｋｍ</a:t>
            </a:r>
            <a:endParaRPr lang="en-US" altLang="ja-JP" sz="4800" dirty="0">
              <a:latin typeface="+mj-ea"/>
              <a:ea typeface="+mj-ea"/>
            </a:endParaRPr>
          </a:p>
        </p:txBody>
      </p:sp>
      <p:sp>
        <p:nvSpPr>
          <p:cNvPr id="4" name="右矢印 3"/>
          <p:cNvSpPr/>
          <p:nvPr/>
        </p:nvSpPr>
        <p:spPr>
          <a:xfrm>
            <a:off x="3491880" y="4939722"/>
            <a:ext cx="1584176" cy="10081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220072" y="5157192"/>
            <a:ext cx="3324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現実的には難しい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30202" y="5034080"/>
            <a:ext cx="183736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dirty="0">
                <a:solidFill>
                  <a:prstClr val="black"/>
                </a:solidFill>
                <a:latin typeface="ＭＳ Ｐゴシック"/>
              </a:rPr>
              <a:t>７千歩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3350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4800" dirty="0"/>
              <a:t>生活プラス１０</a:t>
            </a:r>
            <a:endParaRPr kumimoji="1" lang="ja-JP" altLang="en-US" sz="4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今の生活に一日１０分プラスして動きましょう</a:t>
            </a:r>
            <a:endParaRPr lang="en-US" altLang="ja-JP" dirty="0"/>
          </a:p>
          <a:p>
            <a:r>
              <a:rPr lang="ja-JP" altLang="en-US" dirty="0"/>
              <a:t>メタボや軽度の生活習慣病の方も、ぜひ</a:t>
            </a:r>
            <a:r>
              <a:rPr lang="en-US" altLang="ja-JP" dirty="0"/>
              <a:t>+10</a:t>
            </a:r>
            <a:r>
              <a:rPr lang="ja-JP" altLang="en-US" dirty="0"/>
              <a:t>分間の運動をしましょう。</a:t>
            </a:r>
            <a:endParaRPr lang="en-US" altLang="ja-JP" dirty="0"/>
          </a:p>
          <a:p>
            <a:r>
              <a:rPr lang="en-US" altLang="ja-JP" dirty="0"/>
              <a:t>+10</a:t>
            </a:r>
            <a:r>
              <a:rPr lang="ja-JP" altLang="en-US" dirty="0"/>
              <a:t>分が毎日の習慣になれば、内臓脂肪が燃焼して腹囲や体重が減少し、高血圧や脂質異常、高血糖も改善します。</a:t>
            </a:r>
            <a:endParaRPr lang="en-US" altLang="ja-JP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2708" y="332656"/>
            <a:ext cx="1127675" cy="104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911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495</Words>
  <Application>Microsoft Office PowerPoint</Application>
  <PresentationFormat>画面に合わせる (4:3)</PresentationFormat>
  <Paragraphs>90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8" baseType="lpstr">
      <vt:lpstr>AR Pゴシック体S</vt:lpstr>
      <vt:lpstr>ＭＳ Ｐゴシック</vt:lpstr>
      <vt:lpstr>Arial</vt:lpstr>
      <vt:lpstr>Calibri</vt:lpstr>
      <vt:lpstr>Office ​​テーマ</vt:lpstr>
      <vt:lpstr>運動</vt:lpstr>
      <vt:lpstr>危険因子による死亡</vt:lpstr>
      <vt:lpstr>週2回以上、1回30分以上、1年以上運動をしている</vt:lpstr>
      <vt:lpstr>運動習慣のある人の割合</vt:lpstr>
      <vt:lpstr>運動しない理由</vt:lpstr>
      <vt:lpstr>運動の効果</vt:lpstr>
      <vt:lpstr>一日の歩数と死亡率</vt:lpstr>
      <vt:lpstr>７千歩とは</vt:lpstr>
      <vt:lpstr>生活プラス１０</vt:lpstr>
      <vt:lpstr>毎日10分多く体を動かすには</vt:lpstr>
      <vt:lpstr>めざすは一日７０分</vt:lpstr>
      <vt:lpstr>生活や環境を振り返ってみましょう　</vt:lpstr>
      <vt:lpstr>毎日10分多く体を動かすと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 W</dc:creator>
  <cp:lastModifiedBy>jes302</cp:lastModifiedBy>
  <cp:revision>322</cp:revision>
  <cp:lastPrinted>2023-12-06T22:40:46Z</cp:lastPrinted>
  <dcterms:created xsi:type="dcterms:W3CDTF">2022-01-06T23:05:01Z</dcterms:created>
  <dcterms:modified xsi:type="dcterms:W3CDTF">2024-01-24T08:06:27Z</dcterms:modified>
</cp:coreProperties>
</file>