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2"/>
  </p:notesMasterIdLst>
  <p:sldIdLst>
    <p:sldId id="256" r:id="rId2"/>
    <p:sldId id="268" r:id="rId3"/>
    <p:sldId id="261" r:id="rId4"/>
    <p:sldId id="279" r:id="rId5"/>
    <p:sldId id="280" r:id="rId6"/>
    <p:sldId id="270" r:id="rId7"/>
    <p:sldId id="271" r:id="rId8"/>
    <p:sldId id="264" r:id="rId9"/>
    <p:sldId id="272" r:id="rId10"/>
    <p:sldId id="274" r:id="rId1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6424" autoAdjust="0"/>
  </p:normalViewPr>
  <p:slideViewPr>
    <p:cSldViewPr>
      <p:cViewPr varScale="1">
        <p:scale>
          <a:sx n="87" d="100"/>
          <a:sy n="87" d="100"/>
        </p:scale>
        <p:origin x="2124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C1FD4-F2B5-4522-BA51-167852322C3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5AFC-0FFA-41D1-9928-29B6E67FB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09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0" cy="162111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801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333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78"/>
            <a:ext cx="2812588" cy="711643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78"/>
            <a:ext cx="8263250" cy="711643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611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643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5460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009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2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341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890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8405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101" y="1692890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101" y="2398405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754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688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664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115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2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35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5" indent="0">
              <a:buNone/>
              <a:defRPr sz="2700"/>
            </a:lvl3pPr>
            <a:lvl4pPr marL="1564582" indent="0">
              <a:buNone/>
              <a:defRPr sz="2300"/>
            </a:lvl4pPr>
            <a:lvl5pPr marL="2086110" indent="0">
              <a:buNone/>
              <a:defRPr sz="2300"/>
            </a:lvl5pPr>
            <a:lvl6pPr marL="2607637" indent="0">
              <a:buNone/>
              <a:defRPr sz="2300"/>
            </a:lvl6pPr>
            <a:lvl7pPr marL="3129165" indent="0">
              <a:buNone/>
              <a:defRPr sz="2300"/>
            </a:lvl7pPr>
            <a:lvl8pPr marL="3650692" indent="0">
              <a:buNone/>
              <a:defRPr sz="2300"/>
            </a:lvl8pPr>
            <a:lvl9pPr marL="4172219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59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667"/>
            <a:ext cx="9624060" cy="499113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80" y="7009643"/>
            <a:ext cx="3386243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6995">
              <a:lnSpc>
                <a:spcPts val="1240"/>
              </a:lnSpc>
            </a:pPr>
            <a:fld id="{81D60167-4931-47E6-BA6A-407CBD079E47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043055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5" indent="-391145" algn="l" defTabSz="104305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2" indent="-325955" algn="l" defTabSz="104305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8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6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3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1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3" indent="-260764" algn="l" defTabSz="104305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0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7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5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2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9" algn="l" defTabSz="104305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便潜血検査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4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865C8-23E4-1D62-452D-6AF3D65C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便潜血検査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EEF2C-B422-0BC5-B4A5-871D3CC3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764668"/>
            <a:ext cx="9624060" cy="2016758"/>
          </a:xfrm>
        </p:spPr>
        <p:txBody>
          <a:bodyPr/>
          <a:lstStyle/>
          <a:p>
            <a:r>
              <a:rPr lang="ja-JP" altLang="en-US" dirty="0"/>
              <a:t>日本では</a:t>
            </a:r>
            <a:r>
              <a:rPr kumimoji="1" lang="ja-JP" altLang="en-US" dirty="0"/>
              <a:t>、便潜血検査の受診率は約２０％</a:t>
            </a:r>
            <a:endParaRPr kumimoji="1" lang="en-US" altLang="ja-JP" dirty="0"/>
          </a:p>
          <a:p>
            <a:r>
              <a:rPr lang="ja-JP" altLang="en-US" dirty="0"/>
              <a:t>便潜血陽性で、二次検査を受ける人は</a:t>
            </a:r>
            <a:r>
              <a:rPr lang="en-US" altLang="ja-JP" dirty="0"/>
              <a:t>68.7</a:t>
            </a:r>
            <a:r>
              <a:rPr kumimoji="1" lang="ja-JP" altLang="en-US" dirty="0"/>
              <a:t>％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4676F69-F457-0432-16C4-82C379BBB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7084"/>
              </p:ext>
            </p:extLst>
          </p:nvPr>
        </p:nvGraphicFramePr>
        <p:xfrm>
          <a:off x="850900" y="3263263"/>
          <a:ext cx="8991599" cy="1338063"/>
        </p:xfrm>
        <a:graphic>
          <a:graphicData uri="http://schemas.openxmlformats.org/drawingml/2006/table">
            <a:tbl>
              <a:tblPr/>
              <a:tblGrid>
                <a:gridCol w="2749763">
                  <a:extLst>
                    <a:ext uri="{9D8B030D-6E8A-4147-A177-3AD203B41FA5}">
                      <a16:colId xmlns:a16="http://schemas.microsoft.com/office/drawing/2014/main" val="3246637153"/>
                    </a:ext>
                  </a:extLst>
                </a:gridCol>
                <a:gridCol w="1560459">
                  <a:extLst>
                    <a:ext uri="{9D8B030D-6E8A-4147-A177-3AD203B41FA5}">
                      <a16:colId xmlns:a16="http://schemas.microsoft.com/office/drawing/2014/main" val="2900756150"/>
                    </a:ext>
                  </a:extLst>
                </a:gridCol>
                <a:gridCol w="1560459">
                  <a:extLst>
                    <a:ext uri="{9D8B030D-6E8A-4147-A177-3AD203B41FA5}">
                      <a16:colId xmlns:a16="http://schemas.microsoft.com/office/drawing/2014/main" val="268268869"/>
                    </a:ext>
                  </a:extLst>
                </a:gridCol>
                <a:gridCol w="1560459">
                  <a:extLst>
                    <a:ext uri="{9D8B030D-6E8A-4147-A177-3AD203B41FA5}">
                      <a16:colId xmlns:a16="http://schemas.microsoft.com/office/drawing/2014/main" val="3012331505"/>
                    </a:ext>
                  </a:extLst>
                </a:gridCol>
                <a:gridCol w="1560459">
                  <a:extLst>
                    <a:ext uri="{9D8B030D-6E8A-4147-A177-3AD203B41FA5}">
                      <a16:colId xmlns:a16="http://schemas.microsoft.com/office/drawing/2014/main" val="9220185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effectLst/>
                          <a:latin typeface="+mn-ea"/>
                          <a:ea typeface="+mn-ea"/>
                        </a:rPr>
                        <a:t>大腸がん臨床病期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9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Ⅰ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9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Ⅱ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9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9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Ⅳ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87452"/>
                  </a:ext>
                </a:extLst>
              </a:tr>
              <a:tr h="6522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effectLst/>
                          <a:latin typeface="+mn-ea"/>
                          <a:ea typeface="+mn-ea"/>
                        </a:rPr>
                        <a:t>生存率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98.8%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90.9%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85.8%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effectLst/>
                          <a:latin typeface="+mn-ea"/>
                          <a:ea typeface="+mn-ea"/>
                        </a:rPr>
                        <a:t>23.3%</a:t>
                      </a:r>
                    </a:p>
                  </a:txBody>
                  <a:tcPr marL="47625" marR="47625" marT="142875" marB="1428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43131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988DF50B-287A-A7BE-585C-F3D3063B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87" y="4786360"/>
            <a:ext cx="1981200" cy="2379473"/>
          </a:xfrm>
          <a:prstGeom prst="rect">
            <a:avLst/>
          </a:prstGeom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6EF4A9B5-205D-37B5-F11C-BC9CF2F0F3E1}"/>
              </a:ext>
            </a:extLst>
          </p:cNvPr>
          <p:cNvSpPr/>
          <p:nvPr/>
        </p:nvSpPr>
        <p:spPr>
          <a:xfrm>
            <a:off x="5803900" y="5834174"/>
            <a:ext cx="4724400" cy="1084072"/>
          </a:xfrm>
          <a:prstGeom prst="wedgeEllipseCallout">
            <a:avLst>
              <a:gd name="adj1" fmla="val -59122"/>
              <a:gd name="adj2" fmla="val -7446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便潜血検査と大腸カメラをお願いします</a:t>
            </a:r>
          </a:p>
        </p:txBody>
      </p:sp>
      <p:sp>
        <p:nvSpPr>
          <p:cNvPr id="5" name="吹き出し: 2 つ折線 4">
            <a:extLst>
              <a:ext uri="{FF2B5EF4-FFF2-40B4-BE49-F238E27FC236}">
                <a16:creationId xmlns:a16="http://schemas.microsoft.com/office/drawing/2014/main" id="{F18F2DC0-A994-AA93-A1C3-BDDF89163A90}"/>
              </a:ext>
            </a:extLst>
          </p:cNvPr>
          <p:cNvSpPr/>
          <p:nvPr/>
        </p:nvSpPr>
        <p:spPr>
          <a:xfrm flipH="1">
            <a:off x="1155700" y="4888166"/>
            <a:ext cx="2209800" cy="94600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3368"/>
              <a:gd name="adj8" fmla="val -4073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大腸がんは早期であればほぼ完治します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0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健診で行う便潜血検査について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2300" y="2392046"/>
            <a:ext cx="9624060" cy="2778758"/>
          </a:xfrm>
        </p:spPr>
        <p:txBody>
          <a:bodyPr/>
          <a:lstStyle/>
          <a:p>
            <a:r>
              <a:rPr lang="ja-JP" altLang="en-US" dirty="0"/>
              <a:t>便に混じっている血液を検査するもの</a:t>
            </a:r>
            <a:br>
              <a:rPr lang="en-US" altLang="ja-JP" dirty="0"/>
            </a:br>
            <a:r>
              <a:rPr lang="ja-JP" altLang="en-US" dirty="0"/>
              <a:t>（肉眼では見えない血液もわかる）</a:t>
            </a:r>
          </a:p>
          <a:p>
            <a:r>
              <a:rPr lang="ja-JP" altLang="en-US" dirty="0"/>
              <a:t>主に大腸で出血しているのかどうかを判定</a:t>
            </a:r>
            <a:br>
              <a:rPr lang="en-US" altLang="ja-JP" dirty="0"/>
            </a:br>
            <a:r>
              <a:rPr lang="ja-JP" altLang="en-US" dirty="0"/>
              <a:t>➡大腸に病気がないか調べる検査</a:t>
            </a:r>
          </a:p>
        </p:txBody>
      </p:sp>
    </p:spTree>
    <p:extLst>
      <p:ext uri="{BB962C8B-B14F-4D97-AF65-F5344CB8AC3E}">
        <p14:creationId xmlns:p14="http://schemas.microsoft.com/office/powerpoint/2010/main" val="10229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FEB855D-5AF5-2721-6D4C-0DA63523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便潜血検査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AC98432-DD6E-757D-334A-2F663BED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2010476"/>
            <a:ext cx="7620000" cy="750853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+mj-ea"/>
                <a:ea typeface="+mj-ea"/>
              </a:rPr>
              <a:t>便潜血検査が陽性になる人は約</a:t>
            </a:r>
            <a:r>
              <a:rPr lang="en-US" altLang="ja-JP" sz="3600" dirty="0">
                <a:latin typeface="+mj-ea"/>
                <a:ea typeface="+mj-ea"/>
              </a:rPr>
              <a:t>10%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D206D63-1452-518F-CFED-885048947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33" y="3014018"/>
            <a:ext cx="3048000" cy="3048000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89376D2E-F159-FCDD-0474-A223205F40F4}"/>
              </a:ext>
            </a:extLst>
          </p:cNvPr>
          <p:cNvSpPr/>
          <p:nvPr/>
        </p:nvSpPr>
        <p:spPr>
          <a:xfrm>
            <a:off x="4818533" y="4309418"/>
            <a:ext cx="838200" cy="76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863497-B8A6-566F-4CC0-55A471406ABF}"/>
              </a:ext>
            </a:extLst>
          </p:cNvPr>
          <p:cNvSpPr txBox="1"/>
          <p:nvPr/>
        </p:nvSpPr>
        <p:spPr>
          <a:xfrm>
            <a:off x="2331654" y="606201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j-ea"/>
                <a:ea typeface="+mj-ea"/>
              </a:rPr>
              <a:t>１０００人が健診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FDEFD4-A0CC-5917-D934-E53BA1E81B61}"/>
              </a:ext>
            </a:extLst>
          </p:cNvPr>
          <p:cNvSpPr txBox="1"/>
          <p:nvPr/>
        </p:nvSpPr>
        <p:spPr>
          <a:xfrm>
            <a:off x="5743973" y="6062018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j-ea"/>
                <a:ea typeface="+mj-ea"/>
              </a:rPr>
              <a:t>約１００人が便潜血陽性</a:t>
            </a:r>
          </a:p>
        </p:txBody>
      </p:sp>
      <p:pic>
        <p:nvPicPr>
          <p:cNvPr id="10" name="Picture 4" descr="人々はアイコンを群がらせます。集まる人のグループ、男性と女性のシルエット。従業員チーム、市民または社会的コミュニティのピクトグラムベクトル ...">
            <a:extLst>
              <a:ext uri="{FF2B5EF4-FFF2-40B4-BE49-F238E27FC236}">
                <a16:creationId xmlns:a16="http://schemas.microsoft.com/office/drawing/2014/main" id="{D8050D8E-DE63-AB9F-59F1-E7AF1B09A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5" b="72166" l="28986" r="50350">
                        <a14:foregroundMark x1="31700" y1="54837" x2="39000" y2="55504"/>
                        <a14:foregroundMark x1="39000" y1="55504" x2="44000" y2="55437"/>
                        <a14:foregroundMark x1="44000" y1="55437" x2="47650" y2="60440"/>
                        <a14:foregroundMark x1="47650" y1="60440" x2="31500" y2="61441"/>
                        <a14:foregroundMark x1="34100" y1="49900" x2="38300" y2="53569"/>
                        <a14:foregroundMark x1="38300" y1="53569" x2="43750" y2="53302"/>
                        <a14:foregroundMark x1="43750" y1="53302" x2="46450" y2="50634"/>
                        <a14:foregroundMark x1="39900" y1="49500" x2="39900" y2="49500"/>
                        <a14:foregroundMark x1="48750" y1="52502" x2="48750" y2="52502"/>
                        <a14:foregroundMark x1="48850" y1="54570" x2="48850" y2="54570"/>
                        <a14:foregroundMark x1="45550" y1="54303" x2="45550" y2="54303"/>
                        <a14:foregroundMark x1="48850" y1="57905" x2="48850" y2="57905"/>
                        <a14:foregroundMark x1="42850" y1="58372" x2="42850" y2="58372"/>
                        <a14:foregroundMark x1="36850" y1="57772" x2="36850" y2="57772"/>
                        <a14:foregroundMark x1="31400" y1="57638" x2="31400" y2="57638"/>
                        <a14:foregroundMark x1="31150" y1="51768" x2="31150" y2="51768"/>
                        <a14:foregroundMark x1="45550" y1="49767" x2="45550" y2="49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5" t="44962" r="46979" b="24811"/>
          <a:stretch/>
        </p:blipFill>
        <p:spPr bwMode="auto">
          <a:xfrm>
            <a:off x="5656733" y="3658521"/>
            <a:ext cx="269472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7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便潜血が陽性になったら</a:t>
            </a:r>
            <a:r>
              <a:rPr lang="ja-JP" altLang="en-US" dirty="0">
                <a:latin typeface="+mn-ea"/>
                <a:ea typeface="+mn-ea"/>
              </a:rPr>
              <a:t>？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670" y="1764668"/>
            <a:ext cx="9624060" cy="155955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n-ea"/>
              </a:rPr>
              <a:t>一般的には</a:t>
            </a:r>
            <a:r>
              <a:rPr lang="en-US" altLang="ja-JP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回行い、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回でも陽性なら大腸内視鏡検査が必要です。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45BE56-3B3F-0D7B-BC23-F059BE5D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" y="4010025"/>
            <a:ext cx="2170305" cy="2528642"/>
          </a:xfrm>
          <a:prstGeom prst="rect">
            <a:avLst/>
          </a:prstGeom>
        </p:spPr>
      </p:pic>
      <p:pic>
        <p:nvPicPr>
          <p:cNvPr id="2050" name="Picture 2" descr="内視鏡 イラスト 無料 に対する画像結果">
            <a:extLst>
              <a:ext uri="{FF2B5EF4-FFF2-40B4-BE49-F238E27FC236}">
                <a16:creationId xmlns:a16="http://schemas.microsoft.com/office/drawing/2014/main" id="{3387A047-15E5-F9F0-574A-5C8BE05D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23" y="4284166"/>
            <a:ext cx="2365816" cy="23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AE23B9DE-29AA-7F28-1786-816A8F9F57C5}"/>
              </a:ext>
            </a:extLst>
          </p:cNvPr>
          <p:cNvSpPr/>
          <p:nvPr/>
        </p:nvSpPr>
        <p:spPr>
          <a:xfrm>
            <a:off x="2984500" y="5000625"/>
            <a:ext cx="457200" cy="9499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FC748D6-D148-E5C1-B037-E05C81E5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68" t="40593" r="45690" b="11741"/>
          <a:stretch/>
        </p:blipFill>
        <p:spPr>
          <a:xfrm>
            <a:off x="6850128" y="3511929"/>
            <a:ext cx="3698743" cy="37480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FCE6073-5B2C-206E-2F4D-59C3101C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028" t="17744" r="27732" b="48656"/>
          <a:stretch/>
        </p:blipFill>
        <p:spPr>
          <a:xfrm>
            <a:off x="8699500" y="2937906"/>
            <a:ext cx="2166731" cy="2257010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E6DA485B-A81A-14D7-B580-21526ABC15F7}"/>
              </a:ext>
            </a:extLst>
          </p:cNvPr>
          <p:cNvSpPr/>
          <p:nvPr/>
        </p:nvSpPr>
        <p:spPr>
          <a:xfrm>
            <a:off x="6484439" y="5013115"/>
            <a:ext cx="457200" cy="9499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8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1F30F7-98F7-9526-CB8E-611B08D1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便潜血陽性の場合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3F4DE6-C30B-5208-3984-9DA3CA788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764668"/>
            <a:ext cx="9624060" cy="232155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ポリープからの出血が一番多く約</a:t>
            </a:r>
            <a:r>
              <a:rPr kumimoji="1" lang="en-US" altLang="ja-JP" dirty="0"/>
              <a:t>30〜40</a:t>
            </a:r>
            <a:r>
              <a:rPr kumimoji="1" lang="ja-JP" altLang="en-US" dirty="0"/>
              <a:t>％です</a:t>
            </a:r>
            <a:endParaRPr kumimoji="1" lang="en-US" altLang="ja-JP" dirty="0"/>
          </a:p>
          <a:p>
            <a:r>
              <a:rPr kumimoji="1" lang="ja-JP" altLang="en-US" dirty="0"/>
              <a:t>そのほか、大腸炎や痔からの出血がみられます</a:t>
            </a:r>
            <a:endParaRPr kumimoji="1" lang="en-US" altLang="ja-JP" dirty="0"/>
          </a:p>
          <a:p>
            <a:r>
              <a:rPr kumimoji="1" lang="ja-JP" altLang="en-US" dirty="0"/>
              <a:t>大腸がんからの出血が約</a:t>
            </a:r>
            <a:r>
              <a:rPr kumimoji="1" lang="en-US" altLang="ja-JP" dirty="0"/>
              <a:t>3</a:t>
            </a:r>
            <a:r>
              <a:rPr kumimoji="1" lang="ja-JP" altLang="en-US" dirty="0"/>
              <a:t>％です。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056CA-CF46-05A3-3DB1-8636C6E9700A}"/>
              </a:ext>
            </a:extLst>
          </p:cNvPr>
          <p:cNvSpPr txBox="1"/>
          <p:nvPr/>
        </p:nvSpPr>
        <p:spPr>
          <a:xfrm>
            <a:off x="2619903" y="635881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j-ea"/>
                <a:ea typeface="+mj-ea"/>
              </a:rPr>
              <a:t>１００人が便潜血陽性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BE436C-6729-8973-E891-343D1F24D671}"/>
              </a:ext>
            </a:extLst>
          </p:cNvPr>
          <p:cNvSpPr txBox="1"/>
          <p:nvPr/>
        </p:nvSpPr>
        <p:spPr>
          <a:xfrm>
            <a:off x="5803900" y="6358811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j-ea"/>
                <a:ea typeface="+mj-ea"/>
              </a:rPr>
              <a:t>３人が大腸がんが見つかる</a:t>
            </a:r>
          </a:p>
        </p:txBody>
      </p:sp>
      <p:pic>
        <p:nvPicPr>
          <p:cNvPr id="6" name="Picture 2" descr="仲間はずれのイラスト（棒人間） | かわいいフリー素材集 いらすとや">
            <a:extLst>
              <a:ext uri="{FF2B5EF4-FFF2-40B4-BE49-F238E27FC236}">
                <a16:creationId xmlns:a16="http://schemas.microsoft.com/office/drawing/2014/main" id="{C0C8F345-9DA7-406C-B3F6-97F817ECD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3" b="2954"/>
          <a:stretch/>
        </p:blipFill>
        <p:spPr bwMode="auto">
          <a:xfrm flipH="1">
            <a:off x="6184900" y="4122421"/>
            <a:ext cx="914400" cy="19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人々はアイコンを群がらせます。集まる人のグループ、男性と女性のシルエット。従業員チーム、市民または社会的コミュニティのピクトグラムベクトル ...">
            <a:extLst>
              <a:ext uri="{FF2B5EF4-FFF2-40B4-BE49-F238E27FC236}">
                <a16:creationId xmlns:a16="http://schemas.microsoft.com/office/drawing/2014/main" id="{F2F0814A-C077-797E-B803-1817C0A98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5" b="72166" l="28986" r="50350">
                        <a14:foregroundMark x1="31700" y1="54837" x2="39000" y2="55504"/>
                        <a14:foregroundMark x1="39000" y1="55504" x2="44000" y2="55437"/>
                        <a14:foregroundMark x1="44000" y1="55437" x2="47650" y2="60440"/>
                        <a14:foregroundMark x1="47650" y1="60440" x2="31500" y2="61441"/>
                        <a14:foregroundMark x1="34100" y1="49900" x2="38300" y2="53569"/>
                        <a14:foregroundMark x1="38300" y1="53569" x2="43750" y2="53302"/>
                        <a14:foregroundMark x1="43750" y1="53302" x2="46450" y2="50634"/>
                        <a14:foregroundMark x1="39900" y1="49500" x2="39900" y2="49500"/>
                        <a14:foregroundMark x1="48750" y1="52502" x2="48750" y2="52502"/>
                        <a14:foregroundMark x1="48850" y1="54570" x2="48850" y2="54570"/>
                        <a14:foregroundMark x1="45550" y1="54303" x2="45550" y2="54303"/>
                        <a14:foregroundMark x1="48850" y1="57905" x2="48850" y2="57905"/>
                        <a14:foregroundMark x1="42850" y1="58372" x2="42850" y2="58372"/>
                        <a14:foregroundMark x1="36850" y1="57772" x2="36850" y2="57772"/>
                        <a14:foregroundMark x1="31400" y1="57638" x2="31400" y2="57638"/>
                        <a14:foregroundMark x1="31150" y1="51768" x2="31150" y2="51768"/>
                        <a14:foregroundMark x1="45550" y1="49767" x2="45550" y2="49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5" t="44962" r="46979" b="24811"/>
          <a:stretch/>
        </p:blipFill>
        <p:spPr bwMode="auto">
          <a:xfrm>
            <a:off x="2298700" y="3933825"/>
            <a:ext cx="269472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213001D2-85E4-6953-862E-102101CF3892}"/>
              </a:ext>
            </a:extLst>
          </p:cNvPr>
          <p:cNvSpPr/>
          <p:nvPr/>
        </p:nvSpPr>
        <p:spPr>
          <a:xfrm>
            <a:off x="5170826" y="4545589"/>
            <a:ext cx="838200" cy="76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5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便潜血検査の大腸がん死亡率への効果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670" y="1764668"/>
            <a:ext cx="9624060" cy="2016758"/>
          </a:xfrm>
        </p:spPr>
        <p:txBody>
          <a:bodyPr>
            <a:normAutofit/>
          </a:bodyPr>
          <a:lstStyle/>
          <a:p>
            <a:r>
              <a:rPr lang="ja-JP" altLang="en-US" dirty="0"/>
              <a:t>便潜血検査による大腸がん定期検診を毎年受けると、大腸がんによる死亡が約</a:t>
            </a:r>
            <a:r>
              <a:rPr lang="en-US" altLang="ja-JP" dirty="0"/>
              <a:t>60%</a:t>
            </a:r>
            <a:r>
              <a:rPr lang="ja-JP" altLang="en-US" dirty="0"/>
              <a:t>減少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4660900" y="6600825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ja-JP" dirty="0"/>
              <a:t>Blom J, et al. JAMA Netw Open. 2024;7:e240516.</a:t>
            </a:r>
          </a:p>
          <a:p>
            <a:endParaRPr lang="nl-NL" altLang="ja-JP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989A384-4953-4E1D-6614-348D8B7A323A}"/>
              </a:ext>
            </a:extLst>
          </p:cNvPr>
          <p:cNvSpPr/>
          <p:nvPr/>
        </p:nvSpPr>
        <p:spPr>
          <a:xfrm>
            <a:off x="4546599" y="3301026"/>
            <a:ext cx="1981200" cy="7987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BD7454-8838-88E5-5B4A-6863DEB0CF0A}"/>
              </a:ext>
            </a:extLst>
          </p:cNvPr>
          <p:cNvSpPr txBox="1"/>
          <p:nvPr/>
        </p:nvSpPr>
        <p:spPr>
          <a:xfrm>
            <a:off x="1993900" y="4473128"/>
            <a:ext cx="731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内視鏡などの二次検査を受けた場合です</a:t>
            </a:r>
          </a:p>
        </p:txBody>
      </p:sp>
    </p:spTree>
    <p:extLst>
      <p:ext uri="{BB962C8B-B14F-4D97-AF65-F5344CB8AC3E}">
        <p14:creationId xmlns:p14="http://schemas.microsoft.com/office/powerpoint/2010/main" val="89339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A3C454-A4FE-8C9A-545E-17BA780E3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764668"/>
            <a:ext cx="9624060" cy="133095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早期大腸がんの約５０</a:t>
            </a:r>
            <a:r>
              <a:rPr kumimoji="1" lang="en-US" altLang="ja-JP" dirty="0"/>
              <a:t>%</a:t>
            </a:r>
            <a:r>
              <a:rPr kumimoji="1" lang="ja-JP" altLang="en-US" dirty="0"/>
              <a:t>、進行大腸がんの約９０</a:t>
            </a:r>
            <a:r>
              <a:rPr kumimoji="1" lang="en-US" altLang="ja-JP" dirty="0"/>
              <a:t>%</a:t>
            </a:r>
            <a:r>
              <a:rPr kumimoji="1" lang="ja-JP" altLang="en-US" dirty="0"/>
              <a:t>を見つけることができる</a:t>
            </a:r>
            <a:endParaRPr kumimoji="1" lang="en-US" altLang="ja-JP" dirty="0"/>
          </a:p>
        </p:txBody>
      </p:sp>
      <p:sp>
        <p:nvSpPr>
          <p:cNvPr id="5" name="タイトル 2">
            <a:extLst>
              <a:ext uri="{FF2B5EF4-FFF2-40B4-BE49-F238E27FC236}">
                <a16:creationId xmlns:a16="http://schemas.microsoft.com/office/drawing/2014/main" id="{FFEB855D-5AF5-2721-6D4C-0DA63523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</p:spPr>
        <p:txBody>
          <a:bodyPr/>
          <a:lstStyle/>
          <a:p>
            <a:r>
              <a:rPr lang="zh-CN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便潜血反応検査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B7622406-08F5-4815-CDEA-C8F7DBCBB602}"/>
              </a:ext>
            </a:extLst>
          </p:cNvPr>
          <p:cNvSpPr/>
          <p:nvPr/>
        </p:nvSpPr>
        <p:spPr>
          <a:xfrm>
            <a:off x="1003300" y="5393905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70984F-D3F1-3498-D43C-16D370E8D6DB}"/>
              </a:ext>
            </a:extLst>
          </p:cNvPr>
          <p:cNvSpPr txBox="1"/>
          <p:nvPr/>
        </p:nvSpPr>
        <p:spPr>
          <a:xfrm>
            <a:off x="1993900" y="5381625"/>
            <a:ext cx="7555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健診で便潜血陰性でも、便に血が混じることがあれば大腸検査を受ける必要があります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E46086-8693-9214-B793-932E36B054E9}"/>
              </a:ext>
            </a:extLst>
          </p:cNvPr>
          <p:cNvSpPr txBox="1"/>
          <p:nvPr/>
        </p:nvSpPr>
        <p:spPr>
          <a:xfrm>
            <a:off x="543698" y="4010025"/>
            <a:ext cx="9624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/>
              <a:t>早期大腸がんの約５０％、進行大腸がんの約１０％は、健診の便潜血検査では見つからない</a:t>
            </a:r>
          </a:p>
        </p:txBody>
      </p:sp>
    </p:spTree>
    <p:extLst>
      <p:ext uri="{BB962C8B-B14F-4D97-AF65-F5344CB8AC3E}">
        <p14:creationId xmlns:p14="http://schemas.microsoft.com/office/powerpoint/2010/main" val="203586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1059B9-E135-507A-870B-C9A2486B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大腸癌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287D77-6C5A-6925-FD35-8BE03F0A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764668"/>
            <a:ext cx="9624060" cy="323595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男性では前立腺がん、女性で乳がんに次いでいずれも第２位の罹患率です</a:t>
            </a:r>
            <a:endParaRPr kumimoji="1" lang="ja-JP" altLang="en-US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早期は無症状のことが多く、発見に時間がかかる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症状が出た時にはすでに進行していることがある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7412AE-1A4D-990E-CB8C-0AD165572D2A}"/>
              </a:ext>
            </a:extLst>
          </p:cNvPr>
          <p:cNvSpPr txBox="1"/>
          <p:nvPr/>
        </p:nvSpPr>
        <p:spPr>
          <a:xfrm>
            <a:off x="1765300" y="5090296"/>
            <a:ext cx="716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/>
              <a:t>40</a:t>
            </a:r>
            <a:r>
              <a:rPr lang="ja-JP" altLang="en-US" sz="4000" dirty="0"/>
              <a:t>歳以上では毎年</a:t>
            </a:r>
          </a:p>
          <a:p>
            <a:pPr algn="ctr"/>
            <a:r>
              <a:rPr lang="ja-JP" altLang="en-US" sz="4000" dirty="0"/>
              <a:t>便潜血検査検査が必要です</a:t>
            </a:r>
          </a:p>
        </p:txBody>
      </p:sp>
    </p:spTree>
    <p:extLst>
      <p:ext uri="{BB962C8B-B14F-4D97-AF65-F5344CB8AC3E}">
        <p14:creationId xmlns:p14="http://schemas.microsoft.com/office/powerpoint/2010/main" val="174059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E6D6C-969F-327D-A06B-B99AF87C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大腸がんの危険因子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8DA984-B1EE-6F71-4CB5-4E621D49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85" y="2011046"/>
            <a:ext cx="7783830" cy="3540758"/>
          </a:xfrm>
        </p:spPr>
        <p:txBody>
          <a:bodyPr/>
          <a:lstStyle/>
          <a:p>
            <a:pPr marL="742950" indent="-742950">
              <a:buFont typeface="+mj-ea"/>
              <a:buAutoNum type="circleNumDbPlain"/>
            </a:pPr>
            <a:r>
              <a:rPr kumimoji="1" lang="en-US" altLang="ja-JP" dirty="0"/>
              <a:t>50</a:t>
            </a:r>
            <a:r>
              <a:rPr kumimoji="1" lang="ja-JP" altLang="en-US" dirty="0"/>
              <a:t>歳以上</a:t>
            </a:r>
            <a:endParaRPr kumimoji="1" lang="en-US" altLang="ja-JP" dirty="0"/>
          </a:p>
          <a:p>
            <a:pPr marL="742950" indent="-742950">
              <a:buFont typeface="+mj-ea"/>
              <a:buAutoNum type="circleNumDbPlain"/>
            </a:pPr>
            <a:r>
              <a:rPr kumimoji="1" lang="ja-JP" altLang="en-US" dirty="0"/>
              <a:t>大腸がん・大腸ポリープの家族歴</a:t>
            </a:r>
            <a:endParaRPr kumimoji="1" lang="en-US" altLang="ja-JP" dirty="0"/>
          </a:p>
          <a:p>
            <a:pPr marL="742950" indent="-742950">
              <a:buFont typeface="+mj-ea"/>
              <a:buAutoNum type="circleNumDbPlain"/>
            </a:pPr>
            <a:r>
              <a:rPr kumimoji="1" lang="ja-JP" altLang="en-US" dirty="0"/>
              <a:t>高カロリー摂取及び肥満</a:t>
            </a:r>
            <a:endParaRPr kumimoji="1" lang="en-US" altLang="ja-JP" dirty="0"/>
          </a:p>
          <a:p>
            <a:pPr marL="742950" indent="-742950">
              <a:buFont typeface="+mj-ea"/>
              <a:buAutoNum type="circleNumDbPlain"/>
            </a:pPr>
            <a:r>
              <a:rPr kumimoji="1" lang="ja-JP" altLang="en-US" dirty="0"/>
              <a:t>過量のアルコール摂取</a:t>
            </a:r>
            <a:endParaRPr kumimoji="1" lang="en-US" altLang="ja-JP" dirty="0"/>
          </a:p>
          <a:p>
            <a:pPr marL="742950" indent="-742950">
              <a:buFont typeface="+mj-ea"/>
              <a:buAutoNum type="circleNumDbPlain"/>
            </a:pPr>
            <a:r>
              <a:rPr kumimoji="1" lang="ja-JP" altLang="en-US" dirty="0"/>
              <a:t>喫煙</a:t>
            </a:r>
          </a:p>
        </p:txBody>
      </p:sp>
    </p:spTree>
    <p:extLst>
      <p:ext uri="{BB962C8B-B14F-4D97-AF65-F5344CB8AC3E}">
        <p14:creationId xmlns:p14="http://schemas.microsoft.com/office/powerpoint/2010/main" val="294349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427</Words>
  <Application>Microsoft Office PowerPoint</Application>
  <PresentationFormat>ユーザー設定</PresentationFormat>
  <Paragraphs>51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游ゴシック</vt:lpstr>
      <vt:lpstr>Arial</vt:lpstr>
      <vt:lpstr>Calibri</vt:lpstr>
      <vt:lpstr>Office ​​テーマ</vt:lpstr>
      <vt:lpstr>便潜血検査</vt:lpstr>
      <vt:lpstr>健診で行う便潜血検査について</vt:lpstr>
      <vt:lpstr>便潜血検査</vt:lpstr>
      <vt:lpstr>便潜血が陽性になったら？</vt:lpstr>
      <vt:lpstr>便潜血陽性の場合</vt:lpstr>
      <vt:lpstr>便潜血検査の大腸がん死亡率への効果</vt:lpstr>
      <vt:lpstr>便潜血反応検査</vt:lpstr>
      <vt:lpstr>大腸癌</vt:lpstr>
      <vt:lpstr>大腸がんの危険因子</vt:lpstr>
      <vt:lpstr>便潜血検査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 * ˆ&gt;Avenir Ö?Åh:ｭU„_›_20210208</dc:title>
  <dc:creator>&gt;  C</dc:creator>
  <cp:lastModifiedBy>obata</cp:lastModifiedBy>
  <cp:revision>48</cp:revision>
  <dcterms:created xsi:type="dcterms:W3CDTF">2023-03-17T08:28:25Z</dcterms:created>
  <dcterms:modified xsi:type="dcterms:W3CDTF">2024-11-26T00:09:53Z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2021-02-15T00:00:00Z</vt:filetime>
  </property>
  <property fmtid="{D5CDD505-2E9C-101B-9397-08002B2CF9AE}" pid="3" name="LastSaved">
    <vt:filetime>2023-03-17T00:00:00Z</vt:filetime>
  </property>
  <property fmtid="{D5CDD505-2E9C-101B-9397-08002B2CF9AE}" pid="4" name="Producer">
    <vt:lpwstr>Microsoft: Print To PDF</vt:lpwstr>
  </property>
</Properties>
</file>