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3" r:id="rId3"/>
    <p:sldId id="264" r:id="rId4"/>
    <p:sldId id="265" r:id="rId5"/>
    <p:sldId id="266" r:id="rId6"/>
    <p:sldId id="267" r:id="rId7"/>
    <p:sldId id="290" r:id="rId8"/>
    <p:sldId id="268" r:id="rId9"/>
    <p:sldId id="258" r:id="rId10"/>
    <p:sldId id="289" r:id="rId11"/>
  </p:sldIdLst>
  <p:sldSz cx="9144000" cy="6858000" type="screen4x3"/>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79" autoAdjust="0"/>
    <p:restoredTop sz="94667" autoAdjust="0"/>
  </p:normalViewPr>
  <p:slideViewPr>
    <p:cSldViewPr snapToGrid="0">
      <p:cViewPr varScale="1">
        <p:scale>
          <a:sx n="104" d="100"/>
          <a:sy n="104" d="100"/>
        </p:scale>
        <p:origin x="1860" y="114"/>
      </p:cViewPr>
      <p:guideLst/>
    </p:cSldViewPr>
  </p:slideViewPr>
  <p:outlineViewPr>
    <p:cViewPr>
      <p:scale>
        <a:sx n="33" d="100"/>
        <a:sy n="33" d="100"/>
      </p:scale>
      <p:origin x="0" y="-822"/>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solidFill>
              <a:schemeClr val="accent2">
                <a:lumMod val="60000"/>
                <a:lumOff val="40000"/>
              </a:schemeClr>
            </a:solidFill>
          </c:spPr>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2-9F9E-472D-A3E9-B2ED8D5AAF6E}"/>
              </c:ext>
            </c:extLst>
          </c:dPt>
          <c:dPt>
            <c:idx val="1"/>
            <c:bubble3D val="0"/>
            <c:explosion val="13"/>
            <c:spPr>
              <a:solidFill>
                <a:schemeClr val="accent4"/>
              </a:solidFill>
              <a:ln w="19050">
                <a:solidFill>
                  <a:schemeClr val="lt1"/>
                </a:solidFill>
              </a:ln>
              <a:effectLst/>
            </c:spPr>
            <c:extLst>
              <c:ext xmlns:c16="http://schemas.microsoft.com/office/drawing/2014/chart" uri="{C3380CC4-5D6E-409C-BE32-E72D297353CC}">
                <c16:uniqueId val="{00000001-9F9E-472D-A3E9-B2ED8D5AAF6E}"/>
              </c:ext>
            </c:extLst>
          </c:dPt>
          <c:dLbls>
            <c:dLbl>
              <c:idx val="0"/>
              <c:layout>
                <c:manualLayout>
                  <c:x val="-8.4574619904476664E-2"/>
                  <c:y val="-0.28302388959703789"/>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fld id="{46B9B291-43A3-435F-9920-E6B875F37A09}" type="CATEGORYNAME">
                      <a:rPr lang="ja-JP" altLang="en-US" sz="2400" b="1" smtClean="0"/>
                      <a:pPr>
                        <a:defRPr sz="2400" b="1"/>
                      </a:pPr>
                      <a:t>[分類名]</a:t>
                    </a:fld>
                    <a:r>
                      <a:rPr lang="ja-JP" altLang="en-US" sz="2400" b="1" dirty="0"/>
                      <a:t>によるもの➡</a:t>
                    </a:r>
                    <a:r>
                      <a:rPr lang="ja-JP" altLang="en-US" sz="2400" b="1" baseline="0" dirty="0"/>
                      <a:t> </a:t>
                    </a:r>
                    <a:fld id="{ADD05039-E58E-4548-A04E-F6545BBD7EB4}" type="VALUE">
                      <a:rPr lang="en-US" altLang="ja-JP" sz="2400" b="1" baseline="0"/>
                      <a:pPr>
                        <a:defRPr sz="2400" b="1"/>
                      </a:pPr>
                      <a:t>[値]</a:t>
                    </a:fld>
                    <a:endParaRPr lang="ja-JP" altLang="en-US" sz="2400" b="1" baseline="0" dirty="0"/>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6817380057671345"/>
                      <c:h val="0.27172152292506008"/>
                    </c:manualLayout>
                  </c15:layout>
                  <c15:dlblFieldTable/>
                  <c15:showDataLabelsRange val="0"/>
                </c:ext>
                <c:ext xmlns:c16="http://schemas.microsoft.com/office/drawing/2014/chart" uri="{C3380CC4-5D6E-409C-BE32-E72D297353CC}">
                  <c16:uniqueId val="{00000002-9F9E-472D-A3E9-B2ED8D5AAF6E}"/>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ピロリ菌感染</c:v>
                </c:pt>
                <c:pt idx="1">
                  <c:v>ピロリ菌なし</c:v>
                </c:pt>
              </c:strCache>
            </c:strRef>
          </c:cat>
          <c:val>
            <c:numRef>
              <c:f>Sheet1!$B$2:$B$3</c:f>
              <c:numCache>
                <c:formatCode>0%</c:formatCode>
                <c:ptCount val="2"/>
                <c:pt idx="0">
                  <c:v>0.98</c:v>
                </c:pt>
                <c:pt idx="1">
                  <c:v>0.02</c:v>
                </c:pt>
              </c:numCache>
            </c:numRef>
          </c:val>
          <c:extLst>
            <c:ext xmlns:c16="http://schemas.microsoft.com/office/drawing/2014/chart" uri="{C3380CC4-5D6E-409C-BE32-E72D297353CC}">
              <c16:uniqueId val="{00000000-9F9E-472D-A3E9-B2ED8D5AAF6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2463478674019231"/>
          <c:y val="0.79027378665542214"/>
          <c:w val="0.74106434584323333"/>
          <c:h val="0.11468761225031625"/>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5427"/>
          </a:xfrm>
          <a:prstGeom prst="rect">
            <a:avLst/>
          </a:prstGeom>
        </p:spPr>
        <p:txBody>
          <a:bodyPr vert="horz" lIns="91440" tIns="45720" rIns="91440" bIns="45720" rtlCol="0"/>
          <a:lstStyle>
            <a:lvl1pPr algn="r">
              <a:defRPr sz="1200"/>
            </a:lvl1pPr>
          </a:lstStyle>
          <a:p>
            <a:fld id="{E0991B22-BC8D-44B8-9E5B-4C7471DC263E}" type="datetimeFigureOut">
              <a:rPr kumimoji="1" lang="ja-JP" altLang="en-US" smtClean="0"/>
              <a:t>2024/10/23</a:t>
            </a:fld>
            <a:endParaRPr kumimoji="1" lang="ja-JP" altLang="en-US"/>
          </a:p>
        </p:txBody>
      </p:sp>
      <p:sp>
        <p:nvSpPr>
          <p:cNvPr id="4" name="スライド イメージ プレースホルダー 3"/>
          <p:cNvSpPr>
            <a:spLocks noGrp="1" noRot="1" noChangeAspect="1"/>
          </p:cNvSpPr>
          <p:nvPr>
            <p:ph type="sldImg" idx="2"/>
          </p:nvPr>
        </p:nvSpPr>
        <p:spPr>
          <a:xfrm>
            <a:off x="1206500" y="1233488"/>
            <a:ext cx="4445000" cy="3333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1FA22651-60D4-4231-A681-0B91DE36DECC}" type="slidenum">
              <a:rPr kumimoji="1" lang="ja-JP" altLang="en-US" smtClean="0"/>
              <a:t>‹#›</a:t>
            </a:fld>
            <a:endParaRPr kumimoji="1" lang="ja-JP" altLang="en-US"/>
          </a:p>
        </p:txBody>
      </p:sp>
    </p:spTree>
    <p:extLst>
      <p:ext uri="{BB962C8B-B14F-4D97-AF65-F5344CB8AC3E}">
        <p14:creationId xmlns:p14="http://schemas.microsoft.com/office/powerpoint/2010/main" val="27286699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5FC3F9F-53BC-44BA-807D-BE2E3E7973DD}" type="datetimeFigureOut">
              <a:rPr kumimoji="1" lang="ja-JP" altLang="en-US" smtClean="0"/>
              <a:t>2024/10/23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3F6723-7807-46F4-B3E4-422EB1D22D43}" type="slidenum">
              <a:rPr kumimoji="1" lang="ja-JP" altLang="en-US" smtClean="0"/>
              <a:t>‹#›</a:t>
            </a:fld>
            <a:endParaRPr kumimoji="1" lang="ja-JP" altLang="en-US"/>
          </a:p>
        </p:txBody>
      </p:sp>
    </p:spTree>
    <p:extLst>
      <p:ext uri="{BB962C8B-B14F-4D97-AF65-F5344CB8AC3E}">
        <p14:creationId xmlns:p14="http://schemas.microsoft.com/office/powerpoint/2010/main" val="3715077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FC3F9F-53BC-44BA-807D-BE2E3E7973DD}" type="datetimeFigureOut">
              <a:rPr kumimoji="1" lang="ja-JP" altLang="en-US" smtClean="0"/>
              <a:t>2024/10/23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3F6723-7807-46F4-B3E4-422EB1D22D43}" type="slidenum">
              <a:rPr kumimoji="1" lang="ja-JP" altLang="en-US" smtClean="0"/>
              <a:t>‹#›</a:t>
            </a:fld>
            <a:endParaRPr kumimoji="1" lang="ja-JP" altLang="en-US"/>
          </a:p>
        </p:txBody>
      </p:sp>
    </p:spTree>
    <p:extLst>
      <p:ext uri="{BB962C8B-B14F-4D97-AF65-F5344CB8AC3E}">
        <p14:creationId xmlns:p14="http://schemas.microsoft.com/office/powerpoint/2010/main" val="290072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FC3F9F-53BC-44BA-807D-BE2E3E7973DD}" type="datetimeFigureOut">
              <a:rPr kumimoji="1" lang="ja-JP" altLang="en-US" smtClean="0"/>
              <a:t>2024/10/23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3F6723-7807-46F4-B3E4-422EB1D22D43}" type="slidenum">
              <a:rPr kumimoji="1" lang="ja-JP" altLang="en-US" smtClean="0"/>
              <a:t>‹#›</a:t>
            </a:fld>
            <a:endParaRPr kumimoji="1" lang="ja-JP" altLang="en-US"/>
          </a:p>
        </p:txBody>
      </p:sp>
    </p:spTree>
    <p:extLst>
      <p:ext uri="{BB962C8B-B14F-4D97-AF65-F5344CB8AC3E}">
        <p14:creationId xmlns:p14="http://schemas.microsoft.com/office/powerpoint/2010/main" val="223329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5FC3F9F-53BC-44BA-807D-BE2E3E7973DD}" type="datetimeFigureOut">
              <a:rPr kumimoji="1" lang="ja-JP" altLang="en-US" smtClean="0"/>
              <a:t>2024/10/23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3F6723-7807-46F4-B3E4-422EB1D22D43}" type="slidenum">
              <a:rPr kumimoji="1" lang="ja-JP" altLang="en-US" smtClean="0"/>
              <a:t>‹#›</a:t>
            </a:fld>
            <a:endParaRPr kumimoji="1" lang="ja-JP" altLang="en-US"/>
          </a:p>
        </p:txBody>
      </p:sp>
    </p:spTree>
    <p:extLst>
      <p:ext uri="{BB962C8B-B14F-4D97-AF65-F5344CB8AC3E}">
        <p14:creationId xmlns:p14="http://schemas.microsoft.com/office/powerpoint/2010/main" val="2830028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5FC3F9F-53BC-44BA-807D-BE2E3E7973DD}" type="datetimeFigureOut">
              <a:rPr kumimoji="1" lang="ja-JP" altLang="en-US" smtClean="0"/>
              <a:t>2024/10/23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A3F6723-7807-46F4-B3E4-422EB1D22D43}" type="slidenum">
              <a:rPr kumimoji="1" lang="ja-JP" altLang="en-US" smtClean="0"/>
              <a:t>‹#›</a:t>
            </a:fld>
            <a:endParaRPr kumimoji="1" lang="ja-JP" altLang="en-US"/>
          </a:p>
        </p:txBody>
      </p:sp>
    </p:spTree>
    <p:extLst>
      <p:ext uri="{BB962C8B-B14F-4D97-AF65-F5344CB8AC3E}">
        <p14:creationId xmlns:p14="http://schemas.microsoft.com/office/powerpoint/2010/main" val="403894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5FC3F9F-53BC-44BA-807D-BE2E3E7973DD}" type="datetimeFigureOut">
              <a:rPr kumimoji="1" lang="ja-JP" altLang="en-US" smtClean="0"/>
              <a:t>2024/10/23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3F6723-7807-46F4-B3E4-422EB1D22D43}" type="slidenum">
              <a:rPr kumimoji="1" lang="ja-JP" altLang="en-US" smtClean="0"/>
              <a:t>‹#›</a:t>
            </a:fld>
            <a:endParaRPr kumimoji="1" lang="ja-JP" altLang="en-US"/>
          </a:p>
        </p:txBody>
      </p:sp>
    </p:spTree>
    <p:extLst>
      <p:ext uri="{BB962C8B-B14F-4D97-AF65-F5344CB8AC3E}">
        <p14:creationId xmlns:p14="http://schemas.microsoft.com/office/powerpoint/2010/main" val="349917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5FC3F9F-53BC-44BA-807D-BE2E3E7973DD}" type="datetimeFigureOut">
              <a:rPr kumimoji="1" lang="ja-JP" altLang="en-US" smtClean="0"/>
              <a:t>2024/10/23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A3F6723-7807-46F4-B3E4-422EB1D22D43}" type="slidenum">
              <a:rPr kumimoji="1" lang="ja-JP" altLang="en-US" smtClean="0"/>
              <a:t>‹#›</a:t>
            </a:fld>
            <a:endParaRPr kumimoji="1" lang="ja-JP" altLang="en-US"/>
          </a:p>
        </p:txBody>
      </p:sp>
    </p:spTree>
    <p:extLst>
      <p:ext uri="{BB962C8B-B14F-4D97-AF65-F5344CB8AC3E}">
        <p14:creationId xmlns:p14="http://schemas.microsoft.com/office/powerpoint/2010/main" val="386351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5FC3F9F-53BC-44BA-807D-BE2E3E7973DD}" type="datetimeFigureOut">
              <a:rPr kumimoji="1" lang="ja-JP" altLang="en-US" smtClean="0"/>
              <a:t>2024/10/23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A3F6723-7807-46F4-B3E4-422EB1D22D43}" type="slidenum">
              <a:rPr kumimoji="1" lang="ja-JP" altLang="en-US" smtClean="0"/>
              <a:t>‹#›</a:t>
            </a:fld>
            <a:endParaRPr kumimoji="1" lang="ja-JP" altLang="en-US"/>
          </a:p>
        </p:txBody>
      </p:sp>
    </p:spTree>
    <p:extLst>
      <p:ext uri="{BB962C8B-B14F-4D97-AF65-F5344CB8AC3E}">
        <p14:creationId xmlns:p14="http://schemas.microsoft.com/office/powerpoint/2010/main" val="345021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C3F9F-53BC-44BA-807D-BE2E3E7973DD}" type="datetimeFigureOut">
              <a:rPr kumimoji="1" lang="ja-JP" altLang="en-US" smtClean="0"/>
              <a:t>2024/10/23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A3F6723-7807-46F4-B3E4-422EB1D22D43}" type="slidenum">
              <a:rPr kumimoji="1" lang="ja-JP" altLang="en-US" smtClean="0"/>
              <a:t>‹#›</a:t>
            </a:fld>
            <a:endParaRPr kumimoji="1" lang="ja-JP" altLang="en-US"/>
          </a:p>
        </p:txBody>
      </p:sp>
    </p:spTree>
    <p:extLst>
      <p:ext uri="{BB962C8B-B14F-4D97-AF65-F5344CB8AC3E}">
        <p14:creationId xmlns:p14="http://schemas.microsoft.com/office/powerpoint/2010/main" val="271382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5FC3F9F-53BC-44BA-807D-BE2E3E7973DD}" type="datetimeFigureOut">
              <a:rPr kumimoji="1" lang="ja-JP" altLang="en-US" smtClean="0"/>
              <a:t>2024/10/23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3F6723-7807-46F4-B3E4-422EB1D22D43}" type="slidenum">
              <a:rPr kumimoji="1" lang="ja-JP" altLang="en-US" smtClean="0"/>
              <a:t>‹#›</a:t>
            </a:fld>
            <a:endParaRPr kumimoji="1" lang="ja-JP" altLang="en-US"/>
          </a:p>
        </p:txBody>
      </p:sp>
    </p:spTree>
    <p:extLst>
      <p:ext uri="{BB962C8B-B14F-4D97-AF65-F5344CB8AC3E}">
        <p14:creationId xmlns:p14="http://schemas.microsoft.com/office/powerpoint/2010/main" val="1815746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5FC3F9F-53BC-44BA-807D-BE2E3E7973DD}" type="datetimeFigureOut">
              <a:rPr kumimoji="1" lang="ja-JP" altLang="en-US" smtClean="0"/>
              <a:t>2024/10/23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A3F6723-7807-46F4-B3E4-422EB1D22D43}" type="slidenum">
              <a:rPr kumimoji="1" lang="ja-JP" altLang="en-US" smtClean="0"/>
              <a:t>‹#›</a:t>
            </a:fld>
            <a:endParaRPr kumimoji="1" lang="ja-JP" altLang="en-US"/>
          </a:p>
        </p:txBody>
      </p:sp>
    </p:spTree>
    <p:extLst>
      <p:ext uri="{BB962C8B-B14F-4D97-AF65-F5344CB8AC3E}">
        <p14:creationId xmlns:p14="http://schemas.microsoft.com/office/powerpoint/2010/main" val="84787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C3F9F-53BC-44BA-807D-BE2E3E7973DD}" type="datetimeFigureOut">
              <a:rPr kumimoji="1" lang="ja-JP" altLang="en-US" smtClean="0"/>
              <a:t>2024/10/23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F6723-7807-46F4-B3E4-422EB1D22D43}" type="slidenum">
              <a:rPr kumimoji="1" lang="ja-JP" altLang="en-US" smtClean="0"/>
              <a:t>‹#›</a:t>
            </a:fld>
            <a:endParaRPr kumimoji="1" lang="ja-JP" altLang="en-US"/>
          </a:p>
        </p:txBody>
      </p:sp>
    </p:spTree>
    <p:extLst>
      <p:ext uri="{BB962C8B-B14F-4D97-AF65-F5344CB8AC3E}">
        <p14:creationId xmlns:p14="http://schemas.microsoft.com/office/powerpoint/2010/main" val="3746542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mhlw.go.jp/content/10901000/000584165.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jshr.jp/medical/guideline/index.html#sup2016" TargetMode="Externa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B2CE0C-8413-C7F7-59C5-5F39426F5D4F}"/>
              </a:ext>
            </a:extLst>
          </p:cNvPr>
          <p:cNvSpPr>
            <a:spLocks noGrp="1"/>
          </p:cNvSpPr>
          <p:nvPr>
            <p:ph type="ctrTitle"/>
          </p:nvPr>
        </p:nvSpPr>
        <p:spPr/>
        <p:txBody>
          <a:bodyPr/>
          <a:lstStyle/>
          <a:p>
            <a:r>
              <a:rPr kumimoji="1" lang="ja-JP" altLang="en-US" dirty="0">
                <a:latin typeface="ＭＳ Ｐゴシック" panose="020B0600070205080204" pitchFamily="50" charset="-128"/>
                <a:ea typeface="ＭＳ Ｐゴシック" panose="020B0600070205080204" pitchFamily="50" charset="-128"/>
              </a:rPr>
              <a:t>ピロリ菌</a:t>
            </a:r>
            <a:br>
              <a:rPr kumimoji="1" lang="ja-JP" altLang="en-US" dirty="0">
                <a:latin typeface="ＭＳ Ｐゴシック" panose="020B0600070205080204" pitchFamily="50" charset="-128"/>
                <a:ea typeface="ＭＳ Ｐゴシック" panose="020B0600070205080204" pitchFamily="50" charset="-128"/>
              </a:rPr>
            </a:br>
            <a:endParaRPr kumimoji="1" lang="ja-JP" altLang="en-US" dirty="0">
              <a:latin typeface="ＭＳ Ｐゴシック" panose="020B0600070205080204" pitchFamily="50" charset="-128"/>
              <a:ea typeface="ＭＳ Ｐゴシック" panose="020B0600070205080204" pitchFamily="50" charset="-128"/>
            </a:endParaRPr>
          </a:p>
        </p:txBody>
      </p:sp>
      <p:sp>
        <p:nvSpPr>
          <p:cNvPr id="3" name="字幕 2">
            <a:extLst>
              <a:ext uri="{FF2B5EF4-FFF2-40B4-BE49-F238E27FC236}">
                <a16:creationId xmlns:a16="http://schemas.microsoft.com/office/drawing/2014/main" id="{8E4A9734-3714-2B3E-EDAE-42FDCEB41779}"/>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145114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A08804-AD5C-8C65-10AD-693B401B7843}"/>
              </a:ext>
            </a:extLst>
          </p:cNvPr>
          <p:cNvSpPr>
            <a:spLocks noGrp="1"/>
          </p:cNvSpPr>
          <p:nvPr>
            <p:ph type="title"/>
          </p:nvPr>
        </p:nvSpPr>
        <p:spPr/>
        <p:txBody>
          <a:bodyPr/>
          <a:lstStyle/>
          <a:p>
            <a:pPr algn="ctr"/>
            <a:r>
              <a:rPr kumimoji="1" lang="ja-JP" altLang="en-US" dirty="0">
                <a:latin typeface="ＭＳ Ｐゴシック" panose="020B0600070205080204" pitchFamily="50" charset="-128"/>
                <a:ea typeface="ＭＳ Ｐゴシック" panose="020B0600070205080204" pitchFamily="50" charset="-128"/>
              </a:rPr>
              <a:t>ピロリ菌を除菌しても・・・</a:t>
            </a:r>
          </a:p>
        </p:txBody>
      </p:sp>
      <p:sp>
        <p:nvSpPr>
          <p:cNvPr id="3" name="コンテンツ プレースホルダー 2">
            <a:extLst>
              <a:ext uri="{FF2B5EF4-FFF2-40B4-BE49-F238E27FC236}">
                <a16:creationId xmlns:a16="http://schemas.microsoft.com/office/drawing/2014/main" id="{E5F4736C-2918-2782-7AA8-7A97827A7401}"/>
              </a:ext>
            </a:extLst>
          </p:cNvPr>
          <p:cNvSpPr>
            <a:spLocks noGrp="1"/>
          </p:cNvSpPr>
          <p:nvPr>
            <p:ph idx="1"/>
          </p:nvPr>
        </p:nvSpPr>
        <p:spPr>
          <a:xfrm>
            <a:off x="628650" y="1825625"/>
            <a:ext cx="7886700" cy="2386157"/>
          </a:xfrm>
        </p:spPr>
        <p:txBody>
          <a:bodyPr/>
          <a:lstStyle/>
          <a:p>
            <a:r>
              <a:rPr kumimoji="1" lang="ja-JP" altLang="en-US" dirty="0">
                <a:latin typeface="ＭＳ Ｐゴシック" panose="020B0600070205080204" pitchFamily="50" charset="-128"/>
                <a:ea typeface="ＭＳ Ｐゴシック" panose="020B0600070205080204" pitchFamily="50" charset="-128"/>
              </a:rPr>
              <a:t>ピロリ菌で</a:t>
            </a:r>
            <a:r>
              <a:rPr lang="ja-JP" altLang="en-US" dirty="0">
                <a:latin typeface="ＭＳ Ｐゴシック" panose="020B0600070205080204" pitchFamily="50" charset="-128"/>
                <a:ea typeface="ＭＳ Ｐゴシック" panose="020B0600070205080204" pitchFamily="50" charset="-128"/>
              </a:rPr>
              <a:t>傷ついた</a:t>
            </a:r>
            <a:r>
              <a:rPr kumimoji="1" lang="ja-JP" altLang="en-US" dirty="0">
                <a:latin typeface="ＭＳ Ｐゴシック" panose="020B0600070205080204" pitchFamily="50" charset="-128"/>
                <a:ea typeface="ＭＳ Ｐゴシック" panose="020B0600070205080204" pitchFamily="50" charset="-128"/>
              </a:rPr>
              <a:t>胃はすぐにはもとに戻りません、回復には２０年ぐらいかかります</a:t>
            </a:r>
            <a:endParaRPr kumimoji="1"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長くピロリ菌で傷ついた</a:t>
            </a:r>
            <a:r>
              <a:rPr kumimoji="1" lang="ja-JP" altLang="en-US" dirty="0">
                <a:latin typeface="ＭＳ Ｐゴシック" panose="020B0600070205080204" pitchFamily="50" charset="-128"/>
                <a:ea typeface="ＭＳ Ｐゴシック" panose="020B0600070205080204" pitchFamily="50" charset="-128"/>
              </a:rPr>
              <a:t>胃は除菌後も胃がんのリスクが高いとされています</a:t>
            </a:r>
          </a:p>
        </p:txBody>
      </p:sp>
      <p:sp>
        <p:nvSpPr>
          <p:cNvPr id="6" name="テキスト ボックス 5">
            <a:extLst>
              <a:ext uri="{FF2B5EF4-FFF2-40B4-BE49-F238E27FC236}">
                <a16:creationId xmlns:a16="http://schemas.microsoft.com/office/drawing/2014/main" id="{F20B03E3-6232-88B3-FF40-0A9AAAF0D6B2}"/>
              </a:ext>
            </a:extLst>
          </p:cNvPr>
          <p:cNvSpPr txBox="1"/>
          <p:nvPr/>
        </p:nvSpPr>
        <p:spPr>
          <a:xfrm>
            <a:off x="1801091" y="4346718"/>
            <a:ext cx="5768109" cy="1200329"/>
          </a:xfrm>
          <a:prstGeom prst="rect">
            <a:avLst/>
          </a:prstGeom>
          <a:noFill/>
        </p:spPr>
        <p:txBody>
          <a:bodyPr wrap="square">
            <a:spAutoFit/>
          </a:bodyPr>
          <a:lstStyle/>
          <a:p>
            <a:pPr algn="ctr"/>
            <a:r>
              <a:rPr lang="ja-JP" altLang="en-US" sz="3600" dirty="0"/>
              <a:t>ピロリ除菌後も定期的な胃カメラ検査が必要です</a:t>
            </a:r>
          </a:p>
        </p:txBody>
      </p:sp>
      <p:sp>
        <p:nvSpPr>
          <p:cNvPr id="4" name="楕円 3">
            <a:extLst>
              <a:ext uri="{FF2B5EF4-FFF2-40B4-BE49-F238E27FC236}">
                <a16:creationId xmlns:a16="http://schemas.microsoft.com/office/drawing/2014/main" id="{A4045059-81D5-0A6B-EBE2-378DE8066463}"/>
              </a:ext>
            </a:extLst>
          </p:cNvPr>
          <p:cNvSpPr/>
          <p:nvPr/>
        </p:nvSpPr>
        <p:spPr>
          <a:xfrm>
            <a:off x="1246909" y="3847754"/>
            <a:ext cx="6761018" cy="219825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650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A77EF-B14C-2809-8BC1-73DEB3C9CCF0}"/>
              </a:ext>
            </a:extLst>
          </p:cNvPr>
          <p:cNvSpPr>
            <a:spLocks noGrp="1"/>
          </p:cNvSpPr>
          <p:nvPr>
            <p:ph type="title"/>
          </p:nvPr>
        </p:nvSpPr>
        <p:spPr/>
        <p:txBody>
          <a:bodyPr/>
          <a:lstStyle/>
          <a:p>
            <a:pPr algn="ctr"/>
            <a:r>
              <a:rPr kumimoji="1" lang="ja-JP" altLang="en-US" dirty="0">
                <a:latin typeface="ＭＳ Ｐゴシック" panose="020B0600070205080204" pitchFamily="50" charset="-128"/>
                <a:ea typeface="ＭＳ Ｐゴシック" panose="020B0600070205080204" pitchFamily="50" charset="-128"/>
              </a:rPr>
              <a:t>ピロリ菌とは</a:t>
            </a:r>
          </a:p>
        </p:txBody>
      </p:sp>
      <p:sp>
        <p:nvSpPr>
          <p:cNvPr id="3" name="コンテンツ プレースホルダー 2">
            <a:extLst>
              <a:ext uri="{FF2B5EF4-FFF2-40B4-BE49-F238E27FC236}">
                <a16:creationId xmlns:a16="http://schemas.microsoft.com/office/drawing/2014/main" id="{8E814F33-3E95-6BE3-6772-C64D81EE8025}"/>
              </a:ext>
            </a:extLst>
          </p:cNvPr>
          <p:cNvSpPr>
            <a:spLocks noGrp="1"/>
          </p:cNvSpPr>
          <p:nvPr>
            <p:ph idx="1"/>
          </p:nvPr>
        </p:nvSpPr>
        <p:spPr/>
        <p:txBody>
          <a:bodyPr>
            <a:normAutofit/>
          </a:bodyPr>
          <a:lstStyle/>
          <a:p>
            <a:pPr>
              <a:lnSpc>
                <a:spcPct val="100000"/>
              </a:lnSpc>
            </a:pPr>
            <a:r>
              <a:rPr kumimoji="1" lang="ja-JP" altLang="en-US" dirty="0">
                <a:latin typeface="ＭＳ Ｐゴシック" panose="020B0600070205080204" pitchFamily="50" charset="-128"/>
                <a:ea typeface="ＭＳ Ｐゴシック" panose="020B0600070205080204" pitchFamily="50" charset="-128"/>
              </a:rPr>
              <a:t>ピロリ菌は胃の中に住み着き、胃炎や胃がんの原因となる細菌です。 </a:t>
            </a:r>
            <a:endParaRPr kumimoji="1" lang="en-US" altLang="ja-JP" dirty="0">
              <a:latin typeface="ＭＳ Ｐゴシック" panose="020B0600070205080204" pitchFamily="50" charset="-128"/>
              <a:ea typeface="ＭＳ Ｐゴシック" panose="020B0600070205080204" pitchFamily="50" charset="-128"/>
            </a:endParaRPr>
          </a:p>
          <a:p>
            <a:pPr marL="0" indent="0">
              <a:lnSpc>
                <a:spcPct val="100000"/>
              </a:lnSpc>
              <a:buNone/>
            </a:pPr>
            <a:endParaRPr kumimoji="1" lang="ja-JP" altLang="en-US" dirty="0">
              <a:latin typeface="ＭＳ Ｐゴシック" panose="020B0600070205080204" pitchFamily="50" charset="-128"/>
              <a:ea typeface="ＭＳ Ｐゴシック" panose="020B0600070205080204" pitchFamily="50" charset="-128"/>
            </a:endParaRPr>
          </a:p>
        </p:txBody>
      </p:sp>
      <p:pic>
        <p:nvPicPr>
          <p:cNvPr id="4" name="図 3">
            <a:extLst>
              <a:ext uri="{FF2B5EF4-FFF2-40B4-BE49-F238E27FC236}">
                <a16:creationId xmlns:a16="http://schemas.microsoft.com/office/drawing/2014/main" id="{7EEC4209-FC54-6599-326E-0811EE6B1F97}"/>
              </a:ext>
            </a:extLst>
          </p:cNvPr>
          <p:cNvPicPr>
            <a:picLocks noChangeAspect="1"/>
          </p:cNvPicPr>
          <p:nvPr/>
        </p:nvPicPr>
        <p:blipFill>
          <a:blip r:embed="rId2"/>
          <a:stretch>
            <a:fillRect/>
          </a:stretch>
        </p:blipFill>
        <p:spPr>
          <a:xfrm>
            <a:off x="6005896" y="4436895"/>
            <a:ext cx="2289290" cy="1838586"/>
          </a:xfrm>
          <a:prstGeom prst="rect">
            <a:avLst/>
          </a:prstGeom>
        </p:spPr>
      </p:pic>
      <p:sp>
        <p:nvSpPr>
          <p:cNvPr id="5" name="テキスト ボックス 4">
            <a:extLst>
              <a:ext uri="{FF2B5EF4-FFF2-40B4-BE49-F238E27FC236}">
                <a16:creationId xmlns:a16="http://schemas.microsoft.com/office/drawing/2014/main" id="{ADFFD9C7-3518-7031-005E-5D447E659DF1}"/>
              </a:ext>
            </a:extLst>
          </p:cNvPr>
          <p:cNvSpPr txBox="1"/>
          <p:nvPr/>
        </p:nvSpPr>
        <p:spPr>
          <a:xfrm>
            <a:off x="6716567" y="6361748"/>
            <a:ext cx="1032655" cy="369332"/>
          </a:xfrm>
          <a:prstGeom prst="rect">
            <a:avLst/>
          </a:prstGeom>
          <a:noFill/>
        </p:spPr>
        <p:txBody>
          <a:bodyPr wrap="none" rtlCol="0">
            <a:spAutoFit/>
          </a:bodyPr>
          <a:lstStyle/>
          <a:p>
            <a:r>
              <a:rPr kumimoji="1" lang="en-US" altLang="ja-JP" dirty="0">
                <a:latin typeface="ＭＳ Ｐゴシック" panose="020B0600070205080204" pitchFamily="50" charset="-128"/>
                <a:ea typeface="ＭＳ Ｐゴシック" panose="020B0600070205080204" pitchFamily="50" charset="-128"/>
              </a:rPr>
              <a:t>0.004mm</a:t>
            </a:r>
            <a:endParaRPr kumimoji="1" lang="ja-JP" altLang="en-US" dirty="0">
              <a:latin typeface="ＭＳ Ｐゴシック" panose="020B0600070205080204" pitchFamily="50" charset="-128"/>
              <a:ea typeface="ＭＳ Ｐゴシック" panose="020B0600070205080204" pitchFamily="50" charset="-128"/>
            </a:endParaRPr>
          </a:p>
        </p:txBody>
      </p:sp>
      <p:pic>
        <p:nvPicPr>
          <p:cNvPr id="8" name="図 7">
            <a:extLst>
              <a:ext uri="{FF2B5EF4-FFF2-40B4-BE49-F238E27FC236}">
                <a16:creationId xmlns:a16="http://schemas.microsoft.com/office/drawing/2014/main" id="{FF39A228-C2AB-A351-5DBE-6358AAC8E68F}"/>
              </a:ext>
            </a:extLst>
          </p:cNvPr>
          <p:cNvPicPr>
            <a:picLocks noChangeAspect="1"/>
          </p:cNvPicPr>
          <p:nvPr/>
        </p:nvPicPr>
        <p:blipFill>
          <a:blip r:embed="rId3"/>
          <a:stretch>
            <a:fillRect/>
          </a:stretch>
        </p:blipFill>
        <p:spPr>
          <a:xfrm>
            <a:off x="2242706" y="3948339"/>
            <a:ext cx="2794000" cy="2794000"/>
          </a:xfrm>
          <a:prstGeom prst="rect">
            <a:avLst/>
          </a:prstGeom>
        </p:spPr>
      </p:pic>
      <p:sp>
        <p:nvSpPr>
          <p:cNvPr id="7" name="テキスト ボックス 6">
            <a:extLst>
              <a:ext uri="{FF2B5EF4-FFF2-40B4-BE49-F238E27FC236}">
                <a16:creationId xmlns:a16="http://schemas.microsoft.com/office/drawing/2014/main" id="{161D3779-2A08-1758-F30F-31ED3CC91CB3}"/>
              </a:ext>
            </a:extLst>
          </p:cNvPr>
          <p:cNvSpPr txBox="1"/>
          <p:nvPr/>
        </p:nvSpPr>
        <p:spPr>
          <a:xfrm>
            <a:off x="1173595" y="2925547"/>
            <a:ext cx="6493894" cy="646331"/>
          </a:xfrm>
          <a:prstGeom prst="rect">
            <a:avLst/>
          </a:prstGeom>
          <a:noFill/>
        </p:spPr>
        <p:txBody>
          <a:bodyPr wrap="square">
            <a:spAutoFit/>
          </a:bodyPr>
          <a:lstStyle/>
          <a:p>
            <a:pPr algn="ctr"/>
            <a:r>
              <a:rPr lang="ja-JP" altLang="en-US" b="1" dirty="0">
                <a:latin typeface="ＭＳ Ｐゴシック" panose="020B0600070205080204" pitchFamily="50" charset="-128"/>
                <a:ea typeface="ＭＳ Ｐゴシック" panose="020B0600070205080204" pitchFamily="50" charset="-128"/>
              </a:rPr>
              <a:t>胃の中は強い酸性（</a:t>
            </a:r>
            <a:r>
              <a:rPr lang="en-US" altLang="ja-JP" b="1" dirty="0">
                <a:latin typeface="ＭＳ Ｐゴシック" panose="020B0600070205080204" pitchFamily="50" charset="-128"/>
                <a:ea typeface="ＭＳ Ｐゴシック" panose="020B0600070205080204" pitchFamily="50" charset="-128"/>
              </a:rPr>
              <a:t>pH</a:t>
            </a:r>
            <a:r>
              <a:rPr lang="ja-JP" altLang="en-US" b="1" dirty="0">
                <a:latin typeface="ＭＳ Ｐゴシック" panose="020B0600070205080204" pitchFamily="50" charset="-128"/>
                <a:ea typeface="ＭＳ Ｐゴシック" panose="020B0600070205080204" pitchFamily="50" charset="-128"/>
              </a:rPr>
              <a:t>は</a:t>
            </a:r>
            <a:r>
              <a:rPr lang="en-US" altLang="ja-JP" b="1" dirty="0">
                <a:latin typeface="ＭＳ Ｐゴシック" panose="020B0600070205080204" pitchFamily="50" charset="-128"/>
                <a:ea typeface="ＭＳ Ｐゴシック" panose="020B0600070205080204" pitchFamily="50" charset="-128"/>
              </a:rPr>
              <a:t>1.5</a:t>
            </a:r>
            <a:r>
              <a:rPr lang="ja-JP" altLang="en-US" b="1" dirty="0">
                <a:latin typeface="ＭＳ Ｐゴシック" panose="020B0600070205080204" pitchFamily="50" charset="-128"/>
                <a:ea typeface="ＭＳ Ｐゴシック" panose="020B0600070205080204" pitchFamily="50" charset="-128"/>
              </a:rPr>
              <a:t>から</a:t>
            </a:r>
            <a:r>
              <a:rPr lang="en-US" altLang="ja-JP" b="1" dirty="0">
                <a:latin typeface="ＭＳ Ｐゴシック" panose="020B0600070205080204" pitchFamily="50" charset="-128"/>
                <a:ea typeface="ＭＳ Ｐゴシック" panose="020B0600070205080204" pitchFamily="50" charset="-128"/>
              </a:rPr>
              <a:t>3.5</a:t>
            </a:r>
            <a:r>
              <a:rPr lang="ja-JP" altLang="en-US" b="1" dirty="0">
                <a:latin typeface="ＭＳ Ｐゴシック" panose="020B0600070205080204" pitchFamily="50" charset="-128"/>
                <a:ea typeface="ＭＳ Ｐゴシック" panose="020B0600070205080204" pitchFamily="50" charset="-128"/>
              </a:rPr>
              <a:t>）で、ふつうの細菌は生きられないがピロリ菌は生きられる</a:t>
            </a:r>
          </a:p>
        </p:txBody>
      </p:sp>
      <p:pic>
        <p:nvPicPr>
          <p:cNvPr id="10" name="図 9">
            <a:extLst>
              <a:ext uri="{FF2B5EF4-FFF2-40B4-BE49-F238E27FC236}">
                <a16:creationId xmlns:a16="http://schemas.microsoft.com/office/drawing/2014/main" id="{C4E42CC1-91C1-2CC9-BA31-EC54674BA0C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789" b="54085" l="23207" r="37764">
                        <a14:foregroundMark x1="29325" y1="27887" x2="29747" y2="42254"/>
                        <a14:foregroundMark x1="29747" y1="42254" x2="29958" y2="43099"/>
                        <a14:foregroundMark x1="31013" y1="46761" x2="28903" y2="31268"/>
                        <a14:foregroundMark x1="28903" y1="31268" x2="28903" y2="31268"/>
                        <a14:foregroundMark x1="37342" y1="27324" x2="31857" y2="33803"/>
                        <a14:foregroundMark x1="28059" y1="49577" x2="26371" y2="50704"/>
                        <a14:foregroundMark x1="31013" y1="49296" x2="28692" y2="52676"/>
                        <a14:foregroundMark x1="29114" y1="51268" x2="32278" y2="54085"/>
                        <a14:foregroundMark x1="32068" y1="50986" x2="33755" y2="52113"/>
                        <a14:foregroundMark x1="29747" y1="25070" x2="28903" y2="38592"/>
                      </a14:backgroundRemoval>
                    </a14:imgEffect>
                  </a14:imgLayer>
                </a14:imgProps>
              </a:ext>
              <a:ext uri="{28A0092B-C50C-407E-A947-70E740481C1C}">
                <a14:useLocalDpi xmlns:a14="http://schemas.microsoft.com/office/drawing/2010/main" val="0"/>
              </a:ext>
            </a:extLst>
          </a:blip>
          <a:srcRect l="21563" t="21250" r="60229" b="43239"/>
          <a:stretch/>
        </p:blipFill>
        <p:spPr>
          <a:xfrm>
            <a:off x="4043795" y="4436895"/>
            <a:ext cx="529647" cy="773642"/>
          </a:xfrm>
          <a:prstGeom prst="rect">
            <a:avLst/>
          </a:prstGeom>
        </p:spPr>
      </p:pic>
      <p:pic>
        <p:nvPicPr>
          <p:cNvPr id="11" name="図 10">
            <a:extLst>
              <a:ext uri="{FF2B5EF4-FFF2-40B4-BE49-F238E27FC236}">
                <a16:creationId xmlns:a16="http://schemas.microsoft.com/office/drawing/2014/main" id="{CCE23458-CED0-0D4B-388D-564F5836A17C}"/>
              </a:ext>
            </a:extLst>
          </p:cNvPr>
          <p:cNvPicPr>
            <a:picLocks noChangeAspect="1"/>
          </p:cNvPicPr>
          <p:nvPr/>
        </p:nvPicPr>
        <p:blipFill>
          <a:blip r:embed="rId6"/>
          <a:stretch>
            <a:fillRect/>
          </a:stretch>
        </p:blipFill>
        <p:spPr>
          <a:xfrm flipH="1">
            <a:off x="3905278" y="5117250"/>
            <a:ext cx="530398" cy="774259"/>
          </a:xfrm>
          <a:prstGeom prst="rect">
            <a:avLst/>
          </a:prstGeom>
        </p:spPr>
      </p:pic>
      <p:sp>
        <p:nvSpPr>
          <p:cNvPr id="9" name="テキスト ボックス 8">
            <a:extLst>
              <a:ext uri="{FF2B5EF4-FFF2-40B4-BE49-F238E27FC236}">
                <a16:creationId xmlns:a16="http://schemas.microsoft.com/office/drawing/2014/main" id="{D1A39462-3408-8385-249B-06122477B678}"/>
              </a:ext>
            </a:extLst>
          </p:cNvPr>
          <p:cNvSpPr txBox="1"/>
          <p:nvPr/>
        </p:nvSpPr>
        <p:spPr>
          <a:xfrm>
            <a:off x="5775188" y="4001413"/>
            <a:ext cx="2750706" cy="369332"/>
          </a:xfrm>
          <a:prstGeom prst="rect">
            <a:avLst/>
          </a:prstGeom>
          <a:noFill/>
        </p:spPr>
        <p:txBody>
          <a:bodyPr wrap="square">
            <a:spAutoFit/>
          </a:bodyPr>
          <a:lstStyle/>
          <a:p>
            <a:r>
              <a:rPr lang="ja-JP" altLang="en-US" dirty="0"/>
              <a:t>ヘリコバクター・ピロリ</a:t>
            </a:r>
          </a:p>
        </p:txBody>
      </p:sp>
    </p:spTree>
    <p:extLst>
      <p:ext uri="{BB962C8B-B14F-4D97-AF65-F5344CB8AC3E}">
        <p14:creationId xmlns:p14="http://schemas.microsoft.com/office/powerpoint/2010/main" val="2933490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06609C-CD2F-BB2B-3539-DD169E6709EB}"/>
              </a:ext>
            </a:extLst>
          </p:cNvPr>
          <p:cNvSpPr>
            <a:spLocks noGrp="1"/>
          </p:cNvSpPr>
          <p:nvPr>
            <p:ph type="title"/>
          </p:nvPr>
        </p:nvSpPr>
        <p:spPr/>
        <p:txBody>
          <a:bodyPr/>
          <a:lstStyle/>
          <a:p>
            <a:pPr algn="ctr"/>
            <a:r>
              <a:rPr kumimoji="1" lang="ja-JP" altLang="en-US" dirty="0">
                <a:latin typeface="ＭＳ Ｐゴシック" panose="020B0600070205080204" pitchFamily="50" charset="-128"/>
                <a:ea typeface="ＭＳ Ｐゴシック" panose="020B0600070205080204" pitchFamily="50" charset="-128"/>
              </a:rPr>
              <a:t>ピロリ菌を持っている人の割合</a:t>
            </a:r>
          </a:p>
        </p:txBody>
      </p:sp>
      <p:sp>
        <p:nvSpPr>
          <p:cNvPr id="3" name="コンテンツ プレースホルダー 2">
            <a:extLst>
              <a:ext uri="{FF2B5EF4-FFF2-40B4-BE49-F238E27FC236}">
                <a16:creationId xmlns:a16="http://schemas.microsoft.com/office/drawing/2014/main" id="{56193367-9B04-BA13-BA93-A78CCA475F65}"/>
              </a:ext>
            </a:extLst>
          </p:cNvPr>
          <p:cNvSpPr>
            <a:spLocks noGrp="1"/>
          </p:cNvSpPr>
          <p:nvPr>
            <p:ph idx="1"/>
          </p:nvPr>
        </p:nvSpPr>
        <p:spPr>
          <a:xfrm>
            <a:off x="628650" y="1825625"/>
            <a:ext cx="7886700" cy="2025939"/>
          </a:xfrm>
        </p:spPr>
        <p:txBody>
          <a:bodyPr>
            <a:normAutofit fontScale="92500"/>
          </a:bodyPr>
          <a:lstStyle/>
          <a:p>
            <a:pPr>
              <a:lnSpc>
                <a:spcPct val="110000"/>
              </a:lnSpc>
            </a:pPr>
            <a:r>
              <a:rPr kumimoji="1" lang="ja-JP" altLang="en-US" dirty="0">
                <a:latin typeface="ＭＳ Ｐゴシック" panose="020B0600070205080204" pitchFamily="50" charset="-128"/>
                <a:ea typeface="ＭＳ Ｐゴシック" panose="020B0600070205080204" pitchFamily="50" charset="-128"/>
              </a:rPr>
              <a:t>ピロリ菌は保菌者の糞便や嘔吐物から環境に放出され、井戸水などを通して広</a:t>
            </a:r>
            <a:r>
              <a:rPr lang="ja-JP" altLang="en-US" dirty="0">
                <a:latin typeface="ＭＳ Ｐゴシック" panose="020B0600070205080204" pitchFamily="50" charset="-128"/>
                <a:ea typeface="ＭＳ Ｐゴシック" panose="020B0600070205080204" pitchFamily="50" charset="-128"/>
              </a:rPr>
              <a:t>がりました</a:t>
            </a:r>
            <a:endParaRPr lang="en-US" altLang="ja-JP" dirty="0">
              <a:latin typeface="ＭＳ Ｐゴシック" panose="020B0600070205080204" pitchFamily="50" charset="-128"/>
              <a:ea typeface="ＭＳ Ｐゴシック" panose="020B0600070205080204" pitchFamily="50" charset="-128"/>
            </a:endParaRPr>
          </a:p>
          <a:p>
            <a:pPr>
              <a:lnSpc>
                <a:spcPct val="110000"/>
              </a:lnSpc>
            </a:pPr>
            <a:r>
              <a:rPr kumimoji="1" lang="ja-JP" altLang="en-US" dirty="0">
                <a:latin typeface="ＭＳ Ｐゴシック" panose="020B0600070205080204" pitchFamily="50" charset="-128"/>
                <a:ea typeface="ＭＳ Ｐゴシック" panose="020B0600070205080204" pitchFamily="50" charset="-128"/>
              </a:rPr>
              <a:t>昭和</a:t>
            </a:r>
            <a:r>
              <a:rPr kumimoji="1" lang="en-US" altLang="ja-JP" dirty="0">
                <a:latin typeface="ＭＳ Ｐゴシック" panose="020B0600070205080204" pitchFamily="50" charset="-128"/>
                <a:ea typeface="ＭＳ Ｐゴシック" panose="020B0600070205080204" pitchFamily="50" charset="-128"/>
              </a:rPr>
              <a:t>30</a:t>
            </a:r>
            <a:r>
              <a:rPr kumimoji="1" lang="ja-JP" altLang="en-US" dirty="0">
                <a:latin typeface="ＭＳ Ｐゴシック" panose="020B0600070205080204" pitchFamily="50" charset="-128"/>
                <a:ea typeface="ＭＳ Ｐゴシック" panose="020B0600070205080204" pitchFamily="50" charset="-128"/>
              </a:rPr>
              <a:t>年ごろから上下水道の整備が進んだため、日本での菌陽性者は高齢者が中心となっています</a:t>
            </a:r>
          </a:p>
        </p:txBody>
      </p:sp>
      <p:sp>
        <p:nvSpPr>
          <p:cNvPr id="4" name="object 3">
            <a:extLst>
              <a:ext uri="{FF2B5EF4-FFF2-40B4-BE49-F238E27FC236}">
                <a16:creationId xmlns:a16="http://schemas.microsoft.com/office/drawing/2014/main" id="{57F3B705-5532-49BE-5B24-3F2C339E3619}"/>
              </a:ext>
            </a:extLst>
          </p:cNvPr>
          <p:cNvSpPr/>
          <p:nvPr/>
        </p:nvSpPr>
        <p:spPr>
          <a:xfrm>
            <a:off x="3350349" y="3851564"/>
            <a:ext cx="5571168" cy="2964871"/>
          </a:xfrm>
          <a:prstGeom prst="rect">
            <a:avLst/>
          </a:prstGeom>
          <a:blipFill>
            <a:blip r:embed="rId2" cstate="print"/>
            <a:stretch>
              <a:fillRect/>
            </a:stretch>
          </a:blipFill>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
        <p:nvSpPr>
          <p:cNvPr id="5" name="吹き出し: 円形 4">
            <a:extLst>
              <a:ext uri="{FF2B5EF4-FFF2-40B4-BE49-F238E27FC236}">
                <a16:creationId xmlns:a16="http://schemas.microsoft.com/office/drawing/2014/main" id="{45247655-B945-246F-6BAA-A452FE741666}"/>
              </a:ext>
            </a:extLst>
          </p:cNvPr>
          <p:cNvSpPr/>
          <p:nvPr/>
        </p:nvSpPr>
        <p:spPr>
          <a:xfrm>
            <a:off x="6428512" y="2334996"/>
            <a:ext cx="2521526" cy="528277"/>
          </a:xfrm>
          <a:prstGeom prst="wedgeEllipseCallout">
            <a:avLst>
              <a:gd name="adj1" fmla="val -64056"/>
              <a:gd name="adj2" fmla="val -41841"/>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rPr>
              <a:t>多くは免疫が不十分な５歳までにかかります</a:t>
            </a:r>
          </a:p>
        </p:txBody>
      </p:sp>
      <p:pic>
        <p:nvPicPr>
          <p:cNvPr id="6" name="図 5">
            <a:extLst>
              <a:ext uri="{FF2B5EF4-FFF2-40B4-BE49-F238E27FC236}">
                <a16:creationId xmlns:a16="http://schemas.microsoft.com/office/drawing/2014/main" id="{D71A1080-ED6D-747A-E690-DC7149671ED0}"/>
              </a:ext>
            </a:extLst>
          </p:cNvPr>
          <p:cNvPicPr>
            <a:picLocks noChangeAspect="1"/>
          </p:cNvPicPr>
          <p:nvPr/>
        </p:nvPicPr>
        <p:blipFill>
          <a:blip r:embed="rId3"/>
          <a:stretch>
            <a:fillRect/>
          </a:stretch>
        </p:blipFill>
        <p:spPr>
          <a:xfrm>
            <a:off x="503762" y="4091709"/>
            <a:ext cx="2212109" cy="2212109"/>
          </a:xfrm>
          <a:prstGeom prst="rect">
            <a:avLst/>
          </a:prstGeom>
        </p:spPr>
      </p:pic>
      <p:sp>
        <p:nvSpPr>
          <p:cNvPr id="8" name="テキスト ボックス 7">
            <a:extLst>
              <a:ext uri="{FF2B5EF4-FFF2-40B4-BE49-F238E27FC236}">
                <a16:creationId xmlns:a16="http://schemas.microsoft.com/office/drawing/2014/main" id="{94DC0F80-5992-3F62-374E-306C645B783E}"/>
              </a:ext>
            </a:extLst>
          </p:cNvPr>
          <p:cNvSpPr txBox="1"/>
          <p:nvPr/>
        </p:nvSpPr>
        <p:spPr>
          <a:xfrm>
            <a:off x="211562" y="6117648"/>
            <a:ext cx="2796507" cy="646331"/>
          </a:xfrm>
          <a:prstGeom prst="rect">
            <a:avLst/>
          </a:prstGeom>
          <a:noFill/>
        </p:spPr>
        <p:txBody>
          <a:bodyPr wrap="square">
            <a:spAutoFit/>
          </a:bodyPr>
          <a:lstStyle/>
          <a:p>
            <a:r>
              <a:rPr lang="ja-JP" altLang="en-US" dirty="0"/>
              <a:t>食器の共有などでも感染したと考えられていま す</a:t>
            </a:r>
          </a:p>
        </p:txBody>
      </p:sp>
    </p:spTree>
    <p:extLst>
      <p:ext uri="{BB962C8B-B14F-4D97-AF65-F5344CB8AC3E}">
        <p14:creationId xmlns:p14="http://schemas.microsoft.com/office/powerpoint/2010/main" val="88119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A77EF-B14C-2809-8BC1-73DEB3C9CCF0}"/>
              </a:ext>
            </a:extLst>
          </p:cNvPr>
          <p:cNvSpPr>
            <a:spLocks noGrp="1"/>
          </p:cNvSpPr>
          <p:nvPr>
            <p:ph type="title"/>
          </p:nvPr>
        </p:nvSpPr>
        <p:spPr/>
        <p:txBody>
          <a:bodyPr/>
          <a:lstStyle/>
          <a:p>
            <a:pPr algn="ctr"/>
            <a:r>
              <a:rPr kumimoji="1" lang="ja-JP" altLang="en-US" dirty="0">
                <a:latin typeface="ＭＳ Ｐゴシック" panose="020B0600070205080204" pitchFamily="50" charset="-128"/>
                <a:ea typeface="ＭＳ Ｐゴシック" panose="020B0600070205080204" pitchFamily="50" charset="-128"/>
              </a:rPr>
              <a:t>ピロリ菌と胃の病気のリスク</a:t>
            </a:r>
          </a:p>
        </p:txBody>
      </p:sp>
      <p:sp>
        <p:nvSpPr>
          <p:cNvPr id="3" name="コンテンツ プレースホルダー 2">
            <a:extLst>
              <a:ext uri="{FF2B5EF4-FFF2-40B4-BE49-F238E27FC236}">
                <a16:creationId xmlns:a16="http://schemas.microsoft.com/office/drawing/2014/main" id="{8E814F33-3E95-6BE3-6772-C64D81EE8025}"/>
              </a:ext>
            </a:extLst>
          </p:cNvPr>
          <p:cNvSpPr>
            <a:spLocks noGrp="1"/>
          </p:cNvSpPr>
          <p:nvPr>
            <p:ph idx="1"/>
          </p:nvPr>
        </p:nvSpPr>
        <p:spPr>
          <a:xfrm>
            <a:off x="628650" y="1825626"/>
            <a:ext cx="7886700" cy="2515466"/>
          </a:xfrm>
        </p:spPr>
        <p:txBody>
          <a:bodyPr>
            <a:normAutofit/>
          </a:bodyPr>
          <a:lstStyle/>
          <a:p>
            <a:pPr>
              <a:lnSpc>
                <a:spcPct val="100000"/>
              </a:lnSpc>
            </a:pPr>
            <a:r>
              <a:rPr kumimoji="1" lang="ja-JP" altLang="en-US" dirty="0">
                <a:latin typeface="ＭＳ Ｐゴシック" panose="020B0600070205080204" pitchFamily="50" charset="-128"/>
                <a:ea typeface="ＭＳ Ｐゴシック" panose="020B0600070205080204" pitchFamily="50" charset="-128"/>
              </a:rPr>
              <a:t>ピロリ菌に感染すると、ピロリ菌がつくりだす酵素（ウレアーゼ）やアンモニアなどによって直接胃の粘膜が傷つけられ炎症が起こります</a:t>
            </a:r>
            <a:endParaRPr kumimoji="1" lang="en-US" altLang="ja-JP" dirty="0">
              <a:latin typeface="ＭＳ Ｐゴシック" panose="020B0600070205080204" pitchFamily="50" charset="-128"/>
              <a:ea typeface="ＭＳ Ｐゴシック" panose="020B0600070205080204" pitchFamily="50" charset="-128"/>
            </a:endParaRPr>
          </a:p>
          <a:p>
            <a:pPr>
              <a:lnSpc>
                <a:spcPct val="110000"/>
              </a:lnSpc>
            </a:pPr>
            <a:r>
              <a:rPr kumimoji="1" lang="ja-JP" altLang="en-US" dirty="0">
                <a:latin typeface="ＭＳ Ｐゴシック" panose="020B0600070205080204" pitchFamily="50" charset="-128"/>
                <a:ea typeface="ＭＳ Ｐゴシック" panose="020B0600070205080204" pitchFamily="50" charset="-128"/>
              </a:rPr>
              <a:t>ピロリ菌による胃の炎症が長くつづくことで、さまざまな病気を引き起こす可能性があります</a:t>
            </a:r>
          </a:p>
        </p:txBody>
      </p:sp>
      <p:sp>
        <p:nvSpPr>
          <p:cNvPr id="4" name="object 3">
            <a:extLst>
              <a:ext uri="{FF2B5EF4-FFF2-40B4-BE49-F238E27FC236}">
                <a16:creationId xmlns:a16="http://schemas.microsoft.com/office/drawing/2014/main" id="{DF6C2EA7-9286-9939-6F5A-1E0E4D27D7D9}"/>
              </a:ext>
            </a:extLst>
          </p:cNvPr>
          <p:cNvSpPr/>
          <p:nvPr/>
        </p:nvSpPr>
        <p:spPr>
          <a:xfrm>
            <a:off x="2480078" y="4341092"/>
            <a:ext cx="5347623" cy="2309090"/>
          </a:xfrm>
          <a:prstGeom prst="rect">
            <a:avLst/>
          </a:prstGeom>
          <a:blipFill>
            <a:blip r:embed="rId2" cstate="print"/>
            <a:stretch>
              <a:fillRect/>
            </a:stretch>
          </a:blipFill>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838666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06609C-CD2F-BB2B-3539-DD169E6709EB}"/>
              </a:ext>
            </a:extLst>
          </p:cNvPr>
          <p:cNvSpPr>
            <a:spLocks noGrp="1"/>
          </p:cNvSpPr>
          <p:nvPr>
            <p:ph type="title"/>
          </p:nvPr>
        </p:nvSpPr>
        <p:spPr/>
        <p:txBody>
          <a:bodyPr>
            <a:normAutofit/>
          </a:bodyPr>
          <a:lstStyle/>
          <a:p>
            <a:pPr algn="ctr"/>
            <a:r>
              <a:rPr kumimoji="1" lang="ja-JP" altLang="en-US" sz="4000" dirty="0">
                <a:latin typeface="ＭＳ Ｐゴシック" panose="020B0600070205080204" pitchFamily="50" charset="-128"/>
                <a:ea typeface="ＭＳ Ｐゴシック" panose="020B0600070205080204" pitchFamily="50" charset="-128"/>
              </a:rPr>
              <a:t>ピロリ菌と胃潰瘍・十二指腸潰瘍 </a:t>
            </a:r>
          </a:p>
        </p:txBody>
      </p:sp>
      <p:sp>
        <p:nvSpPr>
          <p:cNvPr id="3" name="コンテンツ プレースホルダー 2">
            <a:extLst>
              <a:ext uri="{FF2B5EF4-FFF2-40B4-BE49-F238E27FC236}">
                <a16:creationId xmlns:a16="http://schemas.microsoft.com/office/drawing/2014/main" id="{56193367-9B04-BA13-BA93-A78CCA475F65}"/>
              </a:ext>
            </a:extLst>
          </p:cNvPr>
          <p:cNvSpPr>
            <a:spLocks noGrp="1"/>
          </p:cNvSpPr>
          <p:nvPr>
            <p:ph idx="1"/>
          </p:nvPr>
        </p:nvSpPr>
        <p:spPr>
          <a:xfrm>
            <a:off x="628650" y="1825625"/>
            <a:ext cx="8132990" cy="1984571"/>
          </a:xfrm>
        </p:spPr>
        <p:txBody>
          <a:bodyPr>
            <a:normAutofit/>
          </a:bodyPr>
          <a:lstStyle/>
          <a:p>
            <a:pPr>
              <a:lnSpc>
                <a:spcPct val="100000"/>
              </a:lnSpc>
            </a:pPr>
            <a:r>
              <a:rPr lang="ja-JP" altLang="en-US" b="0" i="0" dirty="0">
                <a:solidFill>
                  <a:srgbClr val="111111"/>
                </a:solidFill>
                <a:effectLst/>
                <a:highlight>
                  <a:srgbClr val="FFFFFF"/>
                </a:highlight>
                <a:latin typeface="ＭＳ Ｐゴシック" panose="020B0600070205080204" pitchFamily="50" charset="-128"/>
                <a:ea typeface="ＭＳ Ｐゴシック" panose="020B0600070205080204" pitchFamily="50" charset="-128"/>
              </a:rPr>
              <a:t>胃・十二指腸潰瘍の９０％以上はピロリ菌が原因</a:t>
            </a:r>
            <a:endParaRPr lang="en-US" altLang="ja-JP" b="0" i="0" dirty="0">
              <a:solidFill>
                <a:srgbClr val="111111"/>
              </a:solidFill>
              <a:effectLst/>
              <a:highlight>
                <a:srgbClr val="FFFFFF"/>
              </a:highlight>
              <a:latin typeface="ＭＳ Ｐゴシック" panose="020B0600070205080204" pitchFamily="50" charset="-128"/>
              <a:ea typeface="ＭＳ Ｐゴシック" panose="020B0600070205080204" pitchFamily="50" charset="-128"/>
            </a:endParaRPr>
          </a:p>
          <a:p>
            <a:pPr>
              <a:lnSpc>
                <a:spcPct val="100000"/>
              </a:lnSpc>
            </a:pPr>
            <a:r>
              <a:rPr lang="ja-JP" altLang="en-US" b="0" i="0" dirty="0">
                <a:solidFill>
                  <a:srgbClr val="111111"/>
                </a:solidFill>
                <a:effectLst/>
                <a:highlight>
                  <a:srgbClr val="FFFFFF"/>
                </a:highlight>
                <a:latin typeface="ＭＳ Ｐゴシック" panose="020B0600070205080204" pitchFamily="50" charset="-128"/>
                <a:ea typeface="ＭＳ Ｐゴシック" panose="020B0600070205080204" pitchFamily="50" charset="-128"/>
              </a:rPr>
              <a:t>ピロリ菌の除菌により、潰瘍の再発率は従来の７０</a:t>
            </a:r>
            <a:r>
              <a:rPr lang="en-US" altLang="ja-JP" b="0" i="0" dirty="0">
                <a:solidFill>
                  <a:srgbClr val="111111"/>
                </a:solidFill>
                <a:effectLst/>
                <a:highlight>
                  <a:srgbClr val="FFFFFF"/>
                </a:highlight>
                <a:latin typeface="ＭＳ Ｐゴシック" panose="020B0600070205080204" pitchFamily="50" charset="-128"/>
                <a:ea typeface="ＭＳ Ｐゴシック" panose="020B0600070205080204" pitchFamily="50" charset="-128"/>
              </a:rPr>
              <a:t>%</a:t>
            </a:r>
            <a:r>
              <a:rPr lang="ja-JP" altLang="en-US" b="0" i="0" dirty="0">
                <a:solidFill>
                  <a:srgbClr val="111111"/>
                </a:solidFill>
                <a:effectLst/>
                <a:highlight>
                  <a:srgbClr val="FFFFFF"/>
                </a:highlight>
                <a:latin typeface="ＭＳ Ｐゴシック" panose="020B0600070205080204" pitchFamily="50" charset="-128"/>
                <a:ea typeface="ＭＳ Ｐゴシック" panose="020B0600070205080204" pitchFamily="50" charset="-128"/>
              </a:rPr>
              <a:t>から１０</a:t>
            </a:r>
            <a:r>
              <a:rPr lang="en-US" altLang="ja-JP" b="0" i="0" dirty="0">
                <a:solidFill>
                  <a:srgbClr val="111111"/>
                </a:solidFill>
                <a:effectLst/>
                <a:highlight>
                  <a:srgbClr val="FFFFFF"/>
                </a:highlight>
                <a:latin typeface="ＭＳ Ｐゴシック" panose="020B0600070205080204" pitchFamily="50" charset="-128"/>
                <a:ea typeface="ＭＳ Ｐゴシック" panose="020B0600070205080204" pitchFamily="50" charset="-128"/>
              </a:rPr>
              <a:t>%</a:t>
            </a:r>
            <a:r>
              <a:rPr lang="ja-JP" altLang="en-US" b="0" i="0" dirty="0">
                <a:solidFill>
                  <a:srgbClr val="111111"/>
                </a:solidFill>
                <a:effectLst/>
                <a:highlight>
                  <a:srgbClr val="FFFFFF"/>
                </a:highlight>
                <a:latin typeface="ＭＳ Ｐゴシック" panose="020B0600070205080204" pitchFamily="50" charset="-128"/>
                <a:ea typeface="ＭＳ Ｐゴシック" panose="020B0600070205080204" pitchFamily="50" charset="-128"/>
              </a:rPr>
              <a:t>前後に抑制できます</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6" name="楕円 5">
            <a:extLst>
              <a:ext uri="{FF2B5EF4-FFF2-40B4-BE49-F238E27FC236}">
                <a16:creationId xmlns:a16="http://schemas.microsoft.com/office/drawing/2014/main" id="{29B83F2C-E1FB-06FD-7188-C5FB946A470C}"/>
              </a:ext>
            </a:extLst>
          </p:cNvPr>
          <p:cNvSpPr/>
          <p:nvPr/>
        </p:nvSpPr>
        <p:spPr>
          <a:xfrm>
            <a:off x="257504" y="3810196"/>
            <a:ext cx="2957861" cy="280665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578A28B7-E09E-33FA-3A44-C1A88716E2EB}"/>
              </a:ext>
            </a:extLst>
          </p:cNvPr>
          <p:cNvSpPr txBox="1"/>
          <p:nvPr/>
        </p:nvSpPr>
        <p:spPr>
          <a:xfrm>
            <a:off x="257504" y="5846543"/>
            <a:ext cx="2831224" cy="646331"/>
          </a:xfrm>
          <a:prstGeom prst="rect">
            <a:avLst/>
          </a:prstGeom>
          <a:solidFill>
            <a:schemeClr val="bg1"/>
          </a:solid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胃潰瘍・十二指腸潰瘍の</a:t>
            </a:r>
            <a:endParaRPr kumimoji="1" lang="en-US" altLang="ja-JP" dirty="0">
              <a:latin typeface="ＭＳ Ｐゴシック" panose="020B0600070205080204" pitchFamily="50" charset="-128"/>
              <a:ea typeface="ＭＳ Ｐゴシック" panose="020B0600070205080204" pitchFamily="50" charset="-128"/>
            </a:endParaRPr>
          </a:p>
          <a:p>
            <a:r>
              <a:rPr kumimoji="1" lang="en-US" altLang="ja-JP" dirty="0">
                <a:latin typeface="ＭＳ Ｐゴシック" panose="020B0600070205080204" pitchFamily="50" charset="-128"/>
                <a:ea typeface="ＭＳ Ｐゴシック" panose="020B0600070205080204" pitchFamily="50" charset="-128"/>
              </a:rPr>
              <a:t>90</a:t>
            </a:r>
            <a:r>
              <a:rPr kumimoji="1" lang="ja-JP" altLang="en-US" dirty="0">
                <a:latin typeface="ＭＳ Ｐゴシック" panose="020B0600070205080204" pitchFamily="50" charset="-128"/>
                <a:ea typeface="ＭＳ Ｐゴシック" panose="020B0600070205080204" pitchFamily="50" charset="-128"/>
              </a:rPr>
              <a:t>％以上はピロリ菌が原因</a:t>
            </a:r>
          </a:p>
        </p:txBody>
      </p:sp>
      <p:pic>
        <p:nvPicPr>
          <p:cNvPr id="11" name="図 10">
            <a:extLst>
              <a:ext uri="{FF2B5EF4-FFF2-40B4-BE49-F238E27FC236}">
                <a16:creationId xmlns:a16="http://schemas.microsoft.com/office/drawing/2014/main" id="{5D893A10-568E-D640-C1C7-64FBAE6DB9BA}"/>
              </a:ext>
            </a:extLst>
          </p:cNvPr>
          <p:cNvPicPr>
            <a:picLocks noChangeAspect="1"/>
          </p:cNvPicPr>
          <p:nvPr/>
        </p:nvPicPr>
        <p:blipFill rotWithShape="1">
          <a:blip r:embed="rId2"/>
          <a:srcRect l="73840" t="27974" r="1457" b="25889"/>
          <a:stretch/>
        </p:blipFill>
        <p:spPr>
          <a:xfrm>
            <a:off x="6363855" y="4349313"/>
            <a:ext cx="1826562" cy="1264177"/>
          </a:xfrm>
          <a:prstGeom prst="rect">
            <a:avLst/>
          </a:prstGeom>
        </p:spPr>
      </p:pic>
      <p:pic>
        <p:nvPicPr>
          <p:cNvPr id="14" name="図 13">
            <a:extLst>
              <a:ext uri="{FF2B5EF4-FFF2-40B4-BE49-F238E27FC236}">
                <a16:creationId xmlns:a16="http://schemas.microsoft.com/office/drawing/2014/main" id="{29143B41-9EEF-1437-87FD-FE3E8EDEF131}"/>
              </a:ext>
            </a:extLst>
          </p:cNvPr>
          <p:cNvPicPr>
            <a:picLocks noChangeAspect="1"/>
          </p:cNvPicPr>
          <p:nvPr/>
        </p:nvPicPr>
        <p:blipFill rotWithShape="1">
          <a:blip r:embed="rId3">
            <a:extLst>
              <a:ext uri="{28A0092B-C50C-407E-A947-70E740481C1C}">
                <a14:useLocalDpi xmlns:a14="http://schemas.microsoft.com/office/drawing/2010/main" val="0"/>
              </a:ext>
            </a:extLst>
          </a:blip>
          <a:srcRect b="23193"/>
          <a:stretch/>
        </p:blipFill>
        <p:spPr>
          <a:xfrm>
            <a:off x="696976" y="4337496"/>
            <a:ext cx="2078916" cy="1268978"/>
          </a:xfrm>
          <a:prstGeom prst="rect">
            <a:avLst/>
          </a:prstGeom>
        </p:spPr>
      </p:pic>
      <p:pic>
        <p:nvPicPr>
          <p:cNvPr id="15" name="図 14">
            <a:extLst>
              <a:ext uri="{FF2B5EF4-FFF2-40B4-BE49-F238E27FC236}">
                <a16:creationId xmlns:a16="http://schemas.microsoft.com/office/drawing/2014/main" id="{9B89AADA-4EEB-FC76-89DC-7AF0A85C92AD}"/>
              </a:ext>
            </a:extLst>
          </p:cNvPr>
          <p:cNvPicPr>
            <a:picLocks noChangeAspect="1"/>
          </p:cNvPicPr>
          <p:nvPr/>
        </p:nvPicPr>
        <p:blipFill>
          <a:blip r:embed="rId4"/>
          <a:stretch>
            <a:fillRect/>
          </a:stretch>
        </p:blipFill>
        <p:spPr>
          <a:xfrm>
            <a:off x="3517300" y="3939801"/>
            <a:ext cx="2109399" cy="1664352"/>
          </a:xfrm>
          <a:prstGeom prst="rect">
            <a:avLst/>
          </a:prstGeom>
        </p:spPr>
      </p:pic>
      <p:sp>
        <p:nvSpPr>
          <p:cNvPr id="16" name="テキスト ボックス 15">
            <a:extLst>
              <a:ext uri="{FF2B5EF4-FFF2-40B4-BE49-F238E27FC236}">
                <a16:creationId xmlns:a16="http://schemas.microsoft.com/office/drawing/2014/main" id="{DE1BFABA-CF9C-344E-21F8-C8D0E040B360}"/>
              </a:ext>
            </a:extLst>
          </p:cNvPr>
          <p:cNvSpPr txBox="1"/>
          <p:nvPr/>
        </p:nvSpPr>
        <p:spPr>
          <a:xfrm>
            <a:off x="3673356" y="5846543"/>
            <a:ext cx="1677062"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ピロリ菌の除菌</a:t>
            </a:r>
          </a:p>
        </p:txBody>
      </p:sp>
      <p:pic>
        <p:nvPicPr>
          <p:cNvPr id="18" name="図 17">
            <a:extLst>
              <a:ext uri="{FF2B5EF4-FFF2-40B4-BE49-F238E27FC236}">
                <a16:creationId xmlns:a16="http://schemas.microsoft.com/office/drawing/2014/main" id="{D01BB154-5F55-9836-458B-FCA2D312D082}"/>
              </a:ext>
            </a:extLst>
          </p:cNvPr>
          <p:cNvPicPr>
            <a:picLocks noChangeAspect="1"/>
          </p:cNvPicPr>
          <p:nvPr/>
        </p:nvPicPr>
        <p:blipFill>
          <a:blip r:embed="rId5"/>
          <a:stretch>
            <a:fillRect/>
          </a:stretch>
        </p:blipFill>
        <p:spPr>
          <a:xfrm>
            <a:off x="5792631" y="3800250"/>
            <a:ext cx="2969009" cy="2816596"/>
          </a:xfrm>
          <a:prstGeom prst="rect">
            <a:avLst/>
          </a:prstGeom>
        </p:spPr>
      </p:pic>
      <p:sp>
        <p:nvSpPr>
          <p:cNvPr id="12" name="テキスト ボックス 11">
            <a:extLst>
              <a:ext uri="{FF2B5EF4-FFF2-40B4-BE49-F238E27FC236}">
                <a16:creationId xmlns:a16="http://schemas.microsoft.com/office/drawing/2014/main" id="{E341F6DB-5430-4DF3-F700-BD21F776551C}"/>
              </a:ext>
            </a:extLst>
          </p:cNvPr>
          <p:cNvSpPr txBox="1"/>
          <p:nvPr/>
        </p:nvSpPr>
        <p:spPr>
          <a:xfrm>
            <a:off x="5931841" y="5846543"/>
            <a:ext cx="2659702" cy="646331"/>
          </a:xfrm>
          <a:prstGeom prst="rect">
            <a:avLst/>
          </a:prstGeom>
          <a:solidFill>
            <a:schemeClr val="bg1"/>
          </a:solid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胃潰瘍・十二指腸潰瘍の</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再発７０％➡１０％へ低下</a:t>
            </a:r>
          </a:p>
        </p:txBody>
      </p:sp>
    </p:spTree>
    <p:extLst>
      <p:ext uri="{BB962C8B-B14F-4D97-AF65-F5344CB8AC3E}">
        <p14:creationId xmlns:p14="http://schemas.microsoft.com/office/powerpoint/2010/main" val="1995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A77EF-B14C-2809-8BC1-73DEB3C9CCF0}"/>
              </a:ext>
            </a:extLst>
          </p:cNvPr>
          <p:cNvSpPr>
            <a:spLocks noGrp="1"/>
          </p:cNvSpPr>
          <p:nvPr>
            <p:ph type="title"/>
          </p:nvPr>
        </p:nvSpPr>
        <p:spPr/>
        <p:txBody>
          <a:bodyPr/>
          <a:lstStyle/>
          <a:p>
            <a:pPr algn="ctr"/>
            <a:r>
              <a:rPr kumimoji="1" lang="ja-JP" altLang="en-US" dirty="0">
                <a:latin typeface="ＭＳ Ｐゴシック" panose="020B0600070205080204" pitchFamily="50" charset="-128"/>
                <a:ea typeface="ＭＳ Ｐゴシック" panose="020B0600070205080204" pitchFamily="50" charset="-128"/>
              </a:rPr>
              <a:t>ピロリ菌と胃がん </a:t>
            </a:r>
          </a:p>
        </p:txBody>
      </p:sp>
      <p:sp>
        <p:nvSpPr>
          <p:cNvPr id="3" name="コンテンツ プレースホルダー 2">
            <a:extLst>
              <a:ext uri="{FF2B5EF4-FFF2-40B4-BE49-F238E27FC236}">
                <a16:creationId xmlns:a16="http://schemas.microsoft.com/office/drawing/2014/main" id="{8E814F33-3E95-6BE3-6772-C64D81EE8025}"/>
              </a:ext>
            </a:extLst>
          </p:cNvPr>
          <p:cNvSpPr>
            <a:spLocks noGrp="1"/>
          </p:cNvSpPr>
          <p:nvPr>
            <p:ph idx="1"/>
          </p:nvPr>
        </p:nvSpPr>
        <p:spPr>
          <a:xfrm>
            <a:off x="443922" y="1690690"/>
            <a:ext cx="8071427" cy="584616"/>
          </a:xfrm>
        </p:spPr>
        <p:txBody>
          <a:bodyPr>
            <a:normAutofit/>
          </a:bodyPr>
          <a:lstStyle/>
          <a:p>
            <a:pPr>
              <a:lnSpc>
                <a:spcPct val="120000"/>
              </a:lnSpc>
            </a:pPr>
            <a:r>
              <a:rPr kumimoji="1" lang="ja-JP" altLang="en-US" dirty="0">
                <a:latin typeface="ＭＳ Ｐゴシック" panose="020B0600070205080204" pitchFamily="50" charset="-128"/>
                <a:ea typeface="ＭＳ Ｐゴシック" panose="020B0600070205080204" pitchFamily="50" charset="-128"/>
              </a:rPr>
              <a:t>胃がんの９８％はピロリ菌が原因</a:t>
            </a:r>
          </a:p>
        </p:txBody>
      </p:sp>
      <p:sp>
        <p:nvSpPr>
          <p:cNvPr id="5" name="object 5">
            <a:extLst>
              <a:ext uri="{FF2B5EF4-FFF2-40B4-BE49-F238E27FC236}">
                <a16:creationId xmlns:a16="http://schemas.microsoft.com/office/drawing/2014/main" id="{D115374A-FCBB-2B5D-119B-F638430D5BA9}"/>
              </a:ext>
            </a:extLst>
          </p:cNvPr>
          <p:cNvSpPr txBox="1"/>
          <p:nvPr/>
        </p:nvSpPr>
        <p:spPr>
          <a:xfrm>
            <a:off x="6160655" y="6492874"/>
            <a:ext cx="2623127" cy="246221"/>
          </a:xfrm>
          <a:prstGeom prst="rect">
            <a:avLst/>
          </a:prstGeom>
        </p:spPr>
        <p:txBody>
          <a:bodyPr vert="horz" wrap="square" lIns="0" tIns="0" rIns="0" bIns="0" rtlCol="0">
            <a:spAutoFit/>
          </a:bodyPr>
          <a:lstStyle/>
          <a:p>
            <a:pPr marL="12700">
              <a:lnSpc>
                <a:spcPct val="100000"/>
              </a:lnSpc>
            </a:pPr>
            <a:r>
              <a:rPr sz="800" dirty="0">
                <a:solidFill>
                  <a:srgbClr val="4D4D4D"/>
                </a:solidFill>
                <a:latin typeface="ＭＳ Ｐゴシック" panose="020B0600070205080204" pitchFamily="50" charset="-128"/>
                <a:ea typeface="ＭＳ Ｐゴシック" panose="020B0600070205080204" pitchFamily="50" charset="-128"/>
                <a:cs typeface="Yu Gothic UI"/>
              </a:rPr>
              <a:t>参考：リスクに応じた</a:t>
            </a:r>
            <a:r>
              <a:rPr sz="800" spc="-15" dirty="0">
                <a:solidFill>
                  <a:srgbClr val="4D4D4D"/>
                </a:solidFill>
                <a:latin typeface="ＭＳ Ｐゴシック" panose="020B0600070205080204" pitchFamily="50" charset="-128"/>
                <a:ea typeface="ＭＳ Ｐゴシック" panose="020B0600070205080204" pitchFamily="50" charset="-128"/>
                <a:cs typeface="Yu Gothic UI"/>
              </a:rPr>
              <a:t>胃</a:t>
            </a:r>
            <a:r>
              <a:rPr sz="800" dirty="0">
                <a:solidFill>
                  <a:srgbClr val="4D4D4D"/>
                </a:solidFill>
                <a:latin typeface="ＭＳ Ｐゴシック" panose="020B0600070205080204" pitchFamily="50" charset="-128"/>
                <a:ea typeface="ＭＳ Ｐゴシック" panose="020B0600070205080204" pitchFamily="50" charset="-128"/>
                <a:cs typeface="Yu Gothic UI"/>
              </a:rPr>
              <a:t>がん検</a:t>
            </a:r>
            <a:r>
              <a:rPr sz="800" spc="-20" dirty="0">
                <a:solidFill>
                  <a:srgbClr val="4D4D4D"/>
                </a:solidFill>
                <a:latin typeface="ＭＳ Ｐゴシック" panose="020B0600070205080204" pitchFamily="50" charset="-128"/>
                <a:ea typeface="ＭＳ Ｐゴシック" panose="020B0600070205080204" pitchFamily="50" charset="-128"/>
                <a:cs typeface="Yu Gothic UI"/>
              </a:rPr>
              <a:t>診</a:t>
            </a:r>
            <a:r>
              <a:rPr sz="800" spc="-10" dirty="0">
                <a:solidFill>
                  <a:srgbClr val="4D4D4D"/>
                </a:solidFill>
                <a:latin typeface="ＭＳ Ｐゴシック" panose="020B0600070205080204" pitchFamily="50" charset="-128"/>
                <a:ea typeface="ＭＳ Ｐゴシック" panose="020B0600070205080204" pitchFamily="50" charset="-128"/>
                <a:cs typeface="Yu Gothic UI"/>
              </a:rPr>
              <a:t>の</a:t>
            </a:r>
            <a:r>
              <a:rPr sz="800" dirty="0">
                <a:solidFill>
                  <a:srgbClr val="4D4D4D"/>
                </a:solidFill>
                <a:latin typeface="ＭＳ Ｐゴシック" panose="020B0600070205080204" pitchFamily="50" charset="-128"/>
                <a:ea typeface="ＭＳ Ｐゴシック" panose="020B0600070205080204" pitchFamily="50" charset="-128"/>
                <a:cs typeface="Yu Gothic UI"/>
              </a:rPr>
              <a:t>考</a:t>
            </a:r>
            <a:r>
              <a:rPr sz="800" spc="-10" dirty="0">
                <a:solidFill>
                  <a:srgbClr val="4D4D4D"/>
                </a:solidFill>
                <a:latin typeface="ＭＳ Ｐゴシック" panose="020B0600070205080204" pitchFamily="50" charset="-128"/>
                <a:ea typeface="ＭＳ Ｐゴシック" panose="020B0600070205080204" pitchFamily="50" charset="-128"/>
                <a:cs typeface="Yu Gothic UI"/>
              </a:rPr>
              <a:t>え</a:t>
            </a:r>
            <a:r>
              <a:rPr sz="800" dirty="0">
                <a:solidFill>
                  <a:srgbClr val="4D4D4D"/>
                </a:solidFill>
                <a:latin typeface="ＭＳ Ｐゴシック" panose="020B0600070205080204" pitchFamily="50" charset="-128"/>
                <a:ea typeface="ＭＳ Ｐゴシック" panose="020B0600070205080204" pitchFamily="50" charset="-128"/>
                <a:cs typeface="Yu Gothic UI"/>
              </a:rPr>
              <a:t>方｜</a:t>
            </a:r>
            <a:r>
              <a:rPr sz="800" spc="-15" dirty="0">
                <a:solidFill>
                  <a:srgbClr val="4D4D4D"/>
                </a:solidFill>
                <a:latin typeface="ＭＳ Ｐゴシック" panose="020B0600070205080204" pitchFamily="50" charset="-128"/>
                <a:ea typeface="ＭＳ Ｐゴシック" panose="020B0600070205080204" pitchFamily="50" charset="-128"/>
                <a:cs typeface="Yu Gothic UI"/>
              </a:rPr>
              <a:t>厚</a:t>
            </a:r>
            <a:r>
              <a:rPr sz="800" dirty="0">
                <a:solidFill>
                  <a:srgbClr val="4D4D4D"/>
                </a:solidFill>
                <a:latin typeface="ＭＳ Ｐゴシック" panose="020B0600070205080204" pitchFamily="50" charset="-128"/>
                <a:ea typeface="ＭＳ Ｐゴシック" panose="020B0600070205080204" pitchFamily="50" charset="-128"/>
                <a:cs typeface="Yu Gothic UI"/>
              </a:rPr>
              <a:t>生労</a:t>
            </a:r>
            <a:r>
              <a:rPr sz="800" spc="-15" dirty="0">
                <a:solidFill>
                  <a:srgbClr val="4D4D4D"/>
                </a:solidFill>
                <a:latin typeface="ＭＳ Ｐゴシック" panose="020B0600070205080204" pitchFamily="50" charset="-128"/>
                <a:ea typeface="ＭＳ Ｐゴシック" panose="020B0600070205080204" pitchFamily="50" charset="-128"/>
                <a:cs typeface="Yu Gothic UI"/>
              </a:rPr>
              <a:t>働</a:t>
            </a:r>
            <a:r>
              <a:rPr sz="800" dirty="0">
                <a:solidFill>
                  <a:srgbClr val="4D4D4D"/>
                </a:solidFill>
                <a:latin typeface="ＭＳ Ｐゴシック" panose="020B0600070205080204" pitchFamily="50" charset="-128"/>
                <a:ea typeface="ＭＳ Ｐゴシック" panose="020B0600070205080204" pitchFamily="50" charset="-128"/>
                <a:cs typeface="Yu Gothic UI"/>
              </a:rPr>
              <a:t>省</a:t>
            </a:r>
            <a:endParaRPr sz="800" dirty="0">
              <a:latin typeface="ＭＳ Ｐゴシック" panose="020B0600070205080204" pitchFamily="50" charset="-128"/>
              <a:ea typeface="ＭＳ Ｐゴシック" panose="020B0600070205080204" pitchFamily="50" charset="-128"/>
              <a:cs typeface="Yu Gothic UI"/>
            </a:endParaRPr>
          </a:p>
          <a:p>
            <a:pPr marL="12700">
              <a:lnSpc>
                <a:spcPct val="100000"/>
              </a:lnSpc>
            </a:pPr>
            <a:r>
              <a:rPr sz="800" dirty="0">
                <a:solidFill>
                  <a:srgbClr val="4D4D4D"/>
                </a:solidFill>
                <a:latin typeface="ＭＳ Ｐゴシック" panose="020B0600070205080204" pitchFamily="50" charset="-128"/>
                <a:ea typeface="ＭＳ Ｐゴシック" panose="020B0600070205080204" pitchFamily="50" charset="-128"/>
                <a:cs typeface="Yu Gothic UI"/>
              </a:rPr>
              <a:t>http</a:t>
            </a:r>
            <a:r>
              <a:rPr sz="800" spc="5" dirty="0">
                <a:solidFill>
                  <a:srgbClr val="4D4D4D"/>
                </a:solidFill>
                <a:latin typeface="ＭＳ Ｐゴシック" panose="020B0600070205080204" pitchFamily="50" charset="-128"/>
                <a:ea typeface="ＭＳ Ｐゴシック" panose="020B0600070205080204" pitchFamily="50" charset="-128"/>
                <a:cs typeface="Yu Gothic UI"/>
              </a:rPr>
              <a:t>s</a:t>
            </a:r>
            <a:r>
              <a:rPr sz="800" spc="-10" dirty="0">
                <a:solidFill>
                  <a:srgbClr val="4D4D4D"/>
                </a:solidFill>
                <a:latin typeface="ＭＳ Ｐゴシック" panose="020B0600070205080204" pitchFamily="50" charset="-128"/>
                <a:ea typeface="ＭＳ Ｐゴシック" panose="020B0600070205080204" pitchFamily="50" charset="-128"/>
                <a:cs typeface="Yu Gothic UI"/>
              </a:rPr>
              <a:t>:</a:t>
            </a:r>
            <a:r>
              <a:rPr sz="800" dirty="0">
                <a:solidFill>
                  <a:srgbClr val="4D4D4D"/>
                </a:solidFill>
                <a:latin typeface="ＭＳ Ｐゴシック" panose="020B0600070205080204" pitchFamily="50" charset="-128"/>
                <a:ea typeface="ＭＳ Ｐゴシック" panose="020B0600070205080204" pitchFamily="50" charset="-128"/>
                <a:cs typeface="Yu Gothic UI"/>
              </a:rPr>
              <a:t>/</a:t>
            </a:r>
            <a:r>
              <a:rPr sz="800" spc="5" dirty="0">
                <a:solidFill>
                  <a:srgbClr val="4D4D4D"/>
                </a:solidFill>
                <a:latin typeface="ＭＳ Ｐゴシック" panose="020B0600070205080204" pitchFamily="50" charset="-128"/>
                <a:ea typeface="ＭＳ Ｐゴシック" panose="020B0600070205080204" pitchFamily="50" charset="-128"/>
                <a:cs typeface="Yu Gothic UI"/>
              </a:rPr>
              <a:t>/</a:t>
            </a:r>
            <a:r>
              <a:rPr sz="800" dirty="0">
                <a:solidFill>
                  <a:srgbClr val="4D4D4D"/>
                </a:solidFill>
                <a:latin typeface="ＭＳ Ｐゴシック" panose="020B0600070205080204" pitchFamily="50" charset="-128"/>
                <a:ea typeface="ＭＳ Ｐゴシック" panose="020B0600070205080204" pitchFamily="50" charset="-128"/>
                <a:cs typeface="Yu Gothic UI"/>
                <a:hlinkClick r:id="rId2"/>
              </a:rPr>
              <a:t>w</a:t>
            </a:r>
            <a:r>
              <a:rPr sz="800" spc="5" dirty="0">
                <a:solidFill>
                  <a:srgbClr val="4D4D4D"/>
                </a:solidFill>
                <a:latin typeface="ＭＳ Ｐゴシック" panose="020B0600070205080204" pitchFamily="50" charset="-128"/>
                <a:ea typeface="ＭＳ Ｐゴシック" panose="020B0600070205080204" pitchFamily="50" charset="-128"/>
                <a:cs typeface="Yu Gothic UI"/>
                <a:hlinkClick r:id="rId2"/>
              </a:rPr>
              <a:t>w</a:t>
            </a:r>
            <a:r>
              <a:rPr sz="800" spc="-10" dirty="0">
                <a:solidFill>
                  <a:srgbClr val="4D4D4D"/>
                </a:solidFill>
                <a:latin typeface="ＭＳ Ｐゴシック" panose="020B0600070205080204" pitchFamily="50" charset="-128"/>
                <a:ea typeface="ＭＳ Ｐゴシック" panose="020B0600070205080204" pitchFamily="50" charset="-128"/>
                <a:cs typeface="Yu Gothic UI"/>
                <a:hlinkClick r:id="rId2"/>
              </a:rPr>
              <a:t>w.</a:t>
            </a:r>
            <a:r>
              <a:rPr sz="800" spc="-15" dirty="0">
                <a:solidFill>
                  <a:srgbClr val="4D4D4D"/>
                </a:solidFill>
                <a:latin typeface="ＭＳ Ｐゴシック" panose="020B0600070205080204" pitchFamily="50" charset="-128"/>
                <a:ea typeface="ＭＳ Ｐゴシック" panose="020B0600070205080204" pitchFamily="50" charset="-128"/>
                <a:cs typeface="Yu Gothic UI"/>
                <a:hlinkClick r:id="rId2"/>
              </a:rPr>
              <a:t>m</a:t>
            </a:r>
            <a:r>
              <a:rPr sz="800" dirty="0">
                <a:solidFill>
                  <a:srgbClr val="4D4D4D"/>
                </a:solidFill>
                <a:latin typeface="ＭＳ Ｐゴシック" panose="020B0600070205080204" pitchFamily="50" charset="-128"/>
                <a:ea typeface="ＭＳ Ｐゴシック" panose="020B0600070205080204" pitchFamily="50" charset="-128"/>
                <a:cs typeface="Yu Gothic UI"/>
                <a:hlinkClick r:id="rId2"/>
              </a:rPr>
              <a:t>h</a:t>
            </a:r>
            <a:r>
              <a:rPr sz="800" spc="-10" dirty="0">
                <a:solidFill>
                  <a:srgbClr val="4D4D4D"/>
                </a:solidFill>
                <a:latin typeface="ＭＳ Ｐゴシック" panose="020B0600070205080204" pitchFamily="50" charset="-128"/>
                <a:ea typeface="ＭＳ Ｐゴシック" panose="020B0600070205080204" pitchFamily="50" charset="-128"/>
                <a:cs typeface="Yu Gothic UI"/>
                <a:hlinkClick r:id="rId2"/>
              </a:rPr>
              <a:t>lw.</a:t>
            </a:r>
            <a:r>
              <a:rPr sz="800" dirty="0">
                <a:solidFill>
                  <a:srgbClr val="4D4D4D"/>
                </a:solidFill>
                <a:latin typeface="ＭＳ Ｐゴシック" panose="020B0600070205080204" pitchFamily="50" charset="-128"/>
                <a:ea typeface="ＭＳ Ｐゴシック" panose="020B0600070205080204" pitchFamily="50" charset="-128"/>
                <a:cs typeface="Yu Gothic UI"/>
                <a:hlinkClick r:id="rId2"/>
              </a:rPr>
              <a:t>go.</a:t>
            </a:r>
            <a:r>
              <a:rPr sz="800" spc="-10" dirty="0">
                <a:solidFill>
                  <a:srgbClr val="4D4D4D"/>
                </a:solidFill>
                <a:latin typeface="ＭＳ Ｐゴシック" panose="020B0600070205080204" pitchFamily="50" charset="-128"/>
                <a:ea typeface="ＭＳ Ｐゴシック" panose="020B0600070205080204" pitchFamily="50" charset="-128"/>
                <a:cs typeface="Yu Gothic UI"/>
                <a:hlinkClick r:id="rId2"/>
              </a:rPr>
              <a:t>j</a:t>
            </a:r>
            <a:r>
              <a:rPr sz="800" dirty="0">
                <a:solidFill>
                  <a:srgbClr val="4D4D4D"/>
                </a:solidFill>
                <a:latin typeface="ＭＳ Ｐゴシック" panose="020B0600070205080204" pitchFamily="50" charset="-128"/>
                <a:ea typeface="ＭＳ Ｐゴシック" panose="020B0600070205080204" pitchFamily="50" charset="-128"/>
                <a:cs typeface="Yu Gothic UI"/>
                <a:hlinkClick r:id="rId2"/>
              </a:rPr>
              <a:t>p/co</a:t>
            </a:r>
            <a:r>
              <a:rPr sz="800" spc="-15" dirty="0">
                <a:solidFill>
                  <a:srgbClr val="4D4D4D"/>
                </a:solidFill>
                <a:latin typeface="ＭＳ Ｐゴシック" panose="020B0600070205080204" pitchFamily="50" charset="-128"/>
                <a:ea typeface="ＭＳ Ｐゴシック" panose="020B0600070205080204" pitchFamily="50" charset="-128"/>
                <a:cs typeface="Yu Gothic UI"/>
                <a:hlinkClick r:id="rId2"/>
              </a:rPr>
              <a:t>n</a:t>
            </a:r>
            <a:r>
              <a:rPr sz="800" dirty="0">
                <a:solidFill>
                  <a:srgbClr val="4D4D4D"/>
                </a:solidFill>
                <a:latin typeface="ＭＳ Ｐゴシック" panose="020B0600070205080204" pitchFamily="50" charset="-128"/>
                <a:ea typeface="ＭＳ Ｐゴシック" panose="020B0600070205080204" pitchFamily="50" charset="-128"/>
                <a:cs typeface="Yu Gothic UI"/>
                <a:hlinkClick r:id="rId2"/>
              </a:rPr>
              <a:t>te</a:t>
            </a:r>
            <a:r>
              <a:rPr sz="800" spc="-5" dirty="0">
                <a:solidFill>
                  <a:srgbClr val="4D4D4D"/>
                </a:solidFill>
                <a:latin typeface="ＭＳ Ｐゴシック" panose="020B0600070205080204" pitchFamily="50" charset="-128"/>
                <a:ea typeface="ＭＳ Ｐゴシック" panose="020B0600070205080204" pitchFamily="50" charset="-128"/>
                <a:cs typeface="Yu Gothic UI"/>
                <a:hlinkClick r:id="rId2"/>
              </a:rPr>
              <a:t>n</a:t>
            </a:r>
            <a:r>
              <a:rPr sz="800" spc="-10" dirty="0">
                <a:solidFill>
                  <a:srgbClr val="4D4D4D"/>
                </a:solidFill>
                <a:latin typeface="ＭＳ Ｐゴシック" panose="020B0600070205080204" pitchFamily="50" charset="-128"/>
                <a:ea typeface="ＭＳ Ｐゴシック" panose="020B0600070205080204" pitchFamily="50" charset="-128"/>
                <a:cs typeface="Yu Gothic UI"/>
                <a:hlinkClick r:id="rId2"/>
              </a:rPr>
              <a:t>t</a:t>
            </a:r>
            <a:r>
              <a:rPr sz="800" dirty="0">
                <a:solidFill>
                  <a:srgbClr val="4D4D4D"/>
                </a:solidFill>
                <a:latin typeface="ＭＳ Ｐゴシック" panose="020B0600070205080204" pitchFamily="50" charset="-128"/>
                <a:ea typeface="ＭＳ Ｐゴシック" panose="020B0600070205080204" pitchFamily="50" charset="-128"/>
                <a:cs typeface="Yu Gothic UI"/>
                <a:hlinkClick r:id="rId2"/>
              </a:rPr>
              <a:t>/1</a:t>
            </a:r>
            <a:r>
              <a:rPr sz="800" spc="-15" dirty="0">
                <a:solidFill>
                  <a:srgbClr val="4D4D4D"/>
                </a:solidFill>
                <a:latin typeface="ＭＳ Ｐゴシック" panose="020B0600070205080204" pitchFamily="50" charset="-128"/>
                <a:ea typeface="ＭＳ Ｐゴシック" panose="020B0600070205080204" pitchFamily="50" charset="-128"/>
                <a:cs typeface="Yu Gothic UI"/>
                <a:hlinkClick r:id="rId2"/>
              </a:rPr>
              <a:t>0</a:t>
            </a:r>
            <a:r>
              <a:rPr sz="800" dirty="0">
                <a:solidFill>
                  <a:srgbClr val="4D4D4D"/>
                </a:solidFill>
                <a:latin typeface="ＭＳ Ｐゴシック" panose="020B0600070205080204" pitchFamily="50" charset="-128"/>
                <a:ea typeface="ＭＳ Ｐゴシック" panose="020B0600070205080204" pitchFamily="50" charset="-128"/>
                <a:cs typeface="Yu Gothic UI"/>
                <a:hlinkClick r:id="rId2"/>
              </a:rPr>
              <a:t>9</a:t>
            </a:r>
            <a:r>
              <a:rPr sz="800" spc="-20" dirty="0">
                <a:solidFill>
                  <a:srgbClr val="4D4D4D"/>
                </a:solidFill>
                <a:latin typeface="ＭＳ Ｐゴシック" panose="020B0600070205080204" pitchFamily="50" charset="-128"/>
                <a:ea typeface="ＭＳ Ｐゴシック" panose="020B0600070205080204" pitchFamily="50" charset="-128"/>
                <a:cs typeface="Yu Gothic UI"/>
                <a:hlinkClick r:id="rId2"/>
              </a:rPr>
              <a:t>0</a:t>
            </a:r>
            <a:r>
              <a:rPr sz="800" dirty="0">
                <a:solidFill>
                  <a:srgbClr val="4D4D4D"/>
                </a:solidFill>
                <a:latin typeface="ＭＳ Ｐゴシック" panose="020B0600070205080204" pitchFamily="50" charset="-128"/>
                <a:ea typeface="ＭＳ Ｐゴシック" panose="020B0600070205080204" pitchFamily="50" charset="-128"/>
                <a:cs typeface="Yu Gothic UI"/>
                <a:hlinkClick r:id="rId2"/>
              </a:rPr>
              <a:t>1</a:t>
            </a:r>
            <a:r>
              <a:rPr sz="800" spc="-20" dirty="0">
                <a:solidFill>
                  <a:srgbClr val="4D4D4D"/>
                </a:solidFill>
                <a:latin typeface="ＭＳ Ｐゴシック" panose="020B0600070205080204" pitchFamily="50" charset="-128"/>
                <a:ea typeface="ＭＳ Ｐゴシック" panose="020B0600070205080204" pitchFamily="50" charset="-128"/>
                <a:cs typeface="Yu Gothic UI"/>
                <a:hlinkClick r:id="rId2"/>
              </a:rPr>
              <a:t>0</a:t>
            </a:r>
            <a:r>
              <a:rPr sz="800" dirty="0">
                <a:solidFill>
                  <a:srgbClr val="4D4D4D"/>
                </a:solidFill>
                <a:latin typeface="ＭＳ Ｐゴシック" panose="020B0600070205080204" pitchFamily="50" charset="-128"/>
                <a:ea typeface="ＭＳ Ｐゴシック" panose="020B0600070205080204" pitchFamily="50" charset="-128"/>
                <a:cs typeface="Yu Gothic UI"/>
                <a:hlinkClick r:id="rId2"/>
              </a:rPr>
              <a:t>0</a:t>
            </a:r>
            <a:r>
              <a:rPr sz="800" spc="-20" dirty="0">
                <a:solidFill>
                  <a:srgbClr val="4D4D4D"/>
                </a:solidFill>
                <a:latin typeface="ＭＳ Ｐゴシック" panose="020B0600070205080204" pitchFamily="50" charset="-128"/>
                <a:ea typeface="ＭＳ Ｐゴシック" panose="020B0600070205080204" pitchFamily="50" charset="-128"/>
                <a:cs typeface="Yu Gothic UI"/>
                <a:hlinkClick r:id="rId2"/>
              </a:rPr>
              <a:t>0</a:t>
            </a:r>
            <a:r>
              <a:rPr sz="800" dirty="0">
                <a:solidFill>
                  <a:srgbClr val="4D4D4D"/>
                </a:solidFill>
                <a:latin typeface="ＭＳ Ｐゴシック" panose="020B0600070205080204" pitchFamily="50" charset="-128"/>
                <a:ea typeface="ＭＳ Ｐゴシック" panose="020B0600070205080204" pitchFamily="50" charset="-128"/>
                <a:cs typeface="Yu Gothic UI"/>
                <a:hlinkClick r:id="rId2"/>
              </a:rPr>
              <a:t>/0</a:t>
            </a:r>
            <a:r>
              <a:rPr sz="800" spc="-15" dirty="0">
                <a:solidFill>
                  <a:srgbClr val="4D4D4D"/>
                </a:solidFill>
                <a:latin typeface="ＭＳ Ｐゴシック" panose="020B0600070205080204" pitchFamily="50" charset="-128"/>
                <a:ea typeface="ＭＳ Ｐゴシック" panose="020B0600070205080204" pitchFamily="50" charset="-128"/>
                <a:cs typeface="Yu Gothic UI"/>
                <a:hlinkClick r:id="rId2"/>
              </a:rPr>
              <a:t>0</a:t>
            </a:r>
            <a:r>
              <a:rPr sz="800" dirty="0">
                <a:solidFill>
                  <a:srgbClr val="4D4D4D"/>
                </a:solidFill>
                <a:latin typeface="ＭＳ Ｐゴシック" panose="020B0600070205080204" pitchFamily="50" charset="-128"/>
                <a:ea typeface="ＭＳ Ｐゴシック" panose="020B0600070205080204" pitchFamily="50" charset="-128"/>
                <a:cs typeface="Yu Gothic UI"/>
                <a:hlinkClick r:id="rId2"/>
              </a:rPr>
              <a:t>0</a:t>
            </a:r>
            <a:r>
              <a:rPr sz="800" spc="-20" dirty="0">
                <a:solidFill>
                  <a:srgbClr val="4D4D4D"/>
                </a:solidFill>
                <a:latin typeface="ＭＳ Ｐゴシック" panose="020B0600070205080204" pitchFamily="50" charset="-128"/>
                <a:ea typeface="ＭＳ Ｐゴシック" panose="020B0600070205080204" pitchFamily="50" charset="-128"/>
                <a:cs typeface="Yu Gothic UI"/>
                <a:hlinkClick r:id="rId2"/>
              </a:rPr>
              <a:t>5</a:t>
            </a:r>
            <a:r>
              <a:rPr sz="800" dirty="0">
                <a:solidFill>
                  <a:srgbClr val="4D4D4D"/>
                </a:solidFill>
                <a:latin typeface="ＭＳ Ｐゴシック" panose="020B0600070205080204" pitchFamily="50" charset="-128"/>
                <a:ea typeface="ＭＳ Ｐゴシック" panose="020B0600070205080204" pitchFamily="50" charset="-128"/>
                <a:cs typeface="Yu Gothic UI"/>
                <a:hlinkClick r:id="rId2"/>
              </a:rPr>
              <a:t>8</a:t>
            </a:r>
            <a:r>
              <a:rPr sz="800" spc="-20" dirty="0">
                <a:solidFill>
                  <a:srgbClr val="4D4D4D"/>
                </a:solidFill>
                <a:latin typeface="ＭＳ Ｐゴシック" panose="020B0600070205080204" pitchFamily="50" charset="-128"/>
                <a:ea typeface="ＭＳ Ｐゴシック" panose="020B0600070205080204" pitchFamily="50" charset="-128"/>
                <a:cs typeface="Yu Gothic UI"/>
                <a:hlinkClick r:id="rId2"/>
              </a:rPr>
              <a:t>4</a:t>
            </a:r>
            <a:r>
              <a:rPr sz="800" dirty="0">
                <a:solidFill>
                  <a:srgbClr val="4D4D4D"/>
                </a:solidFill>
                <a:latin typeface="ＭＳ Ｐゴシック" panose="020B0600070205080204" pitchFamily="50" charset="-128"/>
                <a:ea typeface="ＭＳ Ｐゴシック" panose="020B0600070205080204" pitchFamily="50" charset="-128"/>
                <a:cs typeface="Yu Gothic UI"/>
                <a:hlinkClick r:id="rId2"/>
              </a:rPr>
              <a:t>1</a:t>
            </a:r>
            <a:r>
              <a:rPr sz="800" spc="-20" dirty="0">
                <a:solidFill>
                  <a:srgbClr val="4D4D4D"/>
                </a:solidFill>
                <a:latin typeface="ＭＳ Ｐゴシック" panose="020B0600070205080204" pitchFamily="50" charset="-128"/>
                <a:ea typeface="ＭＳ Ｐゴシック" panose="020B0600070205080204" pitchFamily="50" charset="-128"/>
                <a:cs typeface="Yu Gothic UI"/>
                <a:hlinkClick r:id="rId2"/>
              </a:rPr>
              <a:t>6</a:t>
            </a:r>
            <a:r>
              <a:rPr sz="800" dirty="0">
                <a:solidFill>
                  <a:srgbClr val="4D4D4D"/>
                </a:solidFill>
                <a:latin typeface="ＭＳ Ｐゴシック" panose="020B0600070205080204" pitchFamily="50" charset="-128"/>
                <a:ea typeface="ＭＳ Ｐゴシック" panose="020B0600070205080204" pitchFamily="50" charset="-128"/>
                <a:cs typeface="Yu Gothic UI"/>
                <a:hlinkClick r:id="rId2"/>
              </a:rPr>
              <a:t>5</a:t>
            </a:r>
            <a:r>
              <a:rPr sz="800" spc="-10" dirty="0">
                <a:solidFill>
                  <a:srgbClr val="4D4D4D"/>
                </a:solidFill>
                <a:latin typeface="ＭＳ Ｐゴシック" panose="020B0600070205080204" pitchFamily="50" charset="-128"/>
                <a:ea typeface="ＭＳ Ｐゴシック" panose="020B0600070205080204" pitchFamily="50" charset="-128"/>
                <a:cs typeface="Yu Gothic UI"/>
                <a:hlinkClick r:id="rId2"/>
              </a:rPr>
              <a:t>.</a:t>
            </a:r>
            <a:r>
              <a:rPr sz="800" spc="-15" dirty="0">
                <a:solidFill>
                  <a:srgbClr val="4D4D4D"/>
                </a:solidFill>
                <a:latin typeface="ＭＳ Ｐゴシック" panose="020B0600070205080204" pitchFamily="50" charset="-128"/>
                <a:ea typeface="ＭＳ Ｐゴシック" panose="020B0600070205080204" pitchFamily="50" charset="-128"/>
                <a:cs typeface="Yu Gothic UI"/>
                <a:hlinkClick r:id="rId2"/>
              </a:rPr>
              <a:t>p</a:t>
            </a:r>
            <a:r>
              <a:rPr sz="800" dirty="0">
                <a:solidFill>
                  <a:srgbClr val="4D4D4D"/>
                </a:solidFill>
                <a:latin typeface="ＭＳ Ｐゴシック" panose="020B0600070205080204" pitchFamily="50" charset="-128"/>
                <a:ea typeface="ＭＳ Ｐゴシック" panose="020B0600070205080204" pitchFamily="50" charset="-128"/>
                <a:cs typeface="Yu Gothic UI"/>
                <a:hlinkClick r:id="rId2"/>
              </a:rPr>
              <a:t>df</a:t>
            </a:r>
            <a:endParaRPr sz="800" dirty="0">
              <a:latin typeface="ＭＳ Ｐゴシック" panose="020B0600070205080204" pitchFamily="50" charset="-128"/>
              <a:ea typeface="ＭＳ Ｐゴシック" panose="020B0600070205080204" pitchFamily="50" charset="-128"/>
              <a:cs typeface="Yu Gothic UI"/>
            </a:endParaRPr>
          </a:p>
        </p:txBody>
      </p:sp>
      <p:graphicFrame>
        <p:nvGraphicFramePr>
          <p:cNvPr id="8" name="グラフ 7">
            <a:extLst>
              <a:ext uri="{FF2B5EF4-FFF2-40B4-BE49-F238E27FC236}">
                <a16:creationId xmlns:a16="http://schemas.microsoft.com/office/drawing/2014/main" id="{15051C16-D7A6-D9B8-1D46-46397DB3286D}"/>
              </a:ext>
            </a:extLst>
          </p:cNvPr>
          <p:cNvGraphicFramePr/>
          <p:nvPr>
            <p:extLst>
              <p:ext uri="{D42A27DB-BD31-4B8C-83A1-F6EECF244321}">
                <p14:modId xmlns:p14="http://schemas.microsoft.com/office/powerpoint/2010/main" val="2181894168"/>
              </p:ext>
            </p:extLst>
          </p:nvPr>
        </p:nvGraphicFramePr>
        <p:xfrm>
          <a:off x="1209962" y="2398416"/>
          <a:ext cx="7185891" cy="4217568"/>
        </p:xfrm>
        <a:graphic>
          <a:graphicData uri="http://schemas.openxmlformats.org/drawingml/2006/chart">
            <c:chart xmlns:c="http://schemas.openxmlformats.org/drawingml/2006/chart" xmlns:r="http://schemas.openxmlformats.org/officeDocument/2006/relationships" r:id="rId3"/>
          </a:graphicData>
        </a:graphic>
      </p:graphicFrame>
      <p:sp>
        <p:nvSpPr>
          <p:cNvPr id="6" name="吹き出し: 円形 5">
            <a:extLst>
              <a:ext uri="{FF2B5EF4-FFF2-40B4-BE49-F238E27FC236}">
                <a16:creationId xmlns:a16="http://schemas.microsoft.com/office/drawing/2014/main" id="{127D722D-AFFD-34B1-4823-3069F506D0B2}"/>
              </a:ext>
            </a:extLst>
          </p:cNvPr>
          <p:cNvSpPr/>
          <p:nvPr/>
        </p:nvSpPr>
        <p:spPr>
          <a:xfrm>
            <a:off x="6003637" y="1813799"/>
            <a:ext cx="2927926" cy="1222020"/>
          </a:xfrm>
          <a:prstGeom prst="wedgeEllipseCallout">
            <a:avLst>
              <a:gd name="adj1" fmla="val -90003"/>
              <a:gd name="adj2" fmla="val 2546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rPr>
              <a:t>塩分・タバコ</a:t>
            </a:r>
          </a:p>
          <a:p>
            <a:pPr algn="ctr"/>
            <a:r>
              <a:rPr kumimoji="1" lang="ja-JP" altLang="en-US" b="1">
                <a:solidFill>
                  <a:schemeClr val="tx1"/>
                </a:solidFill>
              </a:rPr>
              <a:t>お酒・遺伝的要素など</a:t>
            </a:r>
            <a:endParaRPr kumimoji="1" lang="ja-JP" altLang="en-US" b="1" dirty="0">
              <a:solidFill>
                <a:schemeClr val="tx1"/>
              </a:solidFill>
            </a:endParaRPr>
          </a:p>
        </p:txBody>
      </p:sp>
    </p:spTree>
    <p:extLst>
      <p:ext uri="{BB962C8B-B14F-4D97-AF65-F5344CB8AC3E}">
        <p14:creationId xmlns:p14="http://schemas.microsoft.com/office/powerpoint/2010/main" val="3404573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1AE2EE-8DEF-970D-2C41-1D6A13517B3B}"/>
              </a:ext>
            </a:extLst>
          </p:cNvPr>
          <p:cNvSpPr>
            <a:spLocks noGrp="1"/>
          </p:cNvSpPr>
          <p:nvPr>
            <p:ph type="title"/>
          </p:nvPr>
        </p:nvSpPr>
        <p:spPr/>
        <p:txBody>
          <a:bodyPr/>
          <a:lstStyle/>
          <a:p>
            <a:pPr algn="ctr"/>
            <a:r>
              <a:rPr kumimoji="1" lang="ja-JP" altLang="en-US" dirty="0">
                <a:latin typeface="ＭＳ Ｐゴシック" panose="020B0600070205080204" pitchFamily="50" charset="-128"/>
                <a:ea typeface="ＭＳ Ｐゴシック" panose="020B0600070205080204" pitchFamily="50" charset="-128"/>
              </a:rPr>
              <a:t>ピロリ菌と遺伝的要素</a:t>
            </a:r>
          </a:p>
        </p:txBody>
      </p:sp>
      <p:pic>
        <p:nvPicPr>
          <p:cNvPr id="1026" name="Picture 2" descr="図2の画像">
            <a:extLst>
              <a:ext uri="{FF2B5EF4-FFF2-40B4-BE49-F238E27FC236}">
                <a16:creationId xmlns:a16="http://schemas.microsoft.com/office/drawing/2014/main" id="{4EDC053A-2F84-641E-2D07-AE95E7CBA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66" y="1782771"/>
            <a:ext cx="8023884" cy="404537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9ABA785F-239D-B28F-3A66-99D3C2CA5982}"/>
              </a:ext>
            </a:extLst>
          </p:cNvPr>
          <p:cNvSpPr txBox="1"/>
          <p:nvPr/>
        </p:nvSpPr>
        <p:spPr>
          <a:xfrm>
            <a:off x="1588654" y="1810914"/>
            <a:ext cx="2262158" cy="369332"/>
          </a:xfrm>
          <a:prstGeom prst="rect">
            <a:avLst/>
          </a:prstGeom>
          <a:solidFill>
            <a:schemeClr val="bg1"/>
          </a:solidFill>
        </p:spPr>
        <p:txBody>
          <a:bodyPr wrap="none" rtlCol="0">
            <a:spAutoFit/>
          </a:bodyPr>
          <a:lstStyle/>
          <a:p>
            <a:r>
              <a:rPr kumimoji="1" lang="ja-JP" altLang="en-US" dirty="0"/>
              <a:t>遺伝的要因の</a:t>
            </a:r>
            <a:r>
              <a:rPr kumimoji="1" lang="ja-JP" altLang="en-US" b="1" dirty="0"/>
              <a:t>ない人</a:t>
            </a:r>
          </a:p>
        </p:txBody>
      </p:sp>
      <p:sp>
        <p:nvSpPr>
          <p:cNvPr id="4" name="テキスト ボックス 3">
            <a:extLst>
              <a:ext uri="{FF2B5EF4-FFF2-40B4-BE49-F238E27FC236}">
                <a16:creationId xmlns:a16="http://schemas.microsoft.com/office/drawing/2014/main" id="{7E0DB0F9-562A-0992-5FDD-5AC205D1B8BB}"/>
              </a:ext>
            </a:extLst>
          </p:cNvPr>
          <p:cNvSpPr txBox="1"/>
          <p:nvPr/>
        </p:nvSpPr>
        <p:spPr>
          <a:xfrm>
            <a:off x="5555672" y="1810914"/>
            <a:ext cx="2262158" cy="369332"/>
          </a:xfrm>
          <a:prstGeom prst="rect">
            <a:avLst/>
          </a:prstGeom>
          <a:solidFill>
            <a:schemeClr val="bg1"/>
          </a:solidFill>
        </p:spPr>
        <p:txBody>
          <a:bodyPr wrap="none" rtlCol="0">
            <a:spAutoFit/>
          </a:bodyPr>
          <a:lstStyle/>
          <a:p>
            <a:r>
              <a:rPr kumimoji="1" lang="ja-JP" altLang="en-US" dirty="0"/>
              <a:t>遺伝的要因の</a:t>
            </a:r>
            <a:r>
              <a:rPr kumimoji="1" lang="ja-JP" altLang="en-US" b="1" dirty="0"/>
              <a:t>ある人</a:t>
            </a:r>
          </a:p>
        </p:txBody>
      </p:sp>
    </p:spTree>
    <p:extLst>
      <p:ext uri="{BB962C8B-B14F-4D97-AF65-F5344CB8AC3E}">
        <p14:creationId xmlns:p14="http://schemas.microsoft.com/office/powerpoint/2010/main" val="3396348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06609C-CD2F-BB2B-3539-DD169E6709EB}"/>
              </a:ext>
            </a:extLst>
          </p:cNvPr>
          <p:cNvSpPr>
            <a:spLocks noGrp="1"/>
          </p:cNvSpPr>
          <p:nvPr>
            <p:ph type="title"/>
          </p:nvPr>
        </p:nvSpPr>
        <p:spPr/>
        <p:txBody>
          <a:bodyPr>
            <a:normAutofit/>
          </a:bodyPr>
          <a:lstStyle/>
          <a:p>
            <a:pPr algn="ctr"/>
            <a:r>
              <a:rPr kumimoji="1" lang="ja-JP" altLang="en-US" sz="2800" dirty="0">
                <a:latin typeface="ＭＳ Ｐゴシック" panose="020B0600070205080204" pitchFamily="50" charset="-128"/>
                <a:ea typeface="ＭＳ Ｐゴシック" panose="020B0600070205080204" pitchFamily="50" charset="-128"/>
              </a:rPr>
              <a:t>ピロリ菌がいるかどうかの検査方法</a:t>
            </a:r>
          </a:p>
        </p:txBody>
      </p:sp>
      <p:sp>
        <p:nvSpPr>
          <p:cNvPr id="3" name="コンテンツ プレースホルダー 2">
            <a:extLst>
              <a:ext uri="{FF2B5EF4-FFF2-40B4-BE49-F238E27FC236}">
                <a16:creationId xmlns:a16="http://schemas.microsoft.com/office/drawing/2014/main" id="{56193367-9B04-BA13-BA93-A78CCA475F65}"/>
              </a:ext>
            </a:extLst>
          </p:cNvPr>
          <p:cNvSpPr>
            <a:spLocks noGrp="1"/>
          </p:cNvSpPr>
          <p:nvPr>
            <p:ph idx="1"/>
          </p:nvPr>
        </p:nvSpPr>
        <p:spPr>
          <a:xfrm>
            <a:off x="628650" y="1585480"/>
            <a:ext cx="8260321" cy="4379222"/>
          </a:xfrm>
        </p:spPr>
        <p:txBody>
          <a:bodyPr/>
          <a:lstStyle/>
          <a:p>
            <a:pPr>
              <a:lnSpc>
                <a:spcPct val="100000"/>
              </a:lnSpc>
            </a:pPr>
            <a:r>
              <a:rPr kumimoji="1" lang="ja-JP" altLang="en-US" dirty="0">
                <a:latin typeface="ＭＳ Ｐゴシック" panose="020B0600070205080204" pitchFamily="50" charset="-128"/>
                <a:ea typeface="ＭＳ Ｐゴシック" panose="020B0600070205080204" pitchFamily="50" charset="-128"/>
              </a:rPr>
              <a:t>胃カメラで胃粘膜を採取し、確かめる方法があります</a:t>
            </a:r>
            <a:endParaRPr kumimoji="1" lang="en-US" altLang="ja-JP" dirty="0">
              <a:latin typeface="ＭＳ Ｐゴシック" panose="020B0600070205080204" pitchFamily="50" charset="-128"/>
              <a:ea typeface="ＭＳ Ｐゴシック" panose="020B0600070205080204" pitchFamily="50" charset="-128"/>
            </a:endParaRPr>
          </a:p>
          <a:p>
            <a:pPr>
              <a:lnSpc>
                <a:spcPct val="100000"/>
              </a:lnSpc>
            </a:pPr>
            <a:r>
              <a:rPr kumimoji="1" lang="ja-JP" altLang="en-US" dirty="0">
                <a:latin typeface="ＭＳ Ｐゴシック" panose="020B0600070205080204" pitchFamily="50" charset="-128"/>
                <a:ea typeface="ＭＳ Ｐゴシック" panose="020B0600070205080204" pitchFamily="50" charset="-128"/>
              </a:rPr>
              <a:t>それ以外にも、「抗体測定」、「尿素呼気試験」、</a:t>
            </a:r>
            <a:br>
              <a:rPr kumimoji="1" lang="en-US" altLang="ja-JP" dirty="0">
                <a:latin typeface="ＭＳ Ｐゴシック" panose="020B0600070205080204" pitchFamily="50" charset="-128"/>
                <a:ea typeface="ＭＳ Ｐゴシック" panose="020B0600070205080204" pitchFamily="50" charset="-128"/>
              </a:rPr>
            </a:br>
            <a:r>
              <a:rPr kumimoji="1" lang="ja-JP" altLang="en-US" dirty="0">
                <a:latin typeface="ＭＳ Ｐゴシック" panose="020B0600070205080204" pitchFamily="50" charset="-128"/>
                <a:ea typeface="ＭＳ Ｐゴシック" panose="020B0600070205080204" pitchFamily="50" charset="-128"/>
              </a:rPr>
              <a:t>「便中抗原測定」があります</a:t>
            </a:r>
          </a:p>
          <a:p>
            <a:pPr>
              <a:lnSpc>
                <a:spcPct val="100000"/>
              </a:lnSpc>
            </a:pPr>
            <a:endParaRPr kumimoji="1" lang="ja-JP" altLang="en-US" dirty="0">
              <a:latin typeface="ＭＳ Ｐゴシック" panose="020B0600070205080204" pitchFamily="50" charset="-128"/>
              <a:ea typeface="ＭＳ Ｐゴシック" panose="020B0600070205080204" pitchFamily="50" charset="-128"/>
            </a:endParaRPr>
          </a:p>
        </p:txBody>
      </p:sp>
      <p:sp>
        <p:nvSpPr>
          <p:cNvPr id="7" name="四角形: 角を丸くする 6">
            <a:extLst>
              <a:ext uri="{FF2B5EF4-FFF2-40B4-BE49-F238E27FC236}">
                <a16:creationId xmlns:a16="http://schemas.microsoft.com/office/drawing/2014/main" id="{2B5E9A7E-A483-B738-673B-AA9C91D90569}"/>
              </a:ext>
            </a:extLst>
          </p:cNvPr>
          <p:cNvSpPr/>
          <p:nvPr/>
        </p:nvSpPr>
        <p:spPr>
          <a:xfrm>
            <a:off x="125190" y="4438869"/>
            <a:ext cx="2942928" cy="125960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Ｐゴシック" panose="020B0600070205080204" pitchFamily="50" charset="-128"/>
                <a:ea typeface="ＭＳ Ｐゴシック" panose="020B0600070205080204" pitchFamily="50" charset="-128"/>
              </a:rPr>
              <a:t>血液や尿を採取してピロリ菌感染について調べます</a:t>
            </a:r>
          </a:p>
        </p:txBody>
      </p:sp>
      <p:sp>
        <p:nvSpPr>
          <p:cNvPr id="6" name="正方形/長方形 5">
            <a:extLst>
              <a:ext uri="{FF2B5EF4-FFF2-40B4-BE49-F238E27FC236}">
                <a16:creationId xmlns:a16="http://schemas.microsoft.com/office/drawing/2014/main" id="{14142E2F-01BE-7731-741F-56CED1CB193C}"/>
              </a:ext>
            </a:extLst>
          </p:cNvPr>
          <p:cNvSpPr/>
          <p:nvPr/>
        </p:nvSpPr>
        <p:spPr>
          <a:xfrm>
            <a:off x="352549" y="3639128"/>
            <a:ext cx="2498218" cy="62244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抗体検査</a:t>
            </a:r>
          </a:p>
        </p:txBody>
      </p:sp>
      <p:sp>
        <p:nvSpPr>
          <p:cNvPr id="8" name="四角形: 角を丸くする 7">
            <a:extLst>
              <a:ext uri="{FF2B5EF4-FFF2-40B4-BE49-F238E27FC236}">
                <a16:creationId xmlns:a16="http://schemas.microsoft.com/office/drawing/2014/main" id="{BABC72C2-4560-9671-958C-5CA836FE91C1}"/>
              </a:ext>
            </a:extLst>
          </p:cNvPr>
          <p:cNvSpPr/>
          <p:nvPr/>
        </p:nvSpPr>
        <p:spPr>
          <a:xfrm>
            <a:off x="3126223" y="4437065"/>
            <a:ext cx="2942928" cy="125960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Ｐゴシック" panose="020B0600070205080204" pitchFamily="50" charset="-128"/>
                <a:ea typeface="ＭＳ Ｐゴシック" panose="020B0600070205080204" pitchFamily="50" charset="-128"/>
              </a:rPr>
              <a:t>薬を飲んで一定の時間ののち吐く息を調べます</a:t>
            </a:r>
          </a:p>
        </p:txBody>
      </p:sp>
      <p:sp>
        <p:nvSpPr>
          <p:cNvPr id="9" name="正方形/長方形 8">
            <a:extLst>
              <a:ext uri="{FF2B5EF4-FFF2-40B4-BE49-F238E27FC236}">
                <a16:creationId xmlns:a16="http://schemas.microsoft.com/office/drawing/2014/main" id="{8B26E159-D269-48E9-3AD6-F1D29E2EA74B}"/>
              </a:ext>
            </a:extLst>
          </p:cNvPr>
          <p:cNvSpPr/>
          <p:nvPr/>
        </p:nvSpPr>
        <p:spPr>
          <a:xfrm>
            <a:off x="3339514" y="3637324"/>
            <a:ext cx="2498218" cy="62244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尿素呼気検査</a:t>
            </a:r>
          </a:p>
        </p:txBody>
      </p:sp>
      <p:sp>
        <p:nvSpPr>
          <p:cNvPr id="10" name="四角形: 角を丸くする 9">
            <a:extLst>
              <a:ext uri="{FF2B5EF4-FFF2-40B4-BE49-F238E27FC236}">
                <a16:creationId xmlns:a16="http://schemas.microsoft.com/office/drawing/2014/main" id="{4DB03155-6200-2C10-B2AA-39A6DF639B59}"/>
              </a:ext>
            </a:extLst>
          </p:cNvPr>
          <p:cNvSpPr/>
          <p:nvPr/>
        </p:nvSpPr>
        <p:spPr>
          <a:xfrm>
            <a:off x="6117943" y="4437065"/>
            <a:ext cx="2942928" cy="125960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ＭＳ Ｐゴシック" panose="020B0600070205080204" pitchFamily="50" charset="-128"/>
                <a:ea typeface="ＭＳ Ｐゴシック" panose="020B0600070205080204" pitchFamily="50" charset="-128"/>
              </a:rPr>
              <a:t>便を採取してピロリ菌がいるかを調べます</a:t>
            </a:r>
          </a:p>
        </p:txBody>
      </p:sp>
      <p:sp>
        <p:nvSpPr>
          <p:cNvPr id="11" name="正方形/長方形 10">
            <a:extLst>
              <a:ext uri="{FF2B5EF4-FFF2-40B4-BE49-F238E27FC236}">
                <a16:creationId xmlns:a16="http://schemas.microsoft.com/office/drawing/2014/main" id="{D7B3E273-00E2-089E-4C57-399CC619EACB}"/>
              </a:ext>
            </a:extLst>
          </p:cNvPr>
          <p:cNvSpPr/>
          <p:nvPr/>
        </p:nvSpPr>
        <p:spPr>
          <a:xfrm>
            <a:off x="6345300" y="3637324"/>
            <a:ext cx="2498218" cy="62244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latin typeface="ＭＳ Ｐゴシック" panose="020B0600070205080204" pitchFamily="50" charset="-128"/>
                <a:ea typeface="ＭＳ Ｐゴシック" panose="020B0600070205080204" pitchFamily="50" charset="-128"/>
              </a:rPr>
              <a:t>便中抗原検査</a:t>
            </a:r>
          </a:p>
        </p:txBody>
      </p:sp>
      <p:sp>
        <p:nvSpPr>
          <p:cNvPr id="13" name="テキスト ボックス 12">
            <a:extLst>
              <a:ext uri="{FF2B5EF4-FFF2-40B4-BE49-F238E27FC236}">
                <a16:creationId xmlns:a16="http://schemas.microsoft.com/office/drawing/2014/main" id="{15A94404-473E-6328-40AE-890AA6623DC9}"/>
              </a:ext>
            </a:extLst>
          </p:cNvPr>
          <p:cNvSpPr txBox="1"/>
          <p:nvPr/>
        </p:nvSpPr>
        <p:spPr>
          <a:xfrm>
            <a:off x="3339514" y="5827355"/>
            <a:ext cx="2487471" cy="253916"/>
          </a:xfrm>
          <a:prstGeom prst="rect">
            <a:avLst/>
          </a:prstGeom>
          <a:noFill/>
        </p:spPr>
        <p:txBody>
          <a:bodyPr wrap="square">
            <a:spAutoFit/>
          </a:bodyPr>
          <a:lstStyle/>
          <a:p>
            <a:r>
              <a:rPr lang="ja-JP" altLang="en-US" sz="1050" dirty="0">
                <a:latin typeface="ＭＳ Ｐゴシック" panose="020B0600070205080204" pitchFamily="50" charset="-128"/>
                <a:ea typeface="ＭＳ Ｐゴシック" panose="020B0600070205080204" pitchFamily="50" charset="-128"/>
              </a:rPr>
              <a:t>ピロリ菌が出す二酸化炭素を計ります。</a:t>
            </a:r>
          </a:p>
        </p:txBody>
      </p:sp>
      <p:pic>
        <p:nvPicPr>
          <p:cNvPr id="5" name="図 4">
            <a:extLst>
              <a:ext uri="{FF2B5EF4-FFF2-40B4-BE49-F238E27FC236}">
                <a16:creationId xmlns:a16="http://schemas.microsoft.com/office/drawing/2014/main" id="{5F9DB2E1-F7A8-C70C-0225-A7D3143E3702}"/>
              </a:ext>
            </a:extLst>
          </p:cNvPr>
          <p:cNvPicPr>
            <a:picLocks noChangeAspect="1"/>
          </p:cNvPicPr>
          <p:nvPr/>
        </p:nvPicPr>
        <p:blipFill>
          <a:blip r:embed="rId2"/>
          <a:stretch>
            <a:fillRect/>
          </a:stretch>
        </p:blipFill>
        <p:spPr>
          <a:xfrm>
            <a:off x="7474277" y="325872"/>
            <a:ext cx="1259608" cy="1259608"/>
          </a:xfrm>
          <a:prstGeom prst="rect">
            <a:avLst/>
          </a:prstGeom>
        </p:spPr>
      </p:pic>
    </p:spTree>
    <p:extLst>
      <p:ext uri="{BB962C8B-B14F-4D97-AF65-F5344CB8AC3E}">
        <p14:creationId xmlns:p14="http://schemas.microsoft.com/office/powerpoint/2010/main" val="328044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06609C-CD2F-BB2B-3539-DD169E6709EB}"/>
              </a:ext>
            </a:extLst>
          </p:cNvPr>
          <p:cNvSpPr>
            <a:spLocks noGrp="1"/>
          </p:cNvSpPr>
          <p:nvPr>
            <p:ph type="title"/>
          </p:nvPr>
        </p:nvSpPr>
        <p:spPr/>
        <p:txBody>
          <a:bodyPr/>
          <a:lstStyle/>
          <a:p>
            <a:pPr algn="ctr"/>
            <a:r>
              <a:rPr kumimoji="1" lang="ja-JP" altLang="en-US" dirty="0">
                <a:latin typeface="ＭＳ Ｐゴシック" panose="020B0600070205080204" pitchFamily="50" charset="-128"/>
                <a:ea typeface="ＭＳ Ｐゴシック" panose="020B0600070205080204" pitchFamily="50" charset="-128"/>
              </a:rPr>
              <a:t>ピロリ菌の除菌療法</a:t>
            </a:r>
          </a:p>
        </p:txBody>
      </p:sp>
      <p:sp>
        <p:nvSpPr>
          <p:cNvPr id="3" name="コンテンツ プレースホルダー 2">
            <a:extLst>
              <a:ext uri="{FF2B5EF4-FFF2-40B4-BE49-F238E27FC236}">
                <a16:creationId xmlns:a16="http://schemas.microsoft.com/office/drawing/2014/main" id="{56193367-9B04-BA13-BA93-A78CCA475F65}"/>
              </a:ext>
            </a:extLst>
          </p:cNvPr>
          <p:cNvSpPr>
            <a:spLocks noGrp="1"/>
          </p:cNvSpPr>
          <p:nvPr>
            <p:ph idx="1"/>
          </p:nvPr>
        </p:nvSpPr>
        <p:spPr>
          <a:xfrm>
            <a:off x="628650" y="1825625"/>
            <a:ext cx="8118186" cy="2875684"/>
          </a:xfrm>
        </p:spPr>
        <p:txBody>
          <a:bodyPr>
            <a:normAutofit fontScale="70000" lnSpcReduction="20000"/>
          </a:bodyPr>
          <a:lstStyle/>
          <a:p>
            <a:pPr>
              <a:lnSpc>
                <a:spcPct val="120000"/>
              </a:lnSpc>
            </a:pPr>
            <a:r>
              <a:rPr kumimoji="1" lang="ja-JP" altLang="en-US" dirty="0">
                <a:latin typeface="ＭＳ Ｐゴシック" panose="020B0600070205080204" pitchFamily="50" charset="-128"/>
                <a:ea typeface="ＭＳ Ｐゴシック" panose="020B0600070205080204" pitchFamily="50" charset="-128"/>
              </a:rPr>
              <a:t>ピロリ菌を除菌するためには、抗生物質と胃酸抑制剤を</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週間飲み続ける必要があります</a:t>
            </a:r>
            <a:endParaRPr kumimoji="1" lang="en-US" altLang="ja-JP" dirty="0">
              <a:latin typeface="ＭＳ Ｐゴシック" panose="020B0600070205080204" pitchFamily="50" charset="-128"/>
              <a:ea typeface="ＭＳ Ｐゴシック" panose="020B0600070205080204" pitchFamily="50" charset="-128"/>
            </a:endParaRPr>
          </a:p>
          <a:p>
            <a:pPr>
              <a:lnSpc>
                <a:spcPct val="120000"/>
              </a:lnSpc>
            </a:pPr>
            <a:r>
              <a:rPr kumimoji="1" lang="ja-JP" altLang="en-US" dirty="0">
                <a:latin typeface="ＭＳ Ｐゴシック" panose="020B0600070205080204" pitchFamily="50" charset="-128"/>
                <a:ea typeface="ＭＳ Ｐゴシック" panose="020B0600070205080204" pitchFamily="50" charset="-128"/>
              </a:rPr>
              <a:t>正しく お薬を服用すれば除菌できる確率は高いです（７０％～８０％）</a:t>
            </a:r>
          </a:p>
          <a:p>
            <a:pPr>
              <a:lnSpc>
                <a:spcPct val="120000"/>
              </a:lnSpc>
            </a:pPr>
            <a:r>
              <a:rPr kumimoji="1" lang="ja-JP" altLang="en-US" dirty="0">
                <a:latin typeface="ＭＳ Ｐゴシック" panose="020B0600070205080204" pitchFamily="50" charset="-128"/>
                <a:ea typeface="ＭＳ Ｐゴシック" panose="020B0600070205080204" pitchFamily="50" charset="-128"/>
              </a:rPr>
              <a:t>除菌できなかった場合には別の薬で</a:t>
            </a:r>
            <a:r>
              <a:rPr kumimoji="1" lang="en-US" altLang="ja-JP" dirty="0">
                <a:latin typeface="ＭＳ Ｐゴシック" panose="020B0600070205080204" pitchFamily="50" charset="-128"/>
                <a:ea typeface="ＭＳ Ｐゴシック" panose="020B0600070205080204" pitchFamily="50" charset="-128"/>
              </a:rPr>
              <a:t>2</a:t>
            </a:r>
            <a:r>
              <a:rPr kumimoji="1" lang="ja-JP" altLang="en-US" dirty="0">
                <a:latin typeface="ＭＳ Ｐゴシック" panose="020B0600070205080204" pitchFamily="50" charset="-128"/>
                <a:ea typeface="ＭＳ Ｐゴシック" panose="020B0600070205080204" pitchFamily="50" charset="-128"/>
              </a:rPr>
              <a:t>次除菌をすることができます</a:t>
            </a:r>
            <a:endParaRPr kumimoji="1" lang="en-US" altLang="ja-JP" dirty="0">
              <a:latin typeface="ＭＳ Ｐゴシック" panose="020B0600070205080204" pitchFamily="50" charset="-128"/>
              <a:ea typeface="ＭＳ Ｐゴシック" panose="020B0600070205080204" pitchFamily="50" charset="-128"/>
            </a:endParaRPr>
          </a:p>
          <a:p>
            <a:pPr>
              <a:lnSpc>
                <a:spcPct val="120000"/>
              </a:lnSpc>
            </a:pPr>
            <a:r>
              <a:rPr kumimoji="1" lang="ja-JP" altLang="en-US" dirty="0">
                <a:latin typeface="ＭＳ Ｐゴシック" panose="020B0600070205080204" pitchFamily="50" charset="-128"/>
                <a:ea typeface="ＭＳ Ｐゴシック" panose="020B0600070205080204" pitchFamily="50" charset="-128"/>
              </a:rPr>
              <a:t>➡指示通りに内服しないと耐性菌が出現して薬が効かなくなります</a:t>
            </a:r>
          </a:p>
          <a:p>
            <a:pPr>
              <a:lnSpc>
                <a:spcPct val="120000"/>
              </a:lnSpc>
            </a:pPr>
            <a:r>
              <a:rPr kumimoji="1" lang="ja-JP" altLang="en-US" dirty="0">
                <a:latin typeface="ＭＳ Ｐゴシック" panose="020B0600070205080204" pitchFamily="50" charset="-128"/>
                <a:ea typeface="ＭＳ Ｐゴシック" panose="020B0600070205080204" pitchFamily="50" charset="-128"/>
              </a:rPr>
              <a:t>➡再感染してしまう割合は非常に低く約</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a:t>
            </a:r>
            <a:r>
              <a:rPr kumimoji="1" lang="en-US" altLang="ja-JP" dirty="0">
                <a:latin typeface="ＭＳ Ｐゴシック" panose="020B0600070205080204" pitchFamily="50" charset="-128"/>
                <a:ea typeface="ＭＳ Ｐゴシック" panose="020B0600070205080204" pitchFamily="50" charset="-128"/>
              </a:rPr>
              <a:t>2</a:t>
            </a:r>
            <a:r>
              <a:rPr kumimoji="1" lang="ja-JP" altLang="en-US" dirty="0">
                <a:latin typeface="ＭＳ Ｐゴシック" panose="020B0600070205080204" pitchFamily="50" charset="-128"/>
                <a:ea typeface="ＭＳ Ｐゴシック" panose="020B0600070205080204" pitchFamily="50" charset="-128"/>
              </a:rPr>
              <a:t>％です</a:t>
            </a:r>
          </a:p>
        </p:txBody>
      </p:sp>
      <p:sp>
        <p:nvSpPr>
          <p:cNvPr id="5" name="object 4">
            <a:extLst>
              <a:ext uri="{FF2B5EF4-FFF2-40B4-BE49-F238E27FC236}">
                <a16:creationId xmlns:a16="http://schemas.microsoft.com/office/drawing/2014/main" id="{8916C240-81DB-1C34-954B-A2A931A3E56F}"/>
              </a:ext>
            </a:extLst>
          </p:cNvPr>
          <p:cNvSpPr txBox="1"/>
          <p:nvPr/>
        </p:nvSpPr>
        <p:spPr>
          <a:xfrm>
            <a:off x="4285674" y="6286952"/>
            <a:ext cx="4536105" cy="411844"/>
          </a:xfrm>
          <a:prstGeom prst="rect">
            <a:avLst/>
          </a:prstGeom>
        </p:spPr>
        <p:txBody>
          <a:bodyPr vert="horz" wrap="square" lIns="0" tIns="0" rIns="0" bIns="0" rtlCol="0">
            <a:spAutoFit/>
          </a:bodyPr>
          <a:lstStyle/>
          <a:p>
            <a:pPr marL="12700">
              <a:lnSpc>
                <a:spcPts val="1735"/>
              </a:lnSpc>
            </a:pPr>
            <a:r>
              <a:rPr sz="1000" spc="-60" dirty="0">
                <a:latin typeface="ＭＳ Ｐゴシック" panose="020B0600070205080204" pitchFamily="50" charset="-128"/>
                <a:ea typeface="ＭＳ Ｐゴシック" panose="020B0600070205080204" pitchFamily="50" charset="-128"/>
                <a:cs typeface="メイリオ"/>
              </a:rPr>
              <a:t>参考：日本ヘリコバク</a:t>
            </a:r>
            <a:r>
              <a:rPr sz="1000" spc="-75" dirty="0">
                <a:latin typeface="ＭＳ Ｐゴシック" panose="020B0600070205080204" pitchFamily="50" charset="-128"/>
                <a:ea typeface="ＭＳ Ｐゴシック" panose="020B0600070205080204" pitchFamily="50" charset="-128"/>
                <a:cs typeface="メイリオ"/>
              </a:rPr>
              <a:t>タ</a:t>
            </a:r>
            <a:r>
              <a:rPr sz="1000" spc="-60" dirty="0">
                <a:latin typeface="ＭＳ Ｐゴシック" panose="020B0600070205080204" pitchFamily="50" charset="-128"/>
                <a:ea typeface="ＭＳ Ｐゴシック" panose="020B0600070205080204" pitchFamily="50" charset="-128"/>
                <a:cs typeface="メイリオ"/>
              </a:rPr>
              <a:t>ー学</a:t>
            </a:r>
            <a:r>
              <a:rPr sz="1000" spc="-75" dirty="0">
                <a:latin typeface="ＭＳ Ｐゴシック" panose="020B0600070205080204" pitchFamily="50" charset="-128"/>
                <a:ea typeface="ＭＳ Ｐゴシック" panose="020B0600070205080204" pitchFamily="50" charset="-128"/>
                <a:cs typeface="メイリオ"/>
              </a:rPr>
              <a:t>会</a:t>
            </a:r>
            <a:r>
              <a:rPr sz="1000" spc="-60" dirty="0">
                <a:latin typeface="ＭＳ Ｐゴシック" panose="020B0600070205080204" pitchFamily="50" charset="-128"/>
                <a:ea typeface="ＭＳ Ｐゴシック" panose="020B0600070205080204" pitchFamily="50" charset="-128"/>
                <a:cs typeface="メイリオ"/>
              </a:rPr>
              <a:t>｜</a:t>
            </a:r>
            <a:r>
              <a:rPr sz="1000" spc="-30" dirty="0">
                <a:latin typeface="ＭＳ Ｐゴシック" panose="020B0600070205080204" pitchFamily="50" charset="-128"/>
                <a:ea typeface="ＭＳ Ｐゴシック" panose="020B0600070205080204" pitchFamily="50" charset="-128"/>
                <a:cs typeface="Arial"/>
              </a:rPr>
              <a:t>H</a:t>
            </a:r>
            <a:r>
              <a:rPr sz="1000" spc="-25" dirty="0">
                <a:latin typeface="ＭＳ Ｐゴシック" panose="020B0600070205080204" pitchFamily="50" charset="-128"/>
                <a:ea typeface="ＭＳ Ｐゴシック" panose="020B0600070205080204" pitchFamily="50" charset="-128"/>
                <a:cs typeface="Arial"/>
              </a:rPr>
              <a:t>.</a:t>
            </a:r>
            <a:r>
              <a:rPr sz="1000" spc="-60" dirty="0">
                <a:latin typeface="ＭＳ Ｐゴシック" panose="020B0600070205080204" pitchFamily="50" charset="-128"/>
                <a:ea typeface="ＭＳ Ｐゴシック" panose="020B0600070205080204" pitchFamily="50" charset="-128"/>
                <a:cs typeface="Arial"/>
              </a:rPr>
              <a:t> </a:t>
            </a:r>
            <a:r>
              <a:rPr sz="1000" spc="-25" dirty="0">
                <a:latin typeface="ＭＳ Ｐゴシック" panose="020B0600070205080204" pitchFamily="50" charset="-128"/>
                <a:ea typeface="ＭＳ Ｐゴシック" panose="020B0600070205080204" pitchFamily="50" charset="-128"/>
                <a:cs typeface="Arial"/>
              </a:rPr>
              <a:t>p</a:t>
            </a:r>
            <a:r>
              <a:rPr sz="1000" spc="-10" dirty="0">
                <a:latin typeface="ＭＳ Ｐゴシック" panose="020B0600070205080204" pitchFamily="50" charset="-128"/>
                <a:ea typeface="ＭＳ Ｐゴシック" panose="020B0600070205080204" pitchFamily="50" charset="-128"/>
                <a:cs typeface="Arial"/>
              </a:rPr>
              <a:t>y</a:t>
            </a:r>
            <a:r>
              <a:rPr sz="1000" dirty="0">
                <a:latin typeface="ＭＳ Ｐゴシック" panose="020B0600070205080204" pitchFamily="50" charset="-128"/>
                <a:ea typeface="ＭＳ Ｐゴシック" panose="020B0600070205080204" pitchFamily="50" charset="-128"/>
                <a:cs typeface="Arial"/>
              </a:rPr>
              <a:t>l</a:t>
            </a:r>
            <a:r>
              <a:rPr sz="1000" spc="20" dirty="0">
                <a:latin typeface="ＭＳ Ｐゴシック" panose="020B0600070205080204" pitchFamily="50" charset="-128"/>
                <a:ea typeface="ＭＳ Ｐゴシック" panose="020B0600070205080204" pitchFamily="50" charset="-128"/>
                <a:cs typeface="Arial"/>
              </a:rPr>
              <a:t>or</a:t>
            </a:r>
            <a:r>
              <a:rPr sz="1000" spc="50" dirty="0">
                <a:latin typeface="ＭＳ Ｐゴシック" panose="020B0600070205080204" pitchFamily="50" charset="-128"/>
                <a:ea typeface="ＭＳ Ｐゴシック" panose="020B0600070205080204" pitchFamily="50" charset="-128"/>
                <a:cs typeface="Arial"/>
              </a:rPr>
              <a:t>i</a:t>
            </a:r>
            <a:r>
              <a:rPr sz="1000" spc="-10" dirty="0">
                <a:latin typeface="ＭＳ Ｐゴシック" panose="020B0600070205080204" pitchFamily="50" charset="-128"/>
                <a:ea typeface="ＭＳ Ｐゴシック" panose="020B0600070205080204" pitchFamily="50" charset="-128"/>
                <a:cs typeface="游ゴシック"/>
              </a:rPr>
              <a:t>感</a:t>
            </a:r>
            <a:r>
              <a:rPr sz="1000" dirty="0">
                <a:latin typeface="ＭＳ Ｐゴシック" panose="020B0600070205080204" pitchFamily="50" charset="-128"/>
                <a:ea typeface="ＭＳ Ｐゴシック" panose="020B0600070205080204" pitchFamily="50" charset="-128"/>
                <a:cs typeface="游ゴシック"/>
              </a:rPr>
              <a:t>染の</a:t>
            </a:r>
            <a:r>
              <a:rPr sz="1000" spc="-10" dirty="0">
                <a:latin typeface="ＭＳ Ｐゴシック" panose="020B0600070205080204" pitchFamily="50" charset="-128"/>
                <a:ea typeface="ＭＳ Ｐゴシック" panose="020B0600070205080204" pitchFamily="50" charset="-128"/>
                <a:cs typeface="游ゴシック"/>
              </a:rPr>
              <a:t>診</a:t>
            </a:r>
            <a:r>
              <a:rPr sz="1000" dirty="0">
                <a:latin typeface="ＭＳ Ｐゴシック" panose="020B0600070205080204" pitchFamily="50" charset="-128"/>
                <a:ea typeface="ＭＳ Ｐゴシック" panose="020B0600070205080204" pitchFamily="50" charset="-128"/>
                <a:cs typeface="游ゴシック"/>
              </a:rPr>
              <a:t>断と</a:t>
            </a:r>
            <a:r>
              <a:rPr sz="1000" spc="-10" dirty="0">
                <a:latin typeface="ＭＳ Ｐゴシック" panose="020B0600070205080204" pitchFamily="50" charset="-128"/>
                <a:ea typeface="ＭＳ Ｐゴシック" panose="020B0600070205080204" pitchFamily="50" charset="-128"/>
                <a:cs typeface="游ゴシック"/>
              </a:rPr>
              <a:t>治</a:t>
            </a:r>
            <a:r>
              <a:rPr sz="1000" dirty="0">
                <a:latin typeface="ＭＳ Ｐゴシック" panose="020B0600070205080204" pitchFamily="50" charset="-128"/>
                <a:ea typeface="ＭＳ Ｐゴシック" panose="020B0600070205080204" pitchFamily="50" charset="-128"/>
                <a:cs typeface="游ゴシック"/>
              </a:rPr>
              <a:t>療の</a:t>
            </a:r>
            <a:r>
              <a:rPr sz="1000" spc="-10" dirty="0">
                <a:latin typeface="ＭＳ Ｐゴシック" panose="020B0600070205080204" pitchFamily="50" charset="-128"/>
                <a:ea typeface="ＭＳ Ｐゴシック" panose="020B0600070205080204" pitchFamily="50" charset="-128"/>
                <a:cs typeface="游ゴシック"/>
              </a:rPr>
              <a:t>ガ</a:t>
            </a:r>
            <a:r>
              <a:rPr sz="1000" dirty="0">
                <a:latin typeface="ＭＳ Ｐゴシック" panose="020B0600070205080204" pitchFamily="50" charset="-128"/>
                <a:ea typeface="ＭＳ Ｐゴシック" panose="020B0600070205080204" pitchFamily="50" charset="-128"/>
                <a:cs typeface="游ゴシック"/>
              </a:rPr>
              <a:t>イド</a:t>
            </a:r>
            <a:r>
              <a:rPr sz="1000" spc="-10" dirty="0">
                <a:latin typeface="ＭＳ Ｐゴシック" panose="020B0600070205080204" pitchFamily="50" charset="-128"/>
                <a:ea typeface="ＭＳ Ｐゴシック" panose="020B0600070205080204" pitchFamily="50" charset="-128"/>
                <a:cs typeface="游ゴシック"/>
              </a:rPr>
              <a:t>ラ</a:t>
            </a:r>
            <a:r>
              <a:rPr sz="1000" dirty="0">
                <a:latin typeface="ＭＳ Ｐゴシック" panose="020B0600070205080204" pitchFamily="50" charset="-128"/>
                <a:ea typeface="ＭＳ Ｐゴシック" panose="020B0600070205080204" pitchFamily="50" charset="-128"/>
                <a:cs typeface="游ゴシック"/>
              </a:rPr>
              <a:t>イ</a:t>
            </a:r>
            <a:r>
              <a:rPr sz="1000" spc="-20" dirty="0">
                <a:latin typeface="ＭＳ Ｐゴシック" panose="020B0600070205080204" pitchFamily="50" charset="-128"/>
                <a:ea typeface="ＭＳ Ｐゴシック" panose="020B0600070205080204" pitchFamily="50" charset="-128"/>
                <a:cs typeface="游ゴシック"/>
              </a:rPr>
              <a:t>ン</a:t>
            </a:r>
            <a:r>
              <a:rPr sz="1000" spc="-15" dirty="0">
                <a:latin typeface="ＭＳ Ｐゴシック" panose="020B0600070205080204" pitchFamily="50" charset="-128"/>
                <a:ea typeface="ＭＳ Ｐゴシック" panose="020B0600070205080204" pitchFamily="50" charset="-128"/>
                <a:cs typeface="游ゴシック"/>
              </a:rPr>
              <a:t>2</a:t>
            </a:r>
            <a:r>
              <a:rPr sz="1000" spc="-5" dirty="0">
                <a:latin typeface="ＭＳ Ｐゴシック" panose="020B0600070205080204" pitchFamily="50" charset="-128"/>
                <a:ea typeface="ＭＳ Ｐゴシック" panose="020B0600070205080204" pitchFamily="50" charset="-128"/>
                <a:cs typeface="游ゴシック"/>
              </a:rPr>
              <a:t>01</a:t>
            </a:r>
            <a:r>
              <a:rPr sz="1000" spc="-15" dirty="0">
                <a:latin typeface="ＭＳ Ｐゴシック" panose="020B0600070205080204" pitchFamily="50" charset="-128"/>
                <a:ea typeface="ＭＳ Ｐゴシック" panose="020B0600070205080204" pitchFamily="50" charset="-128"/>
                <a:cs typeface="游ゴシック"/>
              </a:rPr>
              <a:t>6</a:t>
            </a:r>
            <a:r>
              <a:rPr sz="1000" dirty="0">
                <a:latin typeface="ＭＳ Ｐゴシック" panose="020B0600070205080204" pitchFamily="50" charset="-128"/>
                <a:ea typeface="ＭＳ Ｐゴシック" panose="020B0600070205080204" pitchFamily="50" charset="-128"/>
                <a:cs typeface="游ゴシック"/>
              </a:rPr>
              <a:t>改</a:t>
            </a:r>
            <a:r>
              <a:rPr sz="1000" spc="-15" dirty="0">
                <a:latin typeface="ＭＳ Ｐゴシック" panose="020B0600070205080204" pitchFamily="50" charset="-128"/>
                <a:ea typeface="ＭＳ Ｐゴシック" panose="020B0600070205080204" pitchFamily="50" charset="-128"/>
                <a:cs typeface="游ゴシック"/>
              </a:rPr>
              <a:t>訂</a:t>
            </a:r>
            <a:r>
              <a:rPr sz="1000" dirty="0">
                <a:latin typeface="ＭＳ Ｐゴシック" panose="020B0600070205080204" pitchFamily="50" charset="-128"/>
                <a:ea typeface="ＭＳ Ｐゴシック" panose="020B0600070205080204" pitchFamily="50" charset="-128"/>
                <a:cs typeface="游ゴシック"/>
              </a:rPr>
              <a:t>版</a:t>
            </a:r>
          </a:p>
          <a:p>
            <a:pPr marL="12700">
              <a:lnSpc>
                <a:spcPts val="1675"/>
              </a:lnSpc>
            </a:pPr>
            <a:r>
              <a:rPr sz="1000" u="sng" spc="-5"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http</a:t>
            </a:r>
            <a:r>
              <a:rPr sz="1000" u="sng"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s</a:t>
            </a:r>
            <a:r>
              <a:rPr sz="1000" u="sng" spc="-5"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a:t>
            </a:r>
            <a:r>
              <a:rPr sz="1000" u="sng"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a:t>
            </a:r>
            <a:r>
              <a:rPr sz="1000" u="sng" spc="-10"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w</a:t>
            </a:r>
            <a:r>
              <a:rPr sz="1000" u="sng"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ww.</a:t>
            </a:r>
            <a:r>
              <a:rPr sz="1000" u="sng" spc="-10"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j</a:t>
            </a:r>
            <a:r>
              <a:rPr sz="1000" u="sng"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s</a:t>
            </a:r>
            <a:r>
              <a:rPr sz="1000" u="sng" spc="-10"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h</a:t>
            </a:r>
            <a:r>
              <a:rPr sz="1000" u="sng"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r.</a:t>
            </a:r>
            <a:r>
              <a:rPr sz="1000" u="sng" spc="-10"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j</a:t>
            </a:r>
            <a:r>
              <a:rPr sz="1000" u="sng" spc="-5"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p</a:t>
            </a:r>
            <a:r>
              <a:rPr sz="1000" u="sng"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a:t>
            </a:r>
            <a:r>
              <a:rPr sz="1000" u="sng" spc="-10"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m</a:t>
            </a:r>
            <a:r>
              <a:rPr sz="1000" u="sng" spc="-5"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ed</a:t>
            </a:r>
            <a:r>
              <a:rPr sz="1000" u="sng" spc="-10"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i</a:t>
            </a:r>
            <a:r>
              <a:rPr sz="1000" u="sng" spc="-5"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cal</a:t>
            </a:r>
            <a:r>
              <a:rPr sz="1000" u="sng"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a:t>
            </a:r>
            <a:r>
              <a:rPr sz="1000" u="sng" spc="-15"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g</a:t>
            </a:r>
            <a:r>
              <a:rPr sz="1000" u="sng"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u</a:t>
            </a:r>
            <a:r>
              <a:rPr sz="1000" u="sng" spc="-10"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i</a:t>
            </a:r>
            <a:r>
              <a:rPr sz="1000" u="sng"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d</a:t>
            </a:r>
            <a:r>
              <a:rPr sz="1000" u="sng" spc="-5"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el</a:t>
            </a:r>
            <a:r>
              <a:rPr sz="1000" u="sng" spc="-10"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i</a:t>
            </a:r>
            <a:r>
              <a:rPr sz="1000" u="sng" spc="-5"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ne/</a:t>
            </a:r>
            <a:r>
              <a:rPr sz="1000" u="sng" spc="-10"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in</a:t>
            </a:r>
            <a:r>
              <a:rPr sz="1000" u="sng"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d</a:t>
            </a:r>
            <a:r>
              <a:rPr sz="1000" u="sng" spc="-5"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e</a:t>
            </a:r>
            <a:r>
              <a:rPr sz="1000" u="sng" spc="-10"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x</a:t>
            </a:r>
            <a:r>
              <a:rPr sz="1000" u="sng"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.htm</a:t>
            </a:r>
            <a:r>
              <a:rPr sz="1000" u="sng" spc="-10"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l</a:t>
            </a:r>
            <a:r>
              <a:rPr sz="1000" u="sng"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a:t>
            </a:r>
            <a:r>
              <a:rPr sz="1000" u="sng" spc="-10"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s</a:t>
            </a:r>
            <a:r>
              <a:rPr sz="1000" u="sng"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u</a:t>
            </a:r>
            <a:r>
              <a:rPr sz="1000" u="sng" spc="-10"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p</a:t>
            </a:r>
            <a:r>
              <a:rPr sz="1000" u="sng" spc="-5"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2</a:t>
            </a:r>
            <a:r>
              <a:rPr sz="1000" u="sng" spc="-15"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0</a:t>
            </a:r>
            <a:r>
              <a:rPr sz="1000" u="sng" spc="-5" dirty="0">
                <a:solidFill>
                  <a:srgbClr val="0000FF"/>
                </a:solidFill>
                <a:latin typeface="ＭＳ Ｐゴシック" panose="020B0600070205080204" pitchFamily="50" charset="-128"/>
                <a:ea typeface="ＭＳ Ｐゴシック" panose="020B0600070205080204" pitchFamily="50" charset="-128"/>
                <a:cs typeface="游ゴシック"/>
                <a:hlinkClick r:id="rId2"/>
              </a:rPr>
              <a:t>16</a:t>
            </a:r>
            <a:endParaRPr sz="1000" dirty="0">
              <a:latin typeface="ＭＳ Ｐゴシック" panose="020B0600070205080204" pitchFamily="50" charset="-128"/>
              <a:ea typeface="ＭＳ Ｐゴシック" panose="020B0600070205080204" pitchFamily="50" charset="-128"/>
              <a:cs typeface="游ゴシック"/>
            </a:endParaRPr>
          </a:p>
        </p:txBody>
      </p:sp>
      <p:pic>
        <p:nvPicPr>
          <p:cNvPr id="6" name="図 5">
            <a:extLst>
              <a:ext uri="{FF2B5EF4-FFF2-40B4-BE49-F238E27FC236}">
                <a16:creationId xmlns:a16="http://schemas.microsoft.com/office/drawing/2014/main" id="{92247725-5EC1-6DBA-E7E1-AC2DFADA79A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19393" y1="30479" x2="20067" y2="55137"/>
                        <a14:foregroundMark x1="33390" y1="39041" x2="33727" y2="65753"/>
                        <a14:foregroundMark x1="30017" y1="52397" x2="30523" y2="62329"/>
                        <a14:foregroundMark x1="28499" y1="49658" x2="29342" y2="60274"/>
                        <a14:foregroundMark x1="36256" y1="47260" x2="37268" y2="62329"/>
                        <a14:foregroundMark x1="21417" y1="66781" x2="24115" y2="63356"/>
                        <a14:foregroundMark x1="19056" y1="55137" x2="16526" y2="54110"/>
                        <a14:foregroundMark x1="18381" y1="30479" x2="19562" y2="31164"/>
                        <a14:foregroundMark x1="33895" y1="40068" x2="31366" y2="38356"/>
                        <a14:foregroundMark x1="38280" y1="51712" x2="37774" y2="60616"/>
                        <a14:foregroundMark x1="25801" y1="73288" x2="24789" y2="73630"/>
                        <a14:foregroundMark x1="20067" y1="77397" x2="19393" y2="77397"/>
                      </a14:backgroundRemoval>
                    </a14:imgEffect>
                  </a14:imgLayer>
                </a14:imgProps>
              </a:ext>
            </a:extLst>
          </a:blip>
          <a:srcRect l="3246" t="20731" r="8867" b="14414"/>
          <a:stretch/>
        </p:blipFill>
        <p:spPr>
          <a:xfrm>
            <a:off x="2415309" y="4710449"/>
            <a:ext cx="4313381" cy="1567363"/>
          </a:xfrm>
          <a:prstGeom prst="rect">
            <a:avLst/>
          </a:prstGeom>
        </p:spPr>
      </p:pic>
    </p:spTree>
    <p:extLst>
      <p:ext uri="{BB962C8B-B14F-4D97-AF65-F5344CB8AC3E}">
        <p14:creationId xmlns:p14="http://schemas.microsoft.com/office/powerpoint/2010/main" val="6480887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3242</TotalTime>
  <Words>583</Words>
  <Application>Microsoft Office PowerPoint</Application>
  <PresentationFormat>画面に合わせる (4:3)</PresentationFormat>
  <Paragraphs>54</Paragraphs>
  <Slides>10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10</vt:i4>
      </vt:variant>
    </vt:vector>
  </HeadingPairs>
  <TitlesOfParts>
    <vt:vector size="16" baseType="lpstr">
      <vt:lpstr>ＭＳ Ｐゴシック</vt:lpstr>
      <vt:lpstr>游ゴシック</vt:lpstr>
      <vt:lpstr>Arial</vt:lpstr>
      <vt:lpstr>Calibri</vt:lpstr>
      <vt:lpstr>Calibri Light</vt:lpstr>
      <vt:lpstr>Office テーマ</vt:lpstr>
      <vt:lpstr>ピロリ菌 </vt:lpstr>
      <vt:lpstr>ピロリ菌とは</vt:lpstr>
      <vt:lpstr>ピロリ菌を持っている人の割合</vt:lpstr>
      <vt:lpstr>ピロリ菌と胃の病気のリスク</vt:lpstr>
      <vt:lpstr>ピロリ菌と胃潰瘍・十二指腸潰瘍 </vt:lpstr>
      <vt:lpstr>ピロリ菌と胃がん </vt:lpstr>
      <vt:lpstr>ピロリ菌と遺伝的要素</vt:lpstr>
      <vt:lpstr>ピロリ菌がいるかどうかの検査方法</vt:lpstr>
      <vt:lpstr>ピロリ菌の除菌療法</vt:lpstr>
      <vt:lpstr>ピロリ菌を除菌しても・・・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ｈ ｗ</dc:creator>
  <cp:lastModifiedBy>obata</cp:lastModifiedBy>
  <cp:revision>44</cp:revision>
  <cp:lastPrinted>2024-09-20T09:05:06Z</cp:lastPrinted>
  <dcterms:created xsi:type="dcterms:W3CDTF">2024-07-07T23:00:12Z</dcterms:created>
  <dcterms:modified xsi:type="dcterms:W3CDTF">2024-10-23T08:22:43Z</dcterms:modified>
</cp:coreProperties>
</file>