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5" r:id="rId3"/>
    <p:sldId id="337" r:id="rId4"/>
    <p:sldId id="339" r:id="rId5"/>
    <p:sldId id="348" r:id="rId6"/>
    <p:sldId id="334" r:id="rId7"/>
    <p:sldId id="315" r:id="rId8"/>
    <p:sldId id="350" r:id="rId9"/>
    <p:sldId id="349" r:id="rId10"/>
    <p:sldId id="340" r:id="rId11"/>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52" autoAdjust="0"/>
    <p:restoredTop sz="94660"/>
  </p:normalViewPr>
  <p:slideViewPr>
    <p:cSldViewPr snapToGrid="0">
      <p:cViewPr varScale="1">
        <p:scale>
          <a:sx n="83" d="100"/>
          <a:sy n="83" d="100"/>
        </p:scale>
        <p:origin x="96" y="48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snapToGrid="0">
      <p:cViewPr varScale="1">
        <p:scale>
          <a:sx n="55" d="100"/>
          <a:sy n="55" d="100"/>
        </p:scale>
        <p:origin x="-2868" y="-90"/>
      </p:cViewPr>
      <p:guideLst>
        <p:guide orient="horz" pos="2880"/>
        <p:guide pos="2160"/>
        <p:guide orient="horz"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男性</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1998年</c:v>
                </c:pt>
                <c:pt idx="1">
                  <c:v>2001年</c:v>
                </c:pt>
                <c:pt idx="2">
                  <c:v>2004年</c:v>
                </c:pt>
                <c:pt idx="3">
                  <c:v>2007年</c:v>
                </c:pt>
                <c:pt idx="4">
                  <c:v>2010年</c:v>
                </c:pt>
                <c:pt idx="5">
                  <c:v>2013年</c:v>
                </c:pt>
                <c:pt idx="6">
                  <c:v>2016年</c:v>
                </c:pt>
                <c:pt idx="7">
                  <c:v>2019年</c:v>
                </c:pt>
              </c:strCache>
            </c:strRef>
          </c:cat>
          <c:val>
            <c:numRef>
              <c:f>Sheet1!$B$2:$B$9</c:f>
              <c:numCache>
                <c:formatCode>General</c:formatCode>
                <c:ptCount val="8"/>
                <c:pt idx="0">
                  <c:v>50</c:v>
                </c:pt>
                <c:pt idx="1">
                  <c:v>61</c:v>
                </c:pt>
                <c:pt idx="2">
                  <c:v>79</c:v>
                </c:pt>
                <c:pt idx="3">
                  <c:v>78</c:v>
                </c:pt>
                <c:pt idx="4">
                  <c:v>89</c:v>
                </c:pt>
                <c:pt idx="5">
                  <c:v>100</c:v>
                </c:pt>
                <c:pt idx="6">
                  <c:v>105</c:v>
                </c:pt>
                <c:pt idx="7">
                  <c:v>118</c:v>
                </c:pt>
              </c:numCache>
            </c:numRef>
          </c:val>
          <c:extLst>
            <c:ext xmlns:c16="http://schemas.microsoft.com/office/drawing/2014/chart" uri="{C3380CC4-5D6E-409C-BE32-E72D297353CC}">
              <c16:uniqueId val="{00000000-02C8-43C6-AF26-473A59884464}"/>
            </c:ext>
          </c:extLst>
        </c:ser>
        <c:ser>
          <c:idx val="1"/>
          <c:order val="1"/>
          <c:tx>
            <c:strRef>
              <c:f>Sheet1!$C$1</c:f>
              <c:strCache>
                <c:ptCount val="1"/>
                <c:pt idx="0">
                  <c:v>女性</c:v>
                </c:pt>
              </c:strCache>
            </c:strRef>
          </c:tx>
          <c:invertIfNegative val="0"/>
          <c:cat>
            <c:strRef>
              <c:f>Sheet1!$A$2:$A$9</c:f>
              <c:strCache>
                <c:ptCount val="8"/>
                <c:pt idx="0">
                  <c:v>1998年</c:v>
                </c:pt>
                <c:pt idx="1">
                  <c:v>2001年</c:v>
                </c:pt>
                <c:pt idx="2">
                  <c:v>2004年</c:v>
                </c:pt>
                <c:pt idx="3">
                  <c:v>2007年</c:v>
                </c:pt>
                <c:pt idx="4">
                  <c:v>2010年</c:v>
                </c:pt>
                <c:pt idx="5">
                  <c:v>2013年</c:v>
                </c:pt>
                <c:pt idx="6">
                  <c:v>2016年</c:v>
                </c:pt>
                <c:pt idx="7">
                  <c:v>2019年</c:v>
                </c:pt>
              </c:strCache>
            </c:strRef>
          </c:cat>
          <c:val>
            <c:numRef>
              <c:f>Sheet1!$C$2:$C$9</c:f>
              <c:numCache>
                <c:formatCode>General</c:formatCode>
                <c:ptCount val="8"/>
                <c:pt idx="0">
                  <c:v>7</c:v>
                </c:pt>
                <c:pt idx="1">
                  <c:v>8</c:v>
                </c:pt>
                <c:pt idx="2">
                  <c:v>8.5</c:v>
                </c:pt>
                <c:pt idx="3">
                  <c:v>6</c:v>
                </c:pt>
                <c:pt idx="4">
                  <c:v>4</c:v>
                </c:pt>
                <c:pt idx="5">
                  <c:v>5</c:v>
                </c:pt>
                <c:pt idx="6">
                  <c:v>4.5</c:v>
                </c:pt>
                <c:pt idx="7">
                  <c:v>4.5</c:v>
                </c:pt>
              </c:numCache>
            </c:numRef>
          </c:val>
          <c:extLst>
            <c:ext xmlns:c16="http://schemas.microsoft.com/office/drawing/2014/chart" uri="{C3380CC4-5D6E-409C-BE32-E72D297353CC}">
              <c16:uniqueId val="{00000001-02C8-43C6-AF26-473A59884464}"/>
            </c:ext>
          </c:extLst>
        </c:ser>
        <c:dLbls>
          <c:showLegendKey val="0"/>
          <c:showVal val="0"/>
          <c:showCatName val="0"/>
          <c:showSerName val="0"/>
          <c:showPercent val="0"/>
          <c:showBubbleSize val="0"/>
        </c:dLbls>
        <c:gapWidth val="30"/>
        <c:axId val="690633216"/>
        <c:axId val="632816192"/>
      </c:barChart>
      <c:catAx>
        <c:axId val="690633216"/>
        <c:scaling>
          <c:orientation val="minMax"/>
        </c:scaling>
        <c:delete val="0"/>
        <c:axPos val="b"/>
        <c:numFmt formatCode="General" sourceLinked="0"/>
        <c:majorTickMark val="out"/>
        <c:minorTickMark val="none"/>
        <c:tickLblPos val="nextTo"/>
        <c:txPr>
          <a:bodyPr/>
          <a:lstStyle/>
          <a:p>
            <a:pPr>
              <a:defRPr sz="2000"/>
            </a:pPr>
            <a:endParaRPr lang="ja-JP"/>
          </a:p>
        </c:txPr>
        <c:crossAx val="632816192"/>
        <c:crosses val="autoZero"/>
        <c:auto val="1"/>
        <c:lblAlgn val="ctr"/>
        <c:lblOffset val="100"/>
        <c:noMultiLvlLbl val="0"/>
      </c:catAx>
      <c:valAx>
        <c:axId val="632816192"/>
        <c:scaling>
          <c:orientation val="minMax"/>
        </c:scaling>
        <c:delete val="0"/>
        <c:axPos val="l"/>
        <c:majorGridlines/>
        <c:numFmt formatCode="General" sourceLinked="1"/>
        <c:majorTickMark val="out"/>
        <c:minorTickMark val="none"/>
        <c:tickLblPos val="nextTo"/>
        <c:txPr>
          <a:bodyPr/>
          <a:lstStyle/>
          <a:p>
            <a:pPr>
              <a:defRPr sz="2800"/>
            </a:pPr>
            <a:endParaRPr lang="ja-JP"/>
          </a:p>
        </c:txPr>
        <c:crossAx val="690633216"/>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57E8078-E5B3-4FBA-A0EA-F1446FB31D8A}"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3296AE2-06F7-403C-A68A-D8F4DC874DCC}" type="slidenum">
              <a:rPr kumimoji="1" lang="ja-JP" altLang="en-US" smtClean="0"/>
              <a:t>‹#›</a:t>
            </a:fld>
            <a:endParaRPr kumimoji="1" lang="ja-JP" altLang="en-US"/>
          </a:p>
        </p:txBody>
      </p:sp>
    </p:spTree>
    <p:extLst>
      <p:ext uri="{BB962C8B-B14F-4D97-AF65-F5344CB8AC3E}">
        <p14:creationId xmlns:p14="http://schemas.microsoft.com/office/powerpoint/2010/main" val="1522290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153394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389178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311824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307971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6757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53912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138159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207651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84105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14495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66D28C-C548-4AF6-9C1E-0097B2E8B477}"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282401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6D28C-C548-4AF6-9C1E-0097B2E8B477}"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634BA-B970-4FB6-B2F3-CC52229150A0}" type="slidenum">
              <a:rPr kumimoji="1" lang="ja-JP" altLang="en-US" smtClean="0"/>
              <a:t>‹#›</a:t>
            </a:fld>
            <a:endParaRPr kumimoji="1" lang="ja-JP" altLang="en-US"/>
          </a:p>
        </p:txBody>
      </p:sp>
    </p:spTree>
    <p:extLst>
      <p:ext uri="{BB962C8B-B14F-4D97-AF65-F5344CB8AC3E}">
        <p14:creationId xmlns:p14="http://schemas.microsoft.com/office/powerpoint/2010/main" val="1710145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A4197A-20AF-4936-855B-9F80CE83B23A}"/>
              </a:ext>
            </a:extLst>
          </p:cNvPr>
          <p:cNvSpPr>
            <a:spLocks noGrp="1"/>
          </p:cNvSpPr>
          <p:nvPr>
            <p:ph type="ctrTitle"/>
          </p:nvPr>
        </p:nvSpPr>
        <p:spPr/>
        <p:txBody>
          <a:bodyPr/>
          <a:lstStyle/>
          <a:p>
            <a:r>
              <a:rPr kumimoji="1" lang="ja-JP" altLang="en-US" dirty="0">
                <a:latin typeface="ＭＳ Ｐゴシック" panose="020B0600070205080204" pitchFamily="50" charset="-128"/>
                <a:ea typeface="ＭＳ Ｐゴシック" panose="020B0600070205080204" pitchFamily="50" charset="-128"/>
                <a:cs typeface="Malgun Gothic Semilight" panose="020B0502040204020203" pitchFamily="50" charset="-128"/>
              </a:rPr>
              <a:t>痛風</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657" y="3806296"/>
            <a:ext cx="2296886" cy="255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26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03" t="17696" r="27302" b="20586"/>
          <a:stretch/>
        </p:blipFill>
        <p:spPr bwMode="auto">
          <a:xfrm>
            <a:off x="694066" y="1630475"/>
            <a:ext cx="3458679" cy="491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893" t="30213" r="27246" b="6765"/>
          <a:stretch/>
        </p:blipFill>
        <p:spPr bwMode="auto">
          <a:xfrm>
            <a:off x="5053237" y="1654629"/>
            <a:ext cx="3526827" cy="502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1"/>
          <p:cNvSpPr>
            <a:spLocks noGrp="1"/>
          </p:cNvSpPr>
          <p:nvPr>
            <p:ph type="title"/>
          </p:nvPr>
        </p:nvSpPr>
        <p:spPr>
          <a:xfrm>
            <a:off x="628650" y="365126"/>
            <a:ext cx="7886700" cy="1325563"/>
          </a:xfrm>
        </p:spPr>
        <p:txBody>
          <a:bodyPr/>
          <a:lstStyle/>
          <a:p>
            <a:pPr algn="ctr"/>
            <a:r>
              <a:rPr lang="ja-JP" altLang="en-US" b="1" dirty="0">
                <a:latin typeface="ＭＳ Ｐゴシック" panose="020B0600070205080204" pitchFamily="50" charset="-128"/>
                <a:ea typeface="ＭＳ Ｐゴシック" panose="020B0600070205080204" pitchFamily="50" charset="-128"/>
              </a:rPr>
              <a:t>尿酸の材料をとりすぎない</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1324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DC321F-5A81-466F-8877-BCCDF567DB30}"/>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痛風　痛風発作</a:t>
            </a:r>
          </a:p>
        </p:txBody>
      </p:sp>
      <p:sp>
        <p:nvSpPr>
          <p:cNvPr id="3" name="コンテンツ プレースホルダー 2">
            <a:extLst>
              <a:ext uri="{FF2B5EF4-FFF2-40B4-BE49-F238E27FC236}">
                <a16:creationId xmlns:a16="http://schemas.microsoft.com/office/drawing/2014/main" id="{57B105F1-33A5-46B4-8D5D-9F19BE6F55A0}"/>
              </a:ext>
            </a:extLst>
          </p:cNvPr>
          <p:cNvSpPr>
            <a:spLocks noGrp="1"/>
          </p:cNvSpPr>
          <p:nvPr>
            <p:ph idx="1"/>
          </p:nvPr>
        </p:nvSpPr>
        <p:spPr>
          <a:xfrm>
            <a:off x="628650" y="1825625"/>
            <a:ext cx="7886700" cy="1527175"/>
          </a:xfrm>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中年男性</a:t>
            </a:r>
            <a:r>
              <a:rPr lang="ja-JP" altLang="en-US" dirty="0">
                <a:latin typeface="ＭＳ Ｐゴシック" panose="020B0600070205080204" pitchFamily="50" charset="-128"/>
                <a:ea typeface="ＭＳ Ｐゴシック" panose="020B0600070205080204" pitchFamily="50" charset="-128"/>
              </a:rPr>
              <a:t>の足に発作がよくみられます</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体にたまった尿酸が針のような結晶となり炎症を起こすことが原因です</a:t>
            </a:r>
            <a:endParaRPr lang="en-US" altLang="ja-JP" dirty="0">
              <a:latin typeface="ＭＳ Ｐゴシック" panose="020B0600070205080204" pitchFamily="50" charset="-128"/>
              <a:ea typeface="ＭＳ Ｐゴシック" panose="020B0600070205080204" pitchFamily="50" charset="-128"/>
            </a:endParaRPr>
          </a:p>
          <a:p>
            <a:endParaRPr lang="en-US" altLang="ja-JP"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1030515" y="6004450"/>
            <a:ext cx="7141028" cy="369332"/>
          </a:xfrm>
          <a:prstGeom prst="rect">
            <a:avLst/>
          </a:prstGeom>
        </p:spPr>
        <p:txBody>
          <a:bodyPr wrap="square">
            <a:spAutoFit/>
          </a:bodyPr>
          <a:lstStyle/>
          <a:p>
            <a:r>
              <a:rPr lang="ja-JP" altLang="en-US" b="1" dirty="0">
                <a:latin typeface="ＭＳ Ｐゴシック" panose="020B0600070205080204" pitchFamily="50" charset="-128"/>
                <a:ea typeface="ＭＳ Ｐゴシック" panose="020B0600070205080204" pitchFamily="50" charset="-128"/>
              </a:rPr>
              <a:t>風があたるだけで激しい痛みが走ることから痛風といわれている</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7" t="25125" r="5537" b="24805"/>
          <a:stretch/>
        </p:blipFill>
        <p:spPr bwMode="auto">
          <a:xfrm>
            <a:off x="420912" y="3737873"/>
            <a:ext cx="4758964" cy="198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371" y="2983042"/>
            <a:ext cx="3047991" cy="285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734870" y="2997556"/>
            <a:ext cx="2492991" cy="646331"/>
          </a:xfrm>
          <a:prstGeom prst="rect">
            <a:avLst/>
          </a:prstGeom>
          <a:noFill/>
        </p:spPr>
        <p:txBody>
          <a:bodyPr wrap="none" rtlCol="0">
            <a:spAutoFit/>
          </a:bodyPr>
          <a:lstStyle/>
          <a:p>
            <a:pPr algn="ctr"/>
            <a:r>
              <a:rPr kumimoji="1" lang="ja-JP" altLang="en-US" b="1" dirty="0">
                <a:solidFill>
                  <a:schemeClr val="bg1"/>
                </a:solidFill>
              </a:rPr>
              <a:t>針のような尿酸の結晶</a:t>
            </a:r>
            <a:endParaRPr kumimoji="1" lang="en-US" altLang="ja-JP" b="1" dirty="0">
              <a:solidFill>
                <a:schemeClr val="bg1"/>
              </a:solidFill>
            </a:endParaRPr>
          </a:p>
          <a:p>
            <a:pPr algn="ctr"/>
            <a:r>
              <a:rPr kumimoji="1" lang="ja-JP" altLang="en-US" b="1" dirty="0">
                <a:solidFill>
                  <a:schemeClr val="bg1"/>
                </a:solidFill>
              </a:rPr>
              <a:t>（拡大写真）</a:t>
            </a:r>
            <a:endParaRPr kumimoji="1" lang="en-US" altLang="ja-JP" b="1" dirty="0">
              <a:solidFill>
                <a:schemeClr val="bg1"/>
              </a:solidFill>
            </a:endParaRPr>
          </a:p>
        </p:txBody>
      </p:sp>
    </p:spTree>
    <p:extLst>
      <p:ext uri="{BB962C8B-B14F-4D97-AF65-F5344CB8AC3E}">
        <p14:creationId xmlns:p14="http://schemas.microsoft.com/office/powerpoint/2010/main" val="422828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痛風患者さんの数</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69655459"/>
              </p:ext>
            </p:extLst>
          </p:nvPr>
        </p:nvGraphicFramePr>
        <p:xfrm>
          <a:off x="217715" y="1825625"/>
          <a:ext cx="8781142"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7432">
            <a:off x="1747838" y="1489756"/>
            <a:ext cx="5625418" cy="184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820229" y="1473756"/>
            <a:ext cx="2569934" cy="523220"/>
          </a:xfrm>
          <a:prstGeom prst="rect">
            <a:avLst/>
          </a:prstGeom>
          <a:noFill/>
        </p:spPr>
        <p:txBody>
          <a:bodyPr wrap="non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年々増えている</a:t>
            </a:r>
          </a:p>
        </p:txBody>
      </p:sp>
      <p:sp>
        <p:nvSpPr>
          <p:cNvPr id="3" name="テキスト ボックス 2"/>
          <p:cNvSpPr txBox="1"/>
          <p:nvPr/>
        </p:nvSpPr>
        <p:spPr>
          <a:xfrm>
            <a:off x="333829" y="1519980"/>
            <a:ext cx="646331" cy="369332"/>
          </a:xfrm>
          <a:prstGeom prst="rect">
            <a:avLst/>
          </a:prstGeom>
          <a:noFill/>
        </p:spPr>
        <p:txBody>
          <a:bodyPr wrap="none" rtlCol="0">
            <a:spAutoFit/>
          </a:bodyPr>
          <a:lstStyle/>
          <a:p>
            <a:r>
              <a:rPr kumimoji="1" lang="ja-JP" altLang="en-US" b="1" dirty="0"/>
              <a:t>万人</a:t>
            </a:r>
          </a:p>
        </p:txBody>
      </p:sp>
    </p:spTree>
    <p:extLst>
      <p:ext uri="{BB962C8B-B14F-4D97-AF65-F5344CB8AC3E}">
        <p14:creationId xmlns:p14="http://schemas.microsoft.com/office/powerpoint/2010/main" val="393902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Desktop\図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829" y="1537818"/>
            <a:ext cx="3791650" cy="260113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781717" y="3395561"/>
            <a:ext cx="1800493" cy="369332"/>
          </a:xfrm>
          <a:prstGeom prst="rect">
            <a:avLst/>
          </a:prstGeom>
          <a:solidFill>
            <a:schemeClr val="bg1"/>
          </a:solidFill>
        </p:spPr>
        <p:txBody>
          <a:bodyPr wrap="none" rtlCol="0">
            <a:spAutoFit/>
          </a:bodyPr>
          <a:lstStyle/>
          <a:p>
            <a:r>
              <a:rPr kumimoji="1" lang="ja-JP" altLang="en-US" b="1" dirty="0"/>
              <a:t>尿酸が作られる</a:t>
            </a:r>
          </a:p>
        </p:txBody>
      </p:sp>
      <p:pic>
        <p:nvPicPr>
          <p:cNvPr id="5127"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89474" l="1143" r="99429"/>
                    </a14:imgEffect>
                  </a14:imgLayer>
                </a14:imgProps>
              </a:ext>
              <a:ext uri="{28A0092B-C50C-407E-A947-70E740481C1C}">
                <a14:useLocalDpi xmlns:a14="http://schemas.microsoft.com/office/drawing/2010/main" val="0"/>
              </a:ext>
            </a:extLst>
          </a:blip>
          <a:srcRect/>
          <a:stretch>
            <a:fillRect/>
          </a:stretch>
        </p:blipFill>
        <p:spPr bwMode="auto">
          <a:xfrm>
            <a:off x="2903599" y="2201003"/>
            <a:ext cx="1066800"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75529" y="1599362"/>
            <a:ext cx="2515432" cy="830997"/>
          </a:xfrm>
          <a:prstGeom prst="rect">
            <a:avLst/>
          </a:prstGeom>
          <a:solidFill>
            <a:schemeClr val="bg1"/>
          </a:solidFill>
        </p:spPr>
        <p:txBody>
          <a:bodyPr wrap="non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尿酸の原料となる</a:t>
            </a:r>
            <a:endParaRPr kumimoji="1" lang="en-US" altLang="ja-JP" sz="2400" b="1" dirty="0">
              <a:latin typeface="ＭＳ Ｐゴシック" panose="020B0600070205080204" pitchFamily="50" charset="-128"/>
              <a:ea typeface="ＭＳ Ｐゴシック" panose="020B0600070205080204" pitchFamily="50" charset="-128"/>
            </a:endParaRPr>
          </a:p>
          <a:p>
            <a:pPr algn="ctr"/>
            <a:r>
              <a:rPr kumimoji="1" lang="ja-JP" altLang="en-US" sz="2400" b="1" dirty="0">
                <a:latin typeface="ＭＳ Ｐゴシック" panose="020B0600070205080204" pitchFamily="50" charset="-128"/>
                <a:ea typeface="ＭＳ Ｐゴシック" panose="020B0600070205080204" pitchFamily="50" charset="-128"/>
              </a:rPr>
              <a:t>プリン体をとる</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693" y="4101757"/>
            <a:ext cx="4292794" cy="26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235048" y="4950749"/>
            <a:ext cx="2646878" cy="461665"/>
          </a:xfrm>
          <a:prstGeom prst="rect">
            <a:avLst/>
          </a:prstGeom>
          <a:noFill/>
        </p:spPr>
        <p:txBody>
          <a:bodyPr wrap="none" rtlCol="0">
            <a:spAutoFit/>
          </a:bodyPr>
          <a:lstStyle/>
          <a:p>
            <a:r>
              <a:rPr kumimoji="1" lang="ja-JP" altLang="en-US" sz="2400" b="1" dirty="0"/>
              <a:t>尿から排泄される</a:t>
            </a:r>
          </a:p>
        </p:txBody>
      </p:sp>
      <p:sp>
        <p:nvSpPr>
          <p:cNvPr id="12" name="タイトル 1">
            <a:extLst>
              <a:ext uri="{FF2B5EF4-FFF2-40B4-BE49-F238E27FC236}">
                <a16:creationId xmlns:a16="http://schemas.microsoft.com/office/drawing/2014/main" id="{BCDC321F-5A81-466F-8877-BCCDF567DB30}"/>
              </a:ext>
            </a:extLst>
          </p:cNvPr>
          <p:cNvSpPr>
            <a:spLocks noGrp="1"/>
          </p:cNvSpPr>
          <p:nvPr>
            <p:ph type="title"/>
          </p:nvPr>
        </p:nvSpPr>
        <p:spPr>
          <a:xfrm>
            <a:off x="628650" y="365126"/>
            <a:ext cx="7886700" cy="1325563"/>
          </a:xfrm>
        </p:spPr>
        <p:txBody>
          <a:bodyPr/>
          <a:lstStyle/>
          <a:p>
            <a:pPr algn="ctr"/>
            <a:r>
              <a:rPr kumimoji="1" lang="ja-JP" altLang="en-US" dirty="0">
                <a:latin typeface="ＭＳ Ｐゴシック" panose="020B0600070205080204" pitchFamily="50" charset="-128"/>
                <a:ea typeface="ＭＳ Ｐゴシック" panose="020B0600070205080204" pitchFamily="50" charset="-128"/>
              </a:rPr>
              <a:t>尿酸の産生と排泄</a:t>
            </a:r>
          </a:p>
        </p:txBody>
      </p:sp>
      <p:sp>
        <p:nvSpPr>
          <p:cNvPr id="7" name="円形吹き出し 6"/>
          <p:cNvSpPr/>
          <p:nvPr/>
        </p:nvSpPr>
        <p:spPr>
          <a:xfrm>
            <a:off x="489334" y="3027566"/>
            <a:ext cx="2467411" cy="2367206"/>
          </a:xfrm>
          <a:prstGeom prst="wedgeEllipseCallout">
            <a:avLst>
              <a:gd name="adj1" fmla="val -661"/>
              <a:gd name="adj2" fmla="val -7802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13687" y="3395561"/>
            <a:ext cx="2039116" cy="1631216"/>
          </a:xfrm>
          <a:prstGeom prst="rect">
            <a:avLst/>
          </a:prstGeom>
        </p:spPr>
        <p:txBody>
          <a:bodyPr wrap="square">
            <a:spAutoFit/>
          </a:bodyPr>
          <a:lstStyle/>
          <a:p>
            <a:pPr marL="342900" indent="-342900">
              <a:buFont typeface="Arial" panose="020B0604020202020204" pitchFamily="34" charset="0"/>
              <a:buChar char="•"/>
            </a:pPr>
            <a:r>
              <a:rPr lang="ja-JP" altLang="en-US" sz="2000" b="1" dirty="0">
                <a:latin typeface="ＭＳ Ｐゴシック" panose="020B0600070205080204" pitchFamily="50" charset="-128"/>
                <a:ea typeface="ＭＳ Ｐゴシック" panose="020B0600070205080204" pitchFamily="50" charset="-128"/>
              </a:rPr>
              <a:t>鶏レバー</a:t>
            </a:r>
            <a:endParaRPr lang="en-US" altLang="ja-JP" sz="2000" b="1"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lang="ja-JP" altLang="en-US" sz="2000" b="1" dirty="0">
                <a:latin typeface="ＭＳ Ｐゴシック" panose="020B0600070205080204" pitchFamily="50" charset="-128"/>
                <a:ea typeface="ＭＳ Ｐゴシック" panose="020B0600070205080204" pitchFamily="50" charset="-128"/>
              </a:rPr>
              <a:t>干物（イワシ）</a:t>
            </a:r>
            <a:endParaRPr lang="en-US" altLang="ja-JP" sz="2000" b="1"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lang="ja-JP" altLang="en-US" sz="2000" b="1" dirty="0">
                <a:latin typeface="ＭＳ Ｐゴシック" panose="020B0600070205080204" pitchFamily="50" charset="-128"/>
                <a:ea typeface="ＭＳ Ｐゴシック" panose="020B0600070205080204" pitchFamily="50" charset="-128"/>
              </a:rPr>
              <a:t>ビール酵母</a:t>
            </a:r>
            <a:endParaRPr lang="en-US" altLang="ja-JP" sz="2000" b="1"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lang="ja-JP" altLang="en-US" sz="2000" b="1" dirty="0">
                <a:latin typeface="ＭＳ Ｐゴシック" panose="020B0600070205080204" pitchFamily="50" charset="-128"/>
                <a:ea typeface="ＭＳ Ｐゴシック" panose="020B0600070205080204" pitchFamily="50" charset="-128"/>
              </a:rPr>
              <a:t>カツオ</a:t>
            </a:r>
            <a:endParaRPr lang="en-US" altLang="ja-JP" sz="2000" b="1"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lang="ja-JP" altLang="en-US" sz="2000" b="1" dirty="0">
                <a:latin typeface="ＭＳ Ｐゴシック" panose="020B0600070205080204" pitchFamily="50" charset="-128"/>
                <a:ea typeface="ＭＳ Ｐゴシック" panose="020B0600070205080204" pitchFamily="50" charset="-128"/>
              </a:rPr>
              <a:t>エビなど</a:t>
            </a:r>
            <a:r>
              <a:rPr lang="ja-JP" altLang="en-US" sz="2000" b="1" dirty="0"/>
              <a:t>　</a:t>
            </a:r>
          </a:p>
        </p:txBody>
      </p:sp>
    </p:spTree>
    <p:extLst>
      <p:ext uri="{BB962C8B-B14F-4D97-AF65-F5344CB8AC3E}">
        <p14:creationId xmlns:p14="http://schemas.microsoft.com/office/powerpoint/2010/main" val="402965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21" b="10830"/>
          <a:stretch/>
        </p:blipFill>
        <p:spPr bwMode="auto">
          <a:xfrm>
            <a:off x="5018849" y="2608609"/>
            <a:ext cx="3608049" cy="350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a:extLst>
              <a:ext uri="{FF2B5EF4-FFF2-40B4-BE49-F238E27FC236}">
                <a16:creationId xmlns:a16="http://schemas.microsoft.com/office/drawing/2014/main" id="{BCDC321F-5A81-466F-8877-BCCDF567DB30}"/>
              </a:ext>
            </a:extLst>
          </p:cNvPr>
          <p:cNvSpPr>
            <a:spLocks noGrp="1"/>
          </p:cNvSpPr>
          <p:nvPr>
            <p:ph type="title"/>
          </p:nvPr>
        </p:nvSpPr>
        <p:spPr>
          <a:xfrm>
            <a:off x="628650" y="365126"/>
            <a:ext cx="7886700" cy="1325563"/>
          </a:xfrm>
        </p:spPr>
        <p:txBody>
          <a:bodyPr/>
          <a:lstStyle/>
          <a:p>
            <a:pPr algn="ctr"/>
            <a:r>
              <a:rPr kumimoji="1" lang="ja-JP" altLang="en-US" dirty="0">
                <a:latin typeface="ＭＳ Ｐゴシック" panose="020B0600070205080204" pitchFamily="50" charset="-128"/>
                <a:ea typeface="ＭＳ Ｐゴシック" panose="020B0600070205080204" pitchFamily="50" charset="-128"/>
              </a:rPr>
              <a:t>体内の尿酸量と溶ける限界</a:t>
            </a:r>
          </a:p>
        </p:txBody>
      </p:sp>
      <p:sp>
        <p:nvSpPr>
          <p:cNvPr id="10" name="テキスト ボックス 9"/>
          <p:cNvSpPr txBox="1"/>
          <p:nvPr/>
        </p:nvSpPr>
        <p:spPr>
          <a:xfrm>
            <a:off x="3961447" y="1647779"/>
            <a:ext cx="4539060" cy="646331"/>
          </a:xfrm>
          <a:prstGeom prst="rect">
            <a:avLst/>
          </a:prstGeom>
          <a:noFill/>
        </p:spPr>
        <p:txBody>
          <a:bodyPr wrap="square" rtlCol="0">
            <a:spAutoFit/>
          </a:bodyPr>
          <a:lstStyle/>
          <a:p>
            <a:r>
              <a:rPr kumimoji="1" lang="ja-JP" altLang="en-US" dirty="0"/>
              <a:t>体内の尿酸値が増えると血液に溶けなくなって結晶となって体の中に溜まっていく</a:t>
            </a:r>
          </a:p>
        </p:txBody>
      </p:sp>
      <p:pic>
        <p:nvPicPr>
          <p:cNvPr id="1030" name="Picture 6" descr="C:\Users\H\Desktop\図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85" y="1494569"/>
            <a:ext cx="2485750" cy="22280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Desktop\図1.png"/>
          <p:cNvPicPr>
            <a:picLocks noChangeAspect="1" noChangeArrowheads="1"/>
          </p:cNvPicPr>
          <p:nvPr/>
        </p:nvPicPr>
        <p:blipFill rotWithShape="1">
          <a:blip r:embed="rId4">
            <a:extLst>
              <a:ext uri="{28A0092B-C50C-407E-A947-70E740481C1C}">
                <a14:useLocalDpi xmlns:a14="http://schemas.microsoft.com/office/drawing/2010/main" val="0"/>
              </a:ext>
            </a:extLst>
          </a:blip>
          <a:srcRect t="20114" r="32073"/>
          <a:stretch/>
        </p:blipFill>
        <p:spPr bwMode="auto">
          <a:xfrm>
            <a:off x="1117547" y="3662222"/>
            <a:ext cx="2676392" cy="184774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35429" y="5694659"/>
            <a:ext cx="4583420" cy="830997"/>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作られる量が増えたり尿から排泄が減ると体の中の尿酸が増える</a:t>
            </a:r>
          </a:p>
        </p:txBody>
      </p:sp>
      <p:pic>
        <p:nvPicPr>
          <p:cNvPr id="1031" name="Picture 7"/>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529" b="96765" l="7654" r="68889"/>
                    </a14:imgEffect>
                  </a14:imgLayer>
                </a14:imgProps>
              </a:ext>
              <a:ext uri="{28A0092B-C50C-407E-A947-70E740481C1C}">
                <a14:useLocalDpi xmlns:a14="http://schemas.microsoft.com/office/drawing/2010/main" val="0"/>
              </a:ext>
            </a:extLst>
          </a:blip>
          <a:srcRect l="6731" t="4027" r="31564" b="14343"/>
          <a:stretch/>
        </p:blipFill>
        <p:spPr bwMode="auto">
          <a:xfrm>
            <a:off x="3507425" y="3854749"/>
            <a:ext cx="1317027" cy="146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19838" y="4586093"/>
            <a:ext cx="997709" cy="369332"/>
          </a:xfrm>
          <a:prstGeom prst="rect">
            <a:avLst/>
          </a:prstGeom>
          <a:noFill/>
        </p:spPr>
        <p:txBody>
          <a:bodyPr wrap="none" rtlCol="0">
            <a:spAutoFit/>
          </a:bodyPr>
          <a:lstStyle/>
          <a:p>
            <a:r>
              <a:rPr kumimoji="1" lang="ja-JP" altLang="en-US" b="1" dirty="0">
                <a:solidFill>
                  <a:schemeClr val="accent5">
                    <a:lumMod val="75000"/>
                  </a:schemeClr>
                </a:solidFill>
              </a:rPr>
              <a:t>６</a:t>
            </a:r>
            <a:r>
              <a:rPr kumimoji="1" lang="en-US" altLang="ja-JP" b="1" dirty="0">
                <a:solidFill>
                  <a:schemeClr val="accent5">
                    <a:lumMod val="75000"/>
                  </a:schemeClr>
                </a:solidFill>
              </a:rPr>
              <a:t>mg/dl</a:t>
            </a:r>
          </a:p>
        </p:txBody>
      </p:sp>
    </p:spTree>
    <p:extLst>
      <p:ext uri="{BB962C8B-B14F-4D97-AF65-F5344CB8AC3E}">
        <p14:creationId xmlns:p14="http://schemas.microsoft.com/office/powerpoint/2010/main" val="413112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5477" y="416151"/>
            <a:ext cx="7886700" cy="1325563"/>
          </a:xfrm>
        </p:spPr>
        <p:txBody>
          <a:bodyPr/>
          <a:lstStyle/>
          <a:p>
            <a:pPr algn="ctr"/>
            <a:r>
              <a:rPr kumimoji="1" lang="ja-JP" altLang="en-US" dirty="0">
                <a:latin typeface="ＭＳ Ｐゴシック" panose="020B0600070205080204" pitchFamily="50" charset="-128"/>
                <a:ea typeface="ＭＳ Ｐゴシック" panose="020B0600070205080204" pitchFamily="50" charset="-128"/>
              </a:rPr>
              <a:t>痛風発作時の治療</a:t>
            </a:r>
          </a:p>
        </p:txBody>
      </p:sp>
      <p:sp>
        <p:nvSpPr>
          <p:cNvPr id="5" name="コンテンツ プレースホルダー 4"/>
          <p:cNvSpPr>
            <a:spLocks noGrp="1"/>
          </p:cNvSpPr>
          <p:nvPr>
            <p:ph idx="1"/>
          </p:nvPr>
        </p:nvSpPr>
        <p:spPr>
          <a:xfrm>
            <a:off x="1483632" y="1908012"/>
            <a:ext cx="6171293" cy="540204"/>
          </a:xfrm>
        </p:spPr>
        <p:txBody>
          <a:bodyPr/>
          <a:lstStyle/>
          <a:p>
            <a:r>
              <a:rPr lang="ja-JP" altLang="en-US" dirty="0">
                <a:latin typeface="ＭＳ Ｐゴシック" panose="020B0600070205080204" pitchFamily="50" charset="-128"/>
                <a:ea typeface="ＭＳ Ｐゴシック" panose="020B0600070205080204" pitchFamily="50" charset="-128"/>
              </a:rPr>
              <a:t>痛み止めやステロイドで痛みを鎮める</a:t>
            </a:r>
            <a:endParaRPr lang="en-US" altLang="ja-JP"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4"/>
          <p:cNvSpPr txBox="1">
            <a:spLocks/>
          </p:cNvSpPr>
          <p:nvPr/>
        </p:nvSpPr>
        <p:spPr>
          <a:xfrm>
            <a:off x="1576386" y="4529144"/>
            <a:ext cx="6171293" cy="540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ＭＳ Ｐゴシック" panose="020B0600070205080204" pitchFamily="50" charset="-128"/>
                <a:ea typeface="ＭＳ Ｐゴシック" panose="020B0600070205080204" pitchFamily="50" charset="-128"/>
              </a:rPr>
              <a:t>原因となっている高尿酸血症の治療</a:t>
            </a:r>
            <a:endParaRPr lang="en-US" altLang="ja-JP" dirty="0">
              <a:latin typeface="ＭＳ Ｐゴシック" panose="020B0600070205080204" pitchFamily="50" charset="-128"/>
              <a:ea typeface="ＭＳ Ｐゴシック" panose="020B0600070205080204" pitchFamily="50" charset="-128"/>
            </a:endParaRPr>
          </a:p>
        </p:txBody>
      </p:sp>
      <p:pic>
        <p:nvPicPr>
          <p:cNvPr id="1026" name="Picture 2" descr="痛風のイラスト | かわいいフリー素材集 いらすと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718" y="2412471"/>
            <a:ext cx="1764368" cy="1960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薬を飲んでいる人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743" y="4642984"/>
            <a:ext cx="1560286" cy="1953409"/>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290285" y="972457"/>
            <a:ext cx="1828801" cy="1016000"/>
          </a:xfrm>
          <a:prstGeom prst="wedgeEllipseCallout">
            <a:avLst>
              <a:gd name="adj1" fmla="val 45627"/>
              <a:gd name="adj2" fmla="val 4018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まずは</a:t>
            </a:r>
          </a:p>
        </p:txBody>
      </p:sp>
      <p:sp>
        <p:nvSpPr>
          <p:cNvPr id="9" name="円形吹き出し 8"/>
          <p:cNvSpPr/>
          <p:nvPr/>
        </p:nvSpPr>
        <p:spPr>
          <a:xfrm>
            <a:off x="1072971" y="5251356"/>
            <a:ext cx="4218530" cy="1345037"/>
          </a:xfrm>
          <a:prstGeom prst="wedgeEllipseCallout">
            <a:avLst>
              <a:gd name="adj1" fmla="val 77954"/>
              <a:gd name="adj2" fmla="val -28351"/>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大切なのは</a:t>
            </a:r>
            <a:endParaRPr kumimoji="1" lang="en-US" altLang="ja-JP" sz="280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治療を続けること</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21588" y="2625830"/>
            <a:ext cx="3080890" cy="180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182236" y="2869456"/>
            <a:ext cx="3260829" cy="523220"/>
          </a:xfrm>
          <a:prstGeom prst="rect">
            <a:avLst/>
          </a:prstGeom>
          <a:solidFill>
            <a:schemeClr val="bg1"/>
          </a:solidFill>
        </p:spPr>
        <p:txBody>
          <a:bodyPr wrap="none" rtlCol="0">
            <a:spAutoFit/>
          </a:bodyPr>
          <a:lstStyle/>
          <a:p>
            <a:r>
              <a:rPr kumimoji="1" lang="ja-JP" altLang="en-US" sz="2800" b="1" dirty="0">
                <a:solidFill>
                  <a:srgbClr val="0070C0"/>
                </a:solidFill>
                <a:latin typeface="AR PＰＯＰ体B" panose="040B0800000000000000" pitchFamily="50" charset="-128"/>
                <a:ea typeface="AR PＰＯＰ体B" panose="040B0800000000000000" pitchFamily="50" charset="-128"/>
              </a:rPr>
              <a:t>痛みがおさまったら</a:t>
            </a:r>
          </a:p>
        </p:txBody>
      </p:sp>
    </p:spTree>
    <p:extLst>
      <p:ext uri="{BB962C8B-B14F-4D97-AF65-F5344CB8AC3E}">
        <p14:creationId xmlns:p14="http://schemas.microsoft.com/office/powerpoint/2010/main" val="145190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痛風発作後の治療</a:t>
            </a:r>
          </a:p>
        </p:txBody>
      </p:sp>
      <p:sp>
        <p:nvSpPr>
          <p:cNvPr id="5" name="コンテンツ プレースホルダー 4"/>
          <p:cNvSpPr>
            <a:spLocks noGrp="1"/>
          </p:cNvSpPr>
          <p:nvPr>
            <p:ph idx="1"/>
          </p:nvPr>
        </p:nvSpPr>
        <p:spPr>
          <a:xfrm>
            <a:off x="628650" y="1825625"/>
            <a:ext cx="7886700" cy="1472211"/>
          </a:xfrm>
        </p:spPr>
        <p:txBody>
          <a:bodyPr>
            <a:normAutofit/>
          </a:bodyPr>
          <a:lstStyle/>
          <a:p>
            <a:r>
              <a:rPr lang="ja-JP" altLang="en-US" dirty="0">
                <a:latin typeface="ＭＳ Ｐゴシック" panose="020B0600070205080204" pitchFamily="50" charset="-128"/>
                <a:ea typeface="ＭＳ Ｐゴシック" panose="020B0600070205080204" pitchFamily="50" charset="-128"/>
              </a:rPr>
              <a:t>約６０％の人は一カ月以内に治療を中断している</a:t>
            </a:r>
          </a:p>
          <a:p>
            <a:r>
              <a:rPr kumimoji="1" lang="ja-JP" altLang="en-US" dirty="0">
                <a:latin typeface="ＭＳ Ｐゴシック" panose="020B0600070205080204" pitchFamily="50" charset="-128"/>
                <a:ea typeface="ＭＳ Ｐゴシック" panose="020B0600070205080204" pitchFamily="50" charset="-128"/>
              </a:rPr>
              <a:t>その後の痛風発作でも２４％の人は来院しない</a:t>
            </a:r>
            <a:endParaRPr lang="en-US" altLang="ja-JP" dirty="0">
              <a:latin typeface="ＭＳ Ｐゴシック" panose="020B0600070205080204" pitchFamily="50" charset="-128"/>
              <a:ea typeface="ＭＳ Ｐゴシック" panose="020B0600070205080204" pitchFamily="50" charset="-128"/>
            </a:endParaRPr>
          </a:p>
        </p:txBody>
      </p:sp>
      <p:sp>
        <p:nvSpPr>
          <p:cNvPr id="6" name="下矢印 5"/>
          <p:cNvSpPr/>
          <p:nvPr/>
        </p:nvSpPr>
        <p:spPr>
          <a:xfrm>
            <a:off x="3759197" y="3407955"/>
            <a:ext cx="2037806" cy="352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 name="コンテンツ プレースホルダー 4"/>
          <p:cNvSpPr txBox="1">
            <a:spLocks/>
          </p:cNvSpPr>
          <p:nvPr/>
        </p:nvSpPr>
        <p:spPr>
          <a:xfrm>
            <a:off x="1982025" y="4359722"/>
            <a:ext cx="5592150" cy="1629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ＭＳ Ｐゴシック" panose="020B0600070205080204" pitchFamily="50" charset="-128"/>
                <a:ea typeface="ＭＳ Ｐゴシック" panose="020B0600070205080204" pitchFamily="50" charset="-128"/>
              </a:rPr>
              <a:t>関節炎発作が間欠的であること</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関節炎が自己終息的であること</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仕事が忙しい・・</a:t>
            </a: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5706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ＭＳ Ｐゴシック" panose="020B0600070205080204" pitchFamily="50" charset="-128"/>
                <a:ea typeface="ＭＳ Ｐゴシック" panose="020B0600070205080204" pitchFamily="50" charset="-128"/>
              </a:rPr>
              <a:t>高尿酸血症・痛風の自然経過</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496888" y="2036294"/>
            <a:ext cx="8150225" cy="4352925"/>
            <a:chOff x="496888" y="1252538"/>
            <a:chExt cx="8150225" cy="4352925"/>
          </a:xfrm>
        </p:grpSpPr>
        <p:pic>
          <p:nvPicPr>
            <p:cNvPr id="1026" name="Picture 2" descr="C:\Users\H\Desktop\図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8" y="1252538"/>
              <a:ext cx="8150225" cy="4352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Desktop\図1222.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91" b="100000" l="0" r="100000"/>
                      </a14:imgEffect>
                    </a14:imgLayer>
                  </a14:imgProps>
                </a:ext>
                <a:ext uri="{28A0092B-C50C-407E-A947-70E740481C1C}">
                  <a14:useLocalDpi xmlns:a14="http://schemas.microsoft.com/office/drawing/2010/main" val="0"/>
                </a:ext>
              </a:extLst>
            </a:blip>
            <a:srcRect/>
            <a:stretch>
              <a:fillRect/>
            </a:stretch>
          </p:blipFill>
          <p:spPr bwMode="auto">
            <a:xfrm>
              <a:off x="5397504" y="3113086"/>
              <a:ext cx="396875" cy="603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H\Desktop\図1222.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91" b="100000" l="0" r="100000"/>
                      </a14:imgEffect>
                    </a14:imgLayer>
                  </a14:imgProps>
                </a:ext>
                <a:ext uri="{28A0092B-C50C-407E-A947-70E740481C1C}">
                  <a14:useLocalDpi xmlns:a14="http://schemas.microsoft.com/office/drawing/2010/main" val="0"/>
                </a:ext>
              </a:extLst>
            </a:blip>
            <a:srcRect/>
            <a:stretch>
              <a:fillRect/>
            </a:stretch>
          </p:blipFill>
          <p:spPr bwMode="auto">
            <a:xfrm>
              <a:off x="4049715" y="3303247"/>
              <a:ext cx="396875" cy="60325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テキスト ボックス 4"/>
          <p:cNvSpPr txBox="1"/>
          <p:nvPr/>
        </p:nvSpPr>
        <p:spPr>
          <a:xfrm>
            <a:off x="2182053" y="3767689"/>
            <a:ext cx="1107996" cy="369332"/>
          </a:xfrm>
          <a:prstGeom prst="rect">
            <a:avLst/>
          </a:prstGeom>
          <a:noFill/>
        </p:spPr>
        <p:txBody>
          <a:bodyPr wrap="none" rtlCol="0">
            <a:spAutoFit/>
          </a:bodyPr>
          <a:lstStyle/>
          <a:p>
            <a:r>
              <a:rPr kumimoji="1" lang="ja-JP" altLang="en-US" b="1" dirty="0"/>
              <a:t>痛風発作</a:t>
            </a:r>
          </a:p>
        </p:txBody>
      </p:sp>
      <p:sp>
        <p:nvSpPr>
          <p:cNvPr id="7" name="フリーフォーム 6"/>
          <p:cNvSpPr/>
          <p:nvPr/>
        </p:nvSpPr>
        <p:spPr>
          <a:xfrm>
            <a:off x="3295650" y="3952875"/>
            <a:ext cx="404813" cy="257175"/>
          </a:xfrm>
          <a:custGeom>
            <a:avLst/>
            <a:gdLst>
              <a:gd name="connsiteX0" fmla="*/ 0 w 404813"/>
              <a:gd name="connsiteY0" fmla="*/ 0 h 257175"/>
              <a:gd name="connsiteX1" fmla="*/ 252413 w 404813"/>
              <a:gd name="connsiteY1" fmla="*/ 71438 h 257175"/>
              <a:gd name="connsiteX2" fmla="*/ 404813 w 404813"/>
              <a:gd name="connsiteY2" fmla="*/ 257175 h 257175"/>
            </a:gdLst>
            <a:ahLst/>
            <a:cxnLst>
              <a:cxn ang="0">
                <a:pos x="connsiteX0" y="connsiteY0"/>
              </a:cxn>
              <a:cxn ang="0">
                <a:pos x="connsiteX1" y="connsiteY1"/>
              </a:cxn>
              <a:cxn ang="0">
                <a:pos x="connsiteX2" y="connsiteY2"/>
              </a:cxn>
            </a:cxnLst>
            <a:rect l="l" t="t" r="r" b="b"/>
            <a:pathLst>
              <a:path w="404813" h="257175">
                <a:moveTo>
                  <a:pt x="0" y="0"/>
                </a:moveTo>
                <a:cubicBezTo>
                  <a:pt x="92472" y="14287"/>
                  <a:pt x="184944" y="28575"/>
                  <a:pt x="252413" y="71438"/>
                </a:cubicBezTo>
                <a:cubicBezTo>
                  <a:pt x="319882" y="114301"/>
                  <a:pt x="404813" y="257175"/>
                  <a:pt x="404813" y="257175"/>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386285" y="3108512"/>
            <a:ext cx="2031325" cy="369332"/>
          </a:xfrm>
          <a:prstGeom prst="rect">
            <a:avLst/>
          </a:prstGeom>
          <a:noFill/>
        </p:spPr>
        <p:txBody>
          <a:bodyPr wrap="none" rtlCol="0">
            <a:spAutoFit/>
          </a:bodyPr>
          <a:lstStyle/>
          <a:p>
            <a:r>
              <a:rPr kumimoji="1" lang="ja-JP" altLang="en-US" b="1" dirty="0"/>
              <a:t>痛風の発作が続く</a:t>
            </a:r>
          </a:p>
        </p:txBody>
      </p:sp>
      <p:sp>
        <p:nvSpPr>
          <p:cNvPr id="10" name="右矢印 9"/>
          <p:cNvSpPr/>
          <p:nvPr/>
        </p:nvSpPr>
        <p:spPr>
          <a:xfrm>
            <a:off x="1016000" y="1698171"/>
            <a:ext cx="6865257" cy="841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痛風発作を繰り返し、腎臓や心臓がだんだんこわれてくる</a:t>
            </a:r>
          </a:p>
        </p:txBody>
      </p:sp>
    </p:spTree>
    <p:extLst>
      <p:ext uri="{BB962C8B-B14F-4D97-AF65-F5344CB8AC3E}">
        <p14:creationId xmlns:p14="http://schemas.microsoft.com/office/powerpoint/2010/main" val="379685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467359" y="5051880"/>
            <a:ext cx="6560457" cy="1277481"/>
          </a:xfrm>
          <a:prstGeom prst="wedgeRoundRectCallout">
            <a:avLst>
              <a:gd name="adj1" fmla="val 62618"/>
              <a:gd name="adj2" fmla="val -703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尿酸が高めと指摘されたら</a:t>
            </a:r>
          </a:p>
        </p:txBody>
      </p:sp>
      <p:sp>
        <p:nvSpPr>
          <p:cNvPr id="3" name="コンテンツ プレースホルダー 2"/>
          <p:cNvSpPr>
            <a:spLocks noGrp="1"/>
          </p:cNvSpPr>
          <p:nvPr>
            <p:ph idx="1"/>
          </p:nvPr>
        </p:nvSpPr>
        <p:spPr>
          <a:xfrm>
            <a:off x="628650" y="1825625"/>
            <a:ext cx="7886700" cy="3109232"/>
          </a:xfrm>
        </p:spPr>
        <p:txBody>
          <a:bodyPr>
            <a:normAutofit/>
          </a:bodyPr>
          <a:lstStyle/>
          <a:p>
            <a:pPr>
              <a:lnSpc>
                <a:spcPct val="100000"/>
              </a:lnSpc>
            </a:pPr>
            <a:r>
              <a:rPr kumimoji="1" lang="ja-JP" altLang="en-US" sz="3600" b="1" dirty="0">
                <a:latin typeface="ＭＳ Ｐゴシック" panose="020B0600070205080204" pitchFamily="50" charset="-128"/>
                <a:ea typeface="ＭＳ Ｐゴシック" panose="020B0600070205080204" pitchFamily="50" charset="-128"/>
              </a:rPr>
              <a:t>尿酸の材料をとりすぎない</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プリン体の多い食べ物をとりすぎない</a:t>
            </a:r>
            <a:br>
              <a:rPr kumimoji="1" lang="en-US" altLang="ja-JP" dirty="0">
                <a:latin typeface="ＭＳ Ｐゴシック" panose="020B0600070205080204" pitchFamily="50" charset="-128"/>
                <a:ea typeface="ＭＳ Ｐゴシック" panose="020B0600070205080204" pitchFamily="50" charset="-128"/>
              </a:rPr>
            </a:br>
            <a:br>
              <a:rPr kumimoji="1" lang="en-US" altLang="ja-JP" dirty="0">
                <a:latin typeface="ＭＳ Ｐゴシック" panose="020B0600070205080204" pitchFamily="50" charset="-128"/>
                <a:ea typeface="ＭＳ Ｐゴシック" panose="020B0600070205080204" pitchFamily="50" charset="-128"/>
              </a:rPr>
            </a:br>
            <a:r>
              <a:rPr lang="ja-JP" altLang="en-US" sz="3600" b="1" dirty="0">
                <a:latin typeface="ＭＳ Ｐゴシック" panose="020B0600070205080204" pitchFamily="50" charset="-128"/>
                <a:ea typeface="ＭＳ Ｐゴシック" panose="020B0600070205080204" pitchFamily="50" charset="-128"/>
              </a:rPr>
              <a:t>尿酸を体から出しやすくする</a:t>
            </a:r>
            <a:br>
              <a:rPr lang="en-US" altLang="ja-JP"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尿の量を増やす</a:t>
            </a:r>
            <a:br>
              <a:rPr lang="en-US" altLang="ja-JP"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尿をアルカリ性にする</a:t>
            </a:r>
            <a:endParaRPr lang="en-US" altLang="ja-JP" dirty="0">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841830" y="5177841"/>
            <a:ext cx="6357256" cy="707886"/>
          </a:xfrm>
          <a:prstGeom prst="rect">
            <a:avLst/>
          </a:prstGeom>
        </p:spPr>
        <p:txBody>
          <a:bodyPr wrap="square">
            <a:spAutoFit/>
          </a:bodyPr>
          <a:lstStyle/>
          <a:p>
            <a:r>
              <a:rPr lang="ja-JP" altLang="en-US" sz="2000" b="1" dirty="0">
                <a:latin typeface="ＭＳ Ｐゴシック" panose="020B0600070205080204" pitchFamily="50" charset="-128"/>
                <a:ea typeface="ＭＳ Ｐゴシック" panose="020B0600070205080204" pitchFamily="50" charset="-128"/>
              </a:rPr>
              <a:t>過去に痛風発作があった場合や、</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尿酸値が９</a:t>
            </a:r>
            <a:r>
              <a:rPr lang="en-US" altLang="ja-JP" sz="2000" b="1" dirty="0">
                <a:latin typeface="ＭＳ Ｐゴシック" panose="020B0600070205080204" pitchFamily="50" charset="-128"/>
                <a:ea typeface="ＭＳ Ｐゴシック" panose="020B0600070205080204" pitchFamily="50" charset="-128"/>
              </a:rPr>
              <a:t>mg/dl</a:t>
            </a:r>
            <a:r>
              <a:rPr lang="ja-JP" altLang="en-US" sz="2000" b="1" dirty="0">
                <a:latin typeface="ＭＳ Ｐゴシック" panose="020B0600070205080204" pitchFamily="50" charset="-128"/>
                <a:ea typeface="ＭＳ Ｐゴシック" panose="020B0600070205080204" pitchFamily="50" charset="-128"/>
              </a:rPr>
              <a:t>を超える場合にはすぐに受診しましょう</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8678" y1="78571" x2="42314" y2="67429"/>
                        <a14:foregroundMark x1="45455" y1="66571" x2="47603" y2="86857"/>
                        <a14:foregroundMark x1="64793" y1="94286" x2="47603" y2="90571"/>
                        <a14:foregroundMark x1="65785" y1="62857" x2="33719" y2="62000"/>
                        <a14:foregroundMark x1="55041" y1="55429" x2="81818" y2="79571"/>
                        <a14:foregroundMark x1="91405" y1="88714" x2="73223" y2="73000"/>
                        <a14:foregroundMark x1="44463" y1="74000" x2="36860" y2="95286"/>
                        <a14:foregroundMark x1="76529" y1="66571" x2="52893" y2="55429"/>
                        <a14:foregroundMark x1="55041" y1="71143" x2="56198" y2="62000"/>
                        <a14:foregroundMark x1="59339" y1="74000" x2="59339" y2="74000"/>
                        <a14:foregroundMark x1="54050" y1="71143" x2="54050" y2="71143"/>
                        <a14:foregroundMark x1="49752" y1="56429" x2="49752" y2="56429"/>
                        <a14:foregroundMark x1="67934" y1="56429" x2="67934" y2="56429"/>
                        <a14:foregroundMark x1="26281" y1="79571" x2="26281" y2="79571"/>
                        <a14:foregroundMark x1="14380" y1="75857" x2="14380" y2="75857"/>
                        <a14:foregroundMark x1="18678" y1="81429" x2="18678" y2="81429"/>
                        <a14:foregroundMark x1="20826" y1="87857" x2="20826" y2="87857"/>
                        <a14:foregroundMark x1="30579" y1="80429" x2="30579" y2="80429"/>
                        <a14:foregroundMark x1="13388" y1="72143" x2="13388" y2="72143"/>
                      </a14:backgroundRemoval>
                    </a14:imgEffect>
                  </a14:imgLayer>
                </a14:imgProps>
              </a:ext>
              <a:ext uri="{28A0092B-C50C-407E-A947-70E740481C1C}">
                <a14:useLocalDpi xmlns:a14="http://schemas.microsoft.com/office/drawing/2010/main" val="0"/>
              </a:ext>
            </a:extLst>
          </a:blip>
          <a:srcRect/>
          <a:stretch>
            <a:fillRect/>
          </a:stretch>
        </p:blipFill>
        <p:spPr bwMode="auto">
          <a:xfrm>
            <a:off x="7394803" y="4905605"/>
            <a:ext cx="1356957" cy="157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9997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315</Words>
  <Application>Microsoft Office PowerPoint</Application>
  <PresentationFormat>画面に合わせる (4:3)</PresentationFormat>
  <Paragraphs>46</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AR PＰＯＰ体B</vt:lpstr>
      <vt:lpstr>ＭＳ Ｐゴシック</vt:lpstr>
      <vt:lpstr>Arial</vt:lpstr>
      <vt:lpstr>Calibri</vt:lpstr>
      <vt:lpstr>Calibri Light</vt:lpstr>
      <vt:lpstr>Office テーマ</vt:lpstr>
      <vt:lpstr>痛風</vt:lpstr>
      <vt:lpstr>痛風　痛風発作</vt:lpstr>
      <vt:lpstr>痛風患者さんの数</vt:lpstr>
      <vt:lpstr>尿酸の産生と排泄</vt:lpstr>
      <vt:lpstr>体内の尿酸量と溶ける限界</vt:lpstr>
      <vt:lpstr>痛風発作時の治療</vt:lpstr>
      <vt:lpstr>痛風発作後の治療</vt:lpstr>
      <vt:lpstr>高尿酸血症・痛風の自然経過</vt:lpstr>
      <vt:lpstr>尿酸が高めと指摘されたら</vt:lpstr>
      <vt:lpstr>尿酸の材料をとりすぎない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 H</dc:creator>
  <cp:lastModifiedBy>jes302</cp:lastModifiedBy>
  <cp:revision>370</cp:revision>
  <cp:lastPrinted>2023-05-28T22:22:03Z</cp:lastPrinted>
  <dcterms:created xsi:type="dcterms:W3CDTF">2020-08-29T23:48:47Z</dcterms:created>
  <dcterms:modified xsi:type="dcterms:W3CDTF">2023-09-25T06:50:25Z</dcterms:modified>
</cp:coreProperties>
</file>