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2" r:id="rId3"/>
    <p:sldId id="282" r:id="rId4"/>
    <p:sldId id="281" r:id="rId5"/>
    <p:sldId id="279" r:id="rId6"/>
    <p:sldId id="264" r:id="rId7"/>
    <p:sldId id="271" r:id="rId8"/>
    <p:sldId id="289" r:id="rId9"/>
    <p:sldId id="290" r:id="rId10"/>
    <p:sldId id="270" r:id="rId11"/>
    <p:sldId id="269" r:id="rId12"/>
    <p:sldId id="291" r:id="rId13"/>
    <p:sldId id="280" r:id="rId14"/>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819"/>
    <a:srgbClr val="E6A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138" y="10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871892A-6C84-4935-B75B-A9985AADC77C}" type="datetimeFigureOut">
              <a:rPr kumimoji="1" lang="ja-JP" altLang="en-US" smtClean="0"/>
              <a:t>2023/9/21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1713002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71892A-6C84-4935-B75B-A9985AADC77C}" type="datetimeFigureOut">
              <a:rPr kumimoji="1" lang="ja-JP" altLang="en-US" smtClean="0"/>
              <a:t>2023/9/21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3617407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71892A-6C84-4935-B75B-A9985AADC77C}" type="datetimeFigureOut">
              <a:rPr kumimoji="1" lang="ja-JP" altLang="en-US" smtClean="0"/>
              <a:t>2023/9/21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2485088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71892A-6C84-4935-B75B-A9985AADC77C}" type="datetimeFigureOut">
              <a:rPr kumimoji="1" lang="ja-JP" altLang="en-US" smtClean="0"/>
              <a:t>2023/9/21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3621708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871892A-6C84-4935-B75B-A9985AADC77C}" type="datetimeFigureOut">
              <a:rPr kumimoji="1" lang="ja-JP" altLang="en-US" smtClean="0"/>
              <a:t>2023/9/21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306198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871892A-6C84-4935-B75B-A9985AADC77C}" type="datetimeFigureOut">
              <a:rPr kumimoji="1" lang="ja-JP" altLang="en-US" smtClean="0"/>
              <a:t>2023/9/21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139751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871892A-6C84-4935-B75B-A9985AADC77C}" type="datetimeFigureOut">
              <a:rPr kumimoji="1" lang="ja-JP" altLang="en-US" smtClean="0"/>
              <a:t>2023/9/21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1610458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871892A-6C84-4935-B75B-A9985AADC77C}" type="datetimeFigureOut">
              <a:rPr kumimoji="1" lang="ja-JP" altLang="en-US" smtClean="0"/>
              <a:t>2023/9/21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2236344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1892A-6C84-4935-B75B-A9985AADC77C}" type="datetimeFigureOut">
              <a:rPr kumimoji="1" lang="ja-JP" altLang="en-US" smtClean="0"/>
              <a:t>2023/9/21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636304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871892A-6C84-4935-B75B-A9985AADC77C}" type="datetimeFigureOut">
              <a:rPr kumimoji="1" lang="ja-JP" altLang="en-US" smtClean="0"/>
              <a:t>2023/9/21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2813504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871892A-6C84-4935-B75B-A9985AADC77C}" type="datetimeFigureOut">
              <a:rPr kumimoji="1" lang="ja-JP" altLang="en-US" smtClean="0"/>
              <a:t>2023/9/21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4063880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1892A-6C84-4935-B75B-A9985AADC77C}" type="datetimeFigureOut">
              <a:rPr kumimoji="1" lang="ja-JP" altLang="en-US" smtClean="0"/>
              <a:t>2023/9/21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B35066-84ED-462C-91BF-A526E4254116}" type="slidenum">
              <a:rPr kumimoji="1" lang="ja-JP" altLang="en-US" smtClean="0"/>
              <a:t>‹#›</a:t>
            </a:fld>
            <a:endParaRPr kumimoji="1" lang="ja-JP" altLang="en-US"/>
          </a:p>
        </p:txBody>
      </p:sp>
    </p:spTree>
    <p:extLst>
      <p:ext uri="{BB962C8B-B14F-4D97-AF65-F5344CB8AC3E}">
        <p14:creationId xmlns:p14="http://schemas.microsoft.com/office/powerpoint/2010/main" val="3294134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4.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6.png"/><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9B5367-9B0C-4D17-80B4-8C8E4975B259}"/>
              </a:ext>
            </a:extLst>
          </p:cNvPr>
          <p:cNvSpPr>
            <a:spLocks noGrp="1"/>
          </p:cNvSpPr>
          <p:nvPr>
            <p:ph type="ctrTitle"/>
          </p:nvPr>
        </p:nvSpPr>
        <p:spPr/>
        <p:txBody>
          <a:bodyPr/>
          <a:lstStyle/>
          <a:p>
            <a:r>
              <a:rPr kumimoji="1" lang="ja-JP" altLang="en-US" dirty="0">
                <a:latin typeface="ＭＳ Ｐゴシック" panose="020B0600070205080204" pitchFamily="50" charset="-128"/>
                <a:ea typeface="ＭＳ Ｐゴシック" panose="020B0600070205080204" pitchFamily="50" charset="-128"/>
              </a:rPr>
              <a:t>腱鞘炎</a:t>
            </a:r>
          </a:p>
        </p:txBody>
      </p:sp>
      <p:sp>
        <p:nvSpPr>
          <p:cNvPr id="3" name="字幕 2">
            <a:extLst>
              <a:ext uri="{FF2B5EF4-FFF2-40B4-BE49-F238E27FC236}">
                <a16:creationId xmlns:a16="http://schemas.microsoft.com/office/drawing/2014/main" id="{94F839FF-4BAE-25E4-FC69-16DB66FA07BF}"/>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231045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a:latin typeface="ＭＳ Ｐゴシック" panose="020B0600070205080204" pitchFamily="50" charset="-128"/>
                <a:ea typeface="ＭＳ Ｐゴシック" panose="020B0600070205080204" pitchFamily="50" charset="-128"/>
              </a:rPr>
              <a:t>伸筋腱の腱鞘炎　ドケルバン病</a:t>
            </a:r>
            <a:endParaRPr kumimoji="1" lang="ja-JP" altLang="en-US" dirty="0">
              <a:latin typeface="ＭＳ Ｐゴシック" panose="020B0600070205080204" pitchFamily="50" charset="-128"/>
              <a:ea typeface="ＭＳ Ｐゴシック" panose="020B0600070205080204" pitchFamily="50" charset="-128"/>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440" t="25164" r="40796" b="50569"/>
          <a:stretch/>
        </p:blipFill>
        <p:spPr bwMode="auto">
          <a:xfrm>
            <a:off x="2106492" y="2034810"/>
            <a:ext cx="4768892" cy="313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1892309" y="5483951"/>
            <a:ext cx="5197257" cy="646331"/>
          </a:xfrm>
          <a:prstGeom prst="rect">
            <a:avLst/>
          </a:prstGeom>
        </p:spPr>
        <p:txBody>
          <a:bodyPr wrap="none">
            <a:spAutoFit/>
          </a:bodyPr>
          <a:lstStyle/>
          <a:p>
            <a:r>
              <a:rPr lang="ja-JP" altLang="en-US" sz="3600" dirty="0">
                <a:latin typeface="ＭＳ Ｐゴシック" panose="020B0600070205080204" pitchFamily="50" charset="-128"/>
                <a:ea typeface="ＭＳ Ｐゴシック" panose="020B0600070205080204" pitchFamily="50" charset="-128"/>
              </a:rPr>
              <a:t>フィンケルシュタインテスト</a:t>
            </a:r>
          </a:p>
        </p:txBody>
      </p:sp>
    </p:spTree>
    <p:extLst>
      <p:ext uri="{BB962C8B-B14F-4D97-AF65-F5344CB8AC3E}">
        <p14:creationId xmlns:p14="http://schemas.microsoft.com/office/powerpoint/2010/main" val="418468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a:latin typeface="ＭＳ Ｐゴシック" panose="020B0600070205080204" pitchFamily="50" charset="-128"/>
                <a:ea typeface="ＭＳ Ｐゴシック" panose="020B0600070205080204" pitchFamily="50" charset="-128"/>
              </a:rPr>
              <a:t>伸筋腱の腱鞘炎の治療</a:t>
            </a:r>
            <a:endParaRPr kumimoji="1" lang="ja-JP" altLang="en-US" dirty="0">
              <a:latin typeface="ＭＳ Ｐゴシック" panose="020B0600070205080204" pitchFamily="50" charset="-128"/>
              <a:ea typeface="ＭＳ Ｐゴシック" panose="020B0600070205080204" pitchFamily="50" charset="-128"/>
            </a:endParaRPr>
          </a:p>
        </p:txBody>
      </p:sp>
      <p:pic>
        <p:nvPicPr>
          <p:cNvPr id="3077"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44" t="16785" r="3623" b="19738"/>
          <a:stretch/>
        </p:blipFill>
        <p:spPr bwMode="auto">
          <a:xfrm rot="5564518">
            <a:off x="-869553" y="3184894"/>
            <a:ext cx="3740393" cy="179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78491" t="63523" r="14921" b="12073"/>
          <a:stretch/>
        </p:blipFill>
        <p:spPr bwMode="auto">
          <a:xfrm>
            <a:off x="3450193" y="2458450"/>
            <a:ext cx="1300443" cy="3640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80213"/>
          <a:stretch/>
        </p:blipFill>
        <p:spPr bwMode="auto">
          <a:xfrm>
            <a:off x="2189090" y="2292703"/>
            <a:ext cx="1471193" cy="3641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線矢印コネクタ 3"/>
          <p:cNvCxnSpPr/>
          <p:nvPr/>
        </p:nvCxnSpPr>
        <p:spPr>
          <a:xfrm flipV="1">
            <a:off x="1213109" y="4032103"/>
            <a:ext cx="1191268" cy="9036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3695" y="2182898"/>
            <a:ext cx="2981976" cy="1750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61982" r="6686"/>
          <a:stretch/>
        </p:blipFill>
        <p:spPr bwMode="auto">
          <a:xfrm>
            <a:off x="6644349" y="4837043"/>
            <a:ext cx="1604881" cy="183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5999922" y="1736215"/>
            <a:ext cx="2472152" cy="400110"/>
          </a:xfrm>
          <a:prstGeom prst="rect">
            <a:avLst/>
          </a:prstGeom>
          <a:noFill/>
        </p:spPr>
        <p:txBody>
          <a:bodyPr wrap="none" rtlCol="0">
            <a:spAutoFit/>
          </a:bodyPr>
          <a:lstStyle/>
          <a:p>
            <a:r>
              <a:rPr kumimoji="1" lang="ja-JP" altLang="en-US" sz="2000" b="1" dirty="0">
                <a:latin typeface="ＭＳ Ｐゴシック" panose="020B0600070205080204" pitchFamily="50" charset="-128"/>
                <a:ea typeface="ＭＳ Ｐゴシック" panose="020B0600070205080204" pitchFamily="50" charset="-128"/>
              </a:rPr>
              <a:t>ステロイドを注射する</a:t>
            </a:r>
          </a:p>
        </p:txBody>
      </p:sp>
      <p:sp>
        <p:nvSpPr>
          <p:cNvPr id="10" name="テキスト ボックス 9"/>
          <p:cNvSpPr txBox="1"/>
          <p:nvPr/>
        </p:nvSpPr>
        <p:spPr>
          <a:xfrm>
            <a:off x="5623695" y="4408704"/>
            <a:ext cx="3542958" cy="400110"/>
          </a:xfrm>
          <a:prstGeom prst="rect">
            <a:avLst/>
          </a:prstGeom>
          <a:noFill/>
        </p:spPr>
        <p:txBody>
          <a:bodyPr wrap="none" rtlCol="0">
            <a:spAutoFit/>
          </a:bodyPr>
          <a:lstStyle/>
          <a:p>
            <a:r>
              <a:rPr kumimoji="1" lang="ja-JP" altLang="en-US" sz="2000" b="1" dirty="0">
                <a:latin typeface="ＭＳ Ｐゴシック" panose="020B0600070205080204" pitchFamily="50" charset="-128"/>
                <a:ea typeface="ＭＳ Ｐゴシック" panose="020B0600070205080204" pitchFamily="50" charset="-128"/>
              </a:rPr>
              <a:t>炎症を起こした腱鞘を切開する</a:t>
            </a:r>
          </a:p>
        </p:txBody>
      </p:sp>
      <p:sp>
        <p:nvSpPr>
          <p:cNvPr id="3" name="矢印: 右 2">
            <a:extLst>
              <a:ext uri="{FF2B5EF4-FFF2-40B4-BE49-F238E27FC236}">
                <a16:creationId xmlns:a16="http://schemas.microsoft.com/office/drawing/2014/main" id="{1EDFE290-108D-FEF7-7B13-2DF9BE47AAA8}"/>
              </a:ext>
            </a:extLst>
          </p:cNvPr>
          <p:cNvSpPr/>
          <p:nvPr/>
        </p:nvSpPr>
        <p:spPr>
          <a:xfrm>
            <a:off x="4546769" y="2923445"/>
            <a:ext cx="1006058" cy="2351314"/>
          </a:xfrm>
          <a:prstGeom prst="rightArrow">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vert="wordArtVertRtl" rtlCol="0" anchor="ctr"/>
          <a:lstStyle/>
          <a:p>
            <a:pPr algn="ctr"/>
            <a:r>
              <a:rPr kumimoji="1" lang="ja-JP" altLang="en-US" b="1" dirty="0">
                <a:solidFill>
                  <a:schemeClr val="tx1"/>
                </a:solidFill>
              </a:rPr>
              <a:t>治療</a:t>
            </a: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0143" y="4006657"/>
            <a:ext cx="774700" cy="402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4836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lang="ja-JP" altLang="en-US" dirty="0">
                <a:latin typeface="ＭＳ Ｐゴシック" panose="020B0600070205080204" pitchFamily="50" charset="-128"/>
                <a:ea typeface="ＭＳ Ｐゴシック" panose="020B0600070205080204" pitchFamily="50" charset="-128"/>
              </a:rPr>
              <a:t>伸筋腱の腱鞘炎の原因</a:t>
            </a:r>
            <a:endParaRPr kumimoji="1" lang="ja-JP" altLang="en-US" dirty="0">
              <a:latin typeface="ＭＳ Ｐゴシック" panose="020B0600070205080204" pitchFamily="50" charset="-128"/>
              <a:ea typeface="ＭＳ Ｐゴシック" panose="020B0600070205080204" pitchFamily="50" charset="-128"/>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532" y="2378773"/>
            <a:ext cx="2711991" cy="245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581" t="17095" r="72135" b="20218"/>
          <a:stretch/>
        </p:blipFill>
        <p:spPr bwMode="auto">
          <a:xfrm>
            <a:off x="6047194" y="2146852"/>
            <a:ext cx="2803228" cy="26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549" y="2352178"/>
            <a:ext cx="1801779" cy="242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2033439" y="5268946"/>
            <a:ext cx="5402441" cy="954107"/>
          </a:xfrm>
          <a:prstGeom prst="rect">
            <a:avLst/>
          </a:prstGeom>
          <a:noFill/>
        </p:spPr>
        <p:txBody>
          <a:bodyPr wrap="none" rtlCol="0">
            <a:spAutoFit/>
          </a:bodyPr>
          <a:lstStyle/>
          <a:p>
            <a:pPr algn="ctr"/>
            <a:r>
              <a:rPr kumimoji="1" lang="ja-JP" altLang="en-US" sz="2800" b="1" dirty="0">
                <a:latin typeface="ＭＳ Ｐゴシック" panose="020B0600070205080204" pitchFamily="50" charset="-128"/>
                <a:ea typeface="ＭＳ Ｐゴシック" panose="020B0600070205080204" pitchFamily="50" charset="-128"/>
              </a:rPr>
              <a:t>特に手首をそらした状態で</a:t>
            </a:r>
            <a:endParaRPr kumimoji="1" lang="en-US" altLang="ja-JP" sz="2800" b="1" dirty="0">
              <a:latin typeface="ＭＳ Ｐゴシック" panose="020B0600070205080204" pitchFamily="50" charset="-128"/>
              <a:ea typeface="ＭＳ Ｐゴシック" panose="020B0600070205080204" pitchFamily="50" charset="-128"/>
            </a:endParaRPr>
          </a:p>
          <a:p>
            <a:pPr algn="ctr"/>
            <a:r>
              <a:rPr kumimoji="1" lang="ja-JP" altLang="en-US" sz="2800" b="1" dirty="0">
                <a:latin typeface="ＭＳ Ｐゴシック" panose="020B0600070205080204" pitchFamily="50" charset="-128"/>
                <a:ea typeface="ＭＳ Ｐゴシック" panose="020B0600070205080204" pitchFamily="50" charset="-128"/>
              </a:rPr>
              <a:t>親指を使い続けることで起こります</a:t>
            </a:r>
          </a:p>
        </p:txBody>
      </p:sp>
    </p:spTree>
    <p:extLst>
      <p:ext uri="{BB962C8B-B14F-4D97-AF65-F5344CB8AC3E}">
        <p14:creationId xmlns:p14="http://schemas.microsoft.com/office/powerpoint/2010/main" val="973989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a:latin typeface="ＭＳ Ｐゴシック" panose="020B0600070205080204" pitchFamily="50" charset="-128"/>
                <a:ea typeface="ＭＳ Ｐゴシック" panose="020B0600070205080204" pitchFamily="50" charset="-128"/>
              </a:rPr>
              <a:t>腱鞘炎をひどく</a:t>
            </a:r>
            <a:r>
              <a:rPr kumimoji="1" lang="ja-JP" altLang="en-US">
                <a:latin typeface="ＭＳ Ｐゴシック" panose="020B0600070205080204" pitchFamily="50" charset="-128"/>
                <a:ea typeface="ＭＳ Ｐゴシック" panose="020B0600070205080204" pitchFamily="50" charset="-128"/>
              </a:rPr>
              <a:t>しないため</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628650" y="1825625"/>
            <a:ext cx="7886700" cy="4667940"/>
          </a:xfrm>
        </p:spPr>
        <p:txBody>
          <a:bodyPr>
            <a:normAutofit fontScale="92500"/>
          </a:bodyPr>
          <a:lstStyle/>
          <a:p>
            <a:pPr>
              <a:lnSpc>
                <a:spcPct val="120000"/>
              </a:lnSpc>
            </a:pPr>
            <a:r>
              <a:rPr lang="ja-JP" altLang="en-US" dirty="0">
                <a:latin typeface="ＭＳ Ｐゴシック" panose="020B0600070205080204" pitchFamily="50" charset="-128"/>
                <a:ea typeface="ＭＳ Ｐゴシック" panose="020B0600070205080204" pitchFamily="50" charset="-128"/>
              </a:rPr>
              <a:t>長時間にわたる同じ動作の繰り返しは避けましょう。</a:t>
            </a:r>
            <a:endParaRPr lang="en-US" altLang="ja-JP" dirty="0">
              <a:latin typeface="ＭＳ Ｐゴシック" panose="020B0600070205080204" pitchFamily="50" charset="-128"/>
              <a:ea typeface="ＭＳ Ｐゴシック" panose="020B0600070205080204" pitchFamily="50" charset="-128"/>
            </a:endParaRPr>
          </a:p>
          <a:p>
            <a:pPr>
              <a:lnSpc>
                <a:spcPct val="120000"/>
              </a:lnSpc>
            </a:pPr>
            <a:r>
              <a:rPr lang="ja-JP" altLang="en-US" dirty="0">
                <a:latin typeface="ＭＳ Ｐゴシック" panose="020B0600070205080204" pitchFamily="50" charset="-128"/>
                <a:ea typeface="ＭＳ Ｐゴシック" panose="020B0600070205080204" pitchFamily="50" charset="-128"/>
              </a:rPr>
              <a:t>手や指の作業を続ける場合には３０分から１時間ごとに１回１０分程度は手を休めるようにしましょう</a:t>
            </a:r>
          </a:p>
          <a:p>
            <a:pPr>
              <a:lnSpc>
                <a:spcPct val="120000"/>
              </a:lnSpc>
            </a:pPr>
            <a:r>
              <a:rPr lang="ja-JP" altLang="en-US" dirty="0">
                <a:latin typeface="ＭＳ Ｐゴシック" panose="020B0600070205080204" pitchFamily="50" charset="-128"/>
                <a:ea typeface="ＭＳ Ｐゴシック" panose="020B0600070205080204" pitchFamily="50" charset="-128"/>
              </a:rPr>
              <a:t>腱鞘炎を放置して、それまでと同じように手や指を使ってしまうと、腫れた腱鞘と腱の間の摩擦により、症状が悪化してしまいます。</a:t>
            </a:r>
            <a:endParaRPr lang="en-US" altLang="ja-JP" dirty="0">
              <a:latin typeface="ＭＳ Ｐゴシック" panose="020B0600070205080204" pitchFamily="50" charset="-128"/>
              <a:ea typeface="ＭＳ Ｐゴシック" panose="020B0600070205080204" pitchFamily="50" charset="-128"/>
            </a:endParaRPr>
          </a:p>
          <a:p>
            <a:pPr>
              <a:lnSpc>
                <a:spcPct val="120000"/>
              </a:lnSpc>
            </a:pPr>
            <a:r>
              <a:rPr lang="en-US" altLang="ja-JP" dirty="0">
                <a:latin typeface="ＭＳ Ｐゴシック" panose="020B0600070205080204" pitchFamily="50" charset="-128"/>
                <a:ea typeface="ＭＳ Ｐゴシック" panose="020B0600070205080204" pitchFamily="50" charset="-128"/>
              </a:rPr>
              <a:t>2</a:t>
            </a:r>
            <a:r>
              <a:rPr lang="ja-JP" altLang="en-US" dirty="0">
                <a:latin typeface="ＭＳ Ｐゴシック" panose="020B0600070205080204" pitchFamily="50" charset="-128"/>
                <a:ea typeface="ＭＳ Ｐゴシック" panose="020B0600070205080204" pitchFamily="50" charset="-128"/>
              </a:rPr>
              <a:t>週間以上痛みが続いたり、腫れが強かったりする場合は、整形外科を受診しましょう。</a:t>
            </a:r>
          </a:p>
          <a:p>
            <a:pPr>
              <a:lnSpc>
                <a:spcPct val="120000"/>
              </a:lnSpc>
            </a:pPr>
            <a:endParaRPr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83646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751" y="1661776"/>
            <a:ext cx="7558013" cy="4753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641762" y="336213"/>
            <a:ext cx="7886700" cy="1325563"/>
          </a:xfrm>
        </p:spPr>
        <p:txBody>
          <a:bodyPr>
            <a:normAutofit/>
          </a:bodyPr>
          <a:lstStyle/>
          <a:p>
            <a:pPr algn="ctr"/>
            <a:r>
              <a:rPr lang="ja-JP" altLang="en-US" dirty="0">
                <a:latin typeface="ＭＳ Ｐゴシック" panose="020B0600070205080204" pitchFamily="50" charset="-128"/>
                <a:ea typeface="ＭＳ Ｐゴシック" panose="020B0600070205080204" pitchFamily="50" charset="-128"/>
              </a:rPr>
              <a:t>業務上疾病　非災害性疾病</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3868282" y="1980693"/>
            <a:ext cx="4570482" cy="369332"/>
          </a:xfrm>
          <a:prstGeom prst="rect">
            <a:avLst/>
          </a:prstGeom>
          <a:noFill/>
        </p:spPr>
        <p:txBody>
          <a:bodyPr wrap="none" rtlCol="0">
            <a:spAutoFit/>
          </a:bodyPr>
          <a:lstStyle/>
          <a:p>
            <a:r>
              <a:rPr kumimoji="1" lang="ja-JP" altLang="en-US" b="1" dirty="0">
                <a:solidFill>
                  <a:srgbClr val="FF0000"/>
                </a:solidFill>
              </a:rPr>
              <a:t>非災害性疾病では上肢障害がもっとも多い</a:t>
            </a:r>
          </a:p>
        </p:txBody>
      </p:sp>
      <p:sp>
        <p:nvSpPr>
          <p:cNvPr id="3" name="正方形/長方形 2">
            <a:extLst>
              <a:ext uri="{FF2B5EF4-FFF2-40B4-BE49-F238E27FC236}">
                <a16:creationId xmlns:a16="http://schemas.microsoft.com/office/drawing/2014/main" id="{42134A12-88D2-4CDE-938F-82078E014586}"/>
              </a:ext>
            </a:extLst>
          </p:cNvPr>
          <p:cNvSpPr/>
          <p:nvPr/>
        </p:nvSpPr>
        <p:spPr>
          <a:xfrm>
            <a:off x="7157833" y="2801066"/>
            <a:ext cx="777922" cy="204716"/>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EAA85886-5B8B-4228-815E-0AF8515212CC}"/>
              </a:ext>
            </a:extLst>
          </p:cNvPr>
          <p:cNvSpPr/>
          <p:nvPr/>
        </p:nvSpPr>
        <p:spPr>
          <a:xfrm>
            <a:off x="1414400" y="4331890"/>
            <a:ext cx="777922" cy="204716"/>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2484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a:latin typeface="ＭＳ Ｐゴシック" panose="020B0600070205080204" pitchFamily="50" charset="-128"/>
                <a:ea typeface="ＭＳ Ｐゴシック" panose="020B0600070205080204" pitchFamily="50" charset="-128"/>
              </a:rPr>
              <a:t>上肢障害とは</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272955" y="1825625"/>
            <a:ext cx="8242395" cy="2335558"/>
          </a:xfrm>
        </p:spPr>
        <p:txBody>
          <a:bodyPr>
            <a:normAutofit fontScale="85000" lnSpcReduction="10000"/>
          </a:bodyPr>
          <a:lstStyle/>
          <a:p>
            <a:pPr>
              <a:lnSpc>
                <a:spcPct val="110000"/>
              </a:lnSpc>
            </a:pPr>
            <a:r>
              <a:rPr lang="ja-JP" altLang="en-US" dirty="0">
                <a:latin typeface="ＭＳ Ｐゴシック" panose="020B0600070205080204" pitchFamily="50" charset="-128"/>
                <a:ea typeface="ＭＳ Ｐゴシック" panose="020B0600070205080204" pitchFamily="50" charset="-128"/>
              </a:rPr>
              <a:t>腕や手を過度に使用し、首から肩、腕、手、指にかけて炎症を起こしたり、関節や腱に異常をきたした状態を指します</a:t>
            </a:r>
            <a:r>
              <a:rPr lang="zh-TW" altLang="en-US" dirty="0">
                <a:latin typeface="ＭＳ Ｐゴシック" panose="020B0600070205080204" pitchFamily="50" charset="-128"/>
                <a:ea typeface="ＭＳ Ｐゴシック" panose="020B0600070205080204" pitchFamily="50" charset="-128"/>
              </a:rPr>
              <a:t> </a:t>
            </a:r>
            <a:endParaRPr lang="en-US" altLang="zh-TW" dirty="0">
              <a:latin typeface="ＭＳ Ｐゴシック" panose="020B0600070205080204" pitchFamily="50" charset="-128"/>
              <a:ea typeface="ＭＳ Ｐゴシック" panose="020B0600070205080204" pitchFamily="50" charset="-128"/>
            </a:endParaRPr>
          </a:p>
          <a:p>
            <a:pPr marL="0" indent="0">
              <a:lnSpc>
                <a:spcPct val="110000"/>
              </a:lnSpc>
              <a:buNone/>
            </a:pP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1.</a:t>
            </a:r>
            <a:r>
              <a:rPr lang="ja-JP" altLang="en-US" dirty="0">
                <a:latin typeface="ＭＳ Ｐゴシック" panose="020B0600070205080204" pitchFamily="50" charset="-128"/>
                <a:ea typeface="ＭＳ Ｐゴシック" panose="020B0600070205080204" pitchFamily="50" charset="-128"/>
              </a:rPr>
              <a:t>腱鞘炎　</a:t>
            </a:r>
            <a:r>
              <a:rPr lang="en-US" altLang="ja-JP" dirty="0">
                <a:latin typeface="ＭＳ Ｐゴシック" panose="020B0600070205080204" pitchFamily="50" charset="-128"/>
                <a:ea typeface="ＭＳ Ｐゴシック" panose="020B0600070205080204" pitchFamily="50" charset="-128"/>
              </a:rPr>
              <a:t>2.</a:t>
            </a:r>
            <a:r>
              <a:rPr lang="ja-JP" altLang="en-US" dirty="0">
                <a:latin typeface="ＭＳ Ｐゴシック" panose="020B0600070205080204" pitchFamily="50" charset="-128"/>
                <a:ea typeface="ＭＳ Ｐゴシック" panose="020B0600070205080204" pitchFamily="50" charset="-128"/>
              </a:rPr>
              <a:t>上腕骨外</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内</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上顆炎　 </a:t>
            </a:r>
            <a:r>
              <a:rPr lang="en-US" altLang="ja-JP" dirty="0">
                <a:latin typeface="ＭＳ Ｐゴシック" panose="020B0600070205080204" pitchFamily="50" charset="-128"/>
                <a:ea typeface="ＭＳ Ｐゴシック" panose="020B0600070205080204" pitchFamily="50" charset="-128"/>
              </a:rPr>
              <a:t>3.</a:t>
            </a:r>
            <a:r>
              <a:rPr lang="ja-JP" altLang="en-US" dirty="0">
                <a:latin typeface="ＭＳ Ｐゴシック" panose="020B0600070205080204" pitchFamily="50" charset="-128"/>
                <a:ea typeface="ＭＳ Ｐゴシック" panose="020B0600070205080204" pitchFamily="50" charset="-128"/>
              </a:rPr>
              <a:t>手関節炎 </a:t>
            </a:r>
            <a:endParaRPr lang="en-US" altLang="ja-JP" dirty="0">
              <a:latin typeface="ＭＳ Ｐゴシック" panose="020B0600070205080204" pitchFamily="50" charset="-128"/>
              <a:ea typeface="ＭＳ Ｐゴシック" panose="020B0600070205080204" pitchFamily="50" charset="-128"/>
            </a:endParaRPr>
          </a:p>
          <a:p>
            <a:pPr marL="0" indent="0">
              <a:lnSpc>
                <a:spcPct val="110000"/>
              </a:lnSpc>
              <a:buNone/>
            </a:pP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4.</a:t>
            </a:r>
            <a:r>
              <a:rPr lang="ja-JP" altLang="en-US" dirty="0">
                <a:latin typeface="ＭＳ Ｐゴシック" panose="020B0600070205080204" pitchFamily="50" charset="-128"/>
                <a:ea typeface="ＭＳ Ｐゴシック" panose="020B0600070205080204" pitchFamily="50" charset="-128"/>
              </a:rPr>
              <a:t>書痙　   </a:t>
            </a:r>
            <a:r>
              <a:rPr lang="en-US" altLang="ja-JP" dirty="0">
                <a:latin typeface="ＭＳ Ｐゴシック" panose="020B0600070205080204" pitchFamily="50" charset="-128"/>
                <a:ea typeface="ＭＳ Ｐゴシック" panose="020B0600070205080204" pitchFamily="50" charset="-128"/>
              </a:rPr>
              <a:t>5.</a:t>
            </a:r>
            <a:r>
              <a:rPr lang="ja-JP" altLang="en-US" dirty="0">
                <a:latin typeface="ＭＳ Ｐゴシック" panose="020B0600070205080204" pitchFamily="50" charset="-128"/>
                <a:ea typeface="ＭＳ Ｐゴシック" panose="020B0600070205080204" pitchFamily="50" charset="-128"/>
              </a:rPr>
              <a:t>肘部管症候群 　　</a:t>
            </a:r>
            <a:r>
              <a:rPr lang="en-US" altLang="ja-JP" dirty="0">
                <a:latin typeface="ＭＳ Ｐゴシック" panose="020B0600070205080204" pitchFamily="50" charset="-128"/>
                <a:ea typeface="ＭＳ Ｐゴシック" panose="020B0600070205080204" pitchFamily="50" charset="-128"/>
              </a:rPr>
              <a:t>6.</a:t>
            </a:r>
            <a:r>
              <a:rPr lang="ja-JP" altLang="en-US" dirty="0">
                <a:latin typeface="ＭＳ Ｐゴシック" panose="020B0600070205080204" pitchFamily="50" charset="-128"/>
                <a:ea typeface="ＭＳ Ｐゴシック" panose="020B0600070205080204" pitchFamily="50" charset="-128"/>
              </a:rPr>
              <a:t>回外</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内</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筋症候群</a:t>
            </a:r>
            <a:endParaRPr lang="en-US" altLang="ja-JP" dirty="0">
              <a:latin typeface="ＭＳ Ｐゴシック" panose="020B0600070205080204" pitchFamily="50" charset="-128"/>
              <a:ea typeface="ＭＳ Ｐゴシック" panose="020B0600070205080204" pitchFamily="50" charset="-128"/>
            </a:endParaRPr>
          </a:p>
          <a:p>
            <a:pPr marL="0" indent="0">
              <a:lnSpc>
                <a:spcPct val="110000"/>
              </a:lnSpc>
              <a:buNone/>
            </a:pP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7.</a:t>
            </a:r>
            <a:r>
              <a:rPr lang="ja-JP" altLang="en-US" dirty="0">
                <a:latin typeface="ＭＳ Ｐゴシック" panose="020B0600070205080204" pitchFamily="50" charset="-128"/>
                <a:ea typeface="ＭＳ Ｐゴシック" panose="020B0600070205080204" pitchFamily="50" charset="-128"/>
              </a:rPr>
              <a:t>手根管症候群　　があります </a:t>
            </a:r>
            <a:endParaRPr kumimoji="1" lang="ja-JP" altLang="en-US" dirty="0">
              <a:latin typeface="ＭＳ Ｐゴシック" panose="020B0600070205080204" pitchFamily="50" charset="-128"/>
              <a:ea typeface="ＭＳ Ｐゴシック" panose="020B0600070205080204" pitchFamily="50"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84959" y="4870174"/>
            <a:ext cx="1661010" cy="166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円形吹き出し 4"/>
          <p:cNvSpPr/>
          <p:nvPr/>
        </p:nvSpPr>
        <p:spPr>
          <a:xfrm>
            <a:off x="2533934" y="4469771"/>
            <a:ext cx="6374296" cy="1661010"/>
          </a:xfrm>
          <a:prstGeom prst="wedgeEllipseCallout">
            <a:avLst>
              <a:gd name="adj1" fmla="val -57280"/>
              <a:gd name="adj2" fmla="val 251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AR Pゴシック体M" panose="020B0600000000000000" pitchFamily="50" charset="-128"/>
                <a:ea typeface="AR Pゴシック体M" panose="020B0600000000000000" pitchFamily="50" charset="-128"/>
              </a:rPr>
              <a:t>このうち腱鞘炎についてお話しします</a:t>
            </a:r>
          </a:p>
        </p:txBody>
      </p:sp>
      <p:sp>
        <p:nvSpPr>
          <p:cNvPr id="4" name="四角形: 角を丸くする 3">
            <a:extLst>
              <a:ext uri="{FF2B5EF4-FFF2-40B4-BE49-F238E27FC236}">
                <a16:creationId xmlns:a16="http://schemas.microsoft.com/office/drawing/2014/main" id="{E873EC0F-3B0A-44F3-B279-ACDC7E7063F6}"/>
              </a:ext>
            </a:extLst>
          </p:cNvPr>
          <p:cNvSpPr/>
          <p:nvPr/>
        </p:nvSpPr>
        <p:spPr>
          <a:xfrm>
            <a:off x="846161" y="2634018"/>
            <a:ext cx="7724633" cy="1637731"/>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12378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pPr algn="ctr"/>
            <a:r>
              <a:rPr kumimoji="1" lang="ja-JP" altLang="en-US" dirty="0">
                <a:latin typeface="ＭＳ Ｐゴシック" panose="020B0600070205080204" pitchFamily="50" charset="-128"/>
                <a:ea typeface="ＭＳ Ｐゴシック" panose="020B0600070205080204" pitchFamily="50" charset="-128"/>
              </a:rPr>
              <a:t>腱と腱鞘の関係</a:t>
            </a:r>
          </a:p>
        </p:txBody>
      </p:sp>
      <p:pic>
        <p:nvPicPr>
          <p:cNvPr id="2051" name="Picture 3" descr="C:\Users\H\Desktop\新しいフォルダー\IMG_20230526_0001_NEW\IMG_20230526_0001_NEW_1.jpg"/>
          <p:cNvPicPr>
            <a:picLocks noChangeAspect="1" noChangeArrowheads="1"/>
          </p:cNvPicPr>
          <p:nvPr/>
        </p:nvPicPr>
        <p:blipFill rotWithShape="1">
          <a:blip r:embed="rId2">
            <a:duotone>
              <a:prstClr val="black"/>
              <a:schemeClr val="accent4">
                <a:lumMod val="75000"/>
                <a:tint val="45000"/>
                <a:satMod val="400000"/>
              </a:schemeClr>
            </a:duotone>
            <a:extLst>
              <a:ext uri="{BEBA8EAE-BF5A-486C-A8C5-ECC9F3942E4B}">
                <a14:imgProps xmlns:a14="http://schemas.microsoft.com/office/drawing/2010/main">
                  <a14:imgLayer r:embed="rId3">
                    <a14:imgEffect>
                      <a14:backgroundRemoval t="1784" b="89920" l="9772" r="98985">
                        <a14:foregroundMark x1="25635" y1="78858" x2="55076" y2="85281"/>
                        <a14:foregroundMark x1="70431" y1="85103" x2="83376" y2="83854"/>
                        <a14:foregroundMark x1="86929" y1="71097" x2="59898" y2="69492"/>
                        <a14:foregroundMark x1="68655" y1="78323" x2="83376" y2="78501"/>
                        <a14:foregroundMark x1="67259" y1="79393" x2="44543" y2="80107"/>
                        <a14:foregroundMark x1="83629" y1="69848" x2="78046" y2="76539"/>
                        <a14:foregroundMark x1="85914" y1="80464" x2="85660" y2="85816"/>
                        <a14:foregroundMark x1="53553" y1="55843" x2="50508" y2="37021"/>
                        <a14:foregroundMark x1="50508" y1="29616" x2="56091" y2="17217"/>
                        <a14:foregroundMark x1="71193" y1="9545" x2="84645" y2="5888"/>
                        <a14:foregroundMark x1="86168" y1="17574" x2="57107" y2="56913"/>
                      </a14:backgroundRemoval>
                    </a14:imgEffect>
                  </a14:imgLayer>
                </a14:imgProps>
              </a:ext>
              <a:ext uri="{28A0092B-C50C-407E-A947-70E740481C1C}">
                <a14:useLocalDpi xmlns:a14="http://schemas.microsoft.com/office/drawing/2010/main" val="0"/>
              </a:ext>
            </a:extLst>
          </a:blip>
          <a:srcRect l="14057" r="14801"/>
          <a:stretch/>
        </p:blipFill>
        <p:spPr bwMode="auto">
          <a:xfrm rot="5400000">
            <a:off x="3284538" y="315371"/>
            <a:ext cx="3822494" cy="654471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93921" y="2354685"/>
            <a:ext cx="2435282" cy="1661993"/>
          </a:xfrm>
          <a:prstGeom prst="rect">
            <a:avLst/>
          </a:prstGeom>
          <a:noFill/>
        </p:spPr>
        <p:txBody>
          <a:bodyPr wrap="none" rtlCol="0">
            <a:spAutoFit/>
          </a:bodyPr>
          <a:lstStyle/>
          <a:p>
            <a:pPr algn="ctr"/>
            <a:r>
              <a:rPr kumimoji="1" lang="ja-JP" altLang="en-US" sz="2400" dirty="0">
                <a:latin typeface="ＭＳ Ｐゴシック" panose="020B0600070205080204" pitchFamily="50" charset="-128"/>
                <a:ea typeface="ＭＳ Ｐゴシック" panose="020B0600070205080204" pitchFamily="50" charset="-128"/>
              </a:rPr>
              <a:t>腱が通るトンネル</a:t>
            </a:r>
          </a:p>
          <a:p>
            <a:pPr algn="ctr"/>
            <a:r>
              <a:rPr kumimoji="1" lang="ja-JP" altLang="en-US" sz="5400" b="1" dirty="0">
                <a:latin typeface="ＭＳ Ｐゴシック" panose="020B0600070205080204" pitchFamily="50" charset="-128"/>
                <a:ea typeface="ＭＳ Ｐゴシック" panose="020B0600070205080204" pitchFamily="50" charset="-128"/>
              </a:rPr>
              <a:t>⇩</a:t>
            </a:r>
          </a:p>
          <a:p>
            <a:pPr algn="ctr"/>
            <a:r>
              <a:rPr kumimoji="1" lang="ja-JP" altLang="en-US" sz="2400" dirty="0">
                <a:latin typeface="ＭＳ Ｐゴシック" panose="020B0600070205080204" pitchFamily="50" charset="-128"/>
                <a:ea typeface="ＭＳ Ｐゴシック" panose="020B0600070205080204" pitchFamily="50" charset="-128"/>
              </a:rPr>
              <a:t>腱鞘</a:t>
            </a:r>
            <a:endParaRPr kumimoji="1" lang="en-US" altLang="ja-JP" sz="2400" dirty="0">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127734" y="4903816"/>
            <a:ext cx="2646878" cy="461665"/>
          </a:xfrm>
          <a:prstGeom prst="rect">
            <a:avLst/>
          </a:prstGeom>
          <a:noFill/>
        </p:spPr>
        <p:txBody>
          <a:bodyPr wrap="none" rtlCol="0">
            <a:spAutoFit/>
          </a:bodyPr>
          <a:lstStyle/>
          <a:p>
            <a:r>
              <a:rPr kumimoji="1" lang="ja-JP" altLang="en-US" sz="2400" dirty="0">
                <a:latin typeface="ＭＳ Ｐゴシック" panose="020B0600070205080204" pitchFamily="50" charset="-128"/>
                <a:ea typeface="ＭＳ Ｐゴシック" panose="020B0600070205080204" pitchFamily="50" charset="-128"/>
              </a:rPr>
              <a:t>指を曲げる屈筋腱</a:t>
            </a:r>
            <a:endParaRPr kumimoji="1" lang="en-US" altLang="ja-JP" sz="2400" dirty="0">
              <a:latin typeface="ＭＳ Ｐゴシック" panose="020B0600070205080204" pitchFamily="50" charset="-128"/>
              <a:ea typeface="ＭＳ Ｐゴシック" panose="020B0600070205080204" pitchFamily="50" charset="-128"/>
            </a:endParaRPr>
          </a:p>
        </p:txBody>
      </p:sp>
      <p:sp>
        <p:nvSpPr>
          <p:cNvPr id="17" name="テキスト ボックス 16"/>
          <p:cNvSpPr txBox="1"/>
          <p:nvPr/>
        </p:nvSpPr>
        <p:spPr>
          <a:xfrm>
            <a:off x="761882" y="5795078"/>
            <a:ext cx="3070071" cy="830997"/>
          </a:xfrm>
          <a:prstGeom prst="rect">
            <a:avLst/>
          </a:prstGeom>
          <a:noFill/>
        </p:spPr>
        <p:txBody>
          <a:bodyPr wrap="none" rtlCol="0">
            <a:spAutoFit/>
          </a:bodyPr>
          <a:lstStyle/>
          <a:p>
            <a:r>
              <a:rPr kumimoji="1" lang="ja-JP" altLang="en-US" sz="2400" dirty="0">
                <a:latin typeface="ＭＳ Ｐゴシック" panose="020B0600070205080204" pitchFamily="50" charset="-128"/>
                <a:ea typeface="ＭＳ Ｐゴシック" panose="020B0600070205080204" pitchFamily="50" charset="-128"/>
              </a:rPr>
              <a:t>指を曲げる屈筋腱が</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腱鞘の中を通っている</a:t>
            </a:r>
            <a:endParaRPr kumimoji="1" lang="en-US" altLang="ja-JP" sz="2400" dirty="0">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4653203" y="5795078"/>
            <a:ext cx="4347665" cy="830997"/>
          </a:xfrm>
          <a:prstGeom prst="rect">
            <a:avLst/>
          </a:prstGeom>
          <a:noFill/>
        </p:spPr>
        <p:txBody>
          <a:bodyPr wrap="none" rtlCol="0">
            <a:spAutoFit/>
          </a:bodyPr>
          <a:lstStyle/>
          <a:p>
            <a:r>
              <a:rPr kumimoji="1" lang="ja-JP" altLang="en-US" sz="2400" dirty="0">
                <a:latin typeface="ＭＳ Ｐゴシック" panose="020B0600070205080204" pitchFamily="50" charset="-128"/>
                <a:ea typeface="ＭＳ Ｐゴシック" panose="020B0600070205080204" pitchFamily="50" charset="-128"/>
              </a:rPr>
              <a:t>屈筋腱が指の先の骨を引っ張る</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ことで指が曲がる</a:t>
            </a:r>
            <a:endParaRPr kumimoji="1" lang="en-US" altLang="ja-JP" sz="2400" dirty="0">
              <a:latin typeface="ＭＳ Ｐゴシック" panose="020B0600070205080204" pitchFamily="50" charset="-128"/>
              <a:ea typeface="ＭＳ Ｐゴシック" panose="020B0600070205080204" pitchFamily="50" charset="-128"/>
            </a:endParaRPr>
          </a:p>
        </p:txBody>
      </p:sp>
      <p:sp>
        <p:nvSpPr>
          <p:cNvPr id="9" name="下矢印 8"/>
          <p:cNvSpPr/>
          <p:nvPr/>
        </p:nvSpPr>
        <p:spPr>
          <a:xfrm>
            <a:off x="6968836" y="5275229"/>
            <a:ext cx="207818" cy="51984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a:off x="1923430" y="3299791"/>
            <a:ext cx="1069152" cy="84271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2554988" y="5186454"/>
            <a:ext cx="548430" cy="887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 name="フリーフォーム 1"/>
          <p:cNvSpPr/>
          <p:nvPr/>
        </p:nvSpPr>
        <p:spPr>
          <a:xfrm>
            <a:off x="5830957" y="3946426"/>
            <a:ext cx="597880" cy="392165"/>
          </a:xfrm>
          <a:custGeom>
            <a:avLst/>
            <a:gdLst>
              <a:gd name="connsiteX0" fmla="*/ 0 w 597880"/>
              <a:gd name="connsiteY0" fmla="*/ 0 h 392165"/>
              <a:gd name="connsiteX1" fmla="*/ 331304 w 597880"/>
              <a:gd name="connsiteY1" fmla="*/ 278296 h 392165"/>
              <a:gd name="connsiteX2" fmla="*/ 583095 w 597880"/>
              <a:gd name="connsiteY2" fmla="*/ 384313 h 392165"/>
              <a:gd name="connsiteX3" fmla="*/ 569843 w 597880"/>
              <a:gd name="connsiteY3" fmla="*/ 384313 h 392165"/>
            </a:gdLst>
            <a:ahLst/>
            <a:cxnLst>
              <a:cxn ang="0">
                <a:pos x="connsiteX0" y="connsiteY0"/>
              </a:cxn>
              <a:cxn ang="0">
                <a:pos x="connsiteX1" y="connsiteY1"/>
              </a:cxn>
              <a:cxn ang="0">
                <a:pos x="connsiteX2" y="connsiteY2"/>
              </a:cxn>
              <a:cxn ang="0">
                <a:pos x="connsiteX3" y="connsiteY3"/>
              </a:cxn>
            </a:cxnLst>
            <a:rect l="l" t="t" r="r" b="b"/>
            <a:pathLst>
              <a:path w="597880" h="392165">
                <a:moveTo>
                  <a:pt x="0" y="0"/>
                </a:moveTo>
                <a:cubicBezTo>
                  <a:pt x="117061" y="107122"/>
                  <a:pt x="234122" y="214244"/>
                  <a:pt x="331304" y="278296"/>
                </a:cubicBezTo>
                <a:cubicBezTo>
                  <a:pt x="428486" y="342348"/>
                  <a:pt x="543339" y="366644"/>
                  <a:pt x="583095" y="384313"/>
                </a:cubicBezTo>
                <a:cubicBezTo>
                  <a:pt x="622851" y="401982"/>
                  <a:pt x="569843" y="384313"/>
                  <a:pt x="569843" y="384313"/>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2" name="フリーフォーム 11"/>
          <p:cNvSpPr/>
          <p:nvPr/>
        </p:nvSpPr>
        <p:spPr>
          <a:xfrm>
            <a:off x="4991738" y="4142507"/>
            <a:ext cx="83844" cy="662609"/>
          </a:xfrm>
          <a:custGeom>
            <a:avLst/>
            <a:gdLst>
              <a:gd name="connsiteX0" fmla="*/ 83844 w 83844"/>
              <a:gd name="connsiteY0" fmla="*/ 0 h 662609"/>
              <a:gd name="connsiteX1" fmla="*/ 4331 w 83844"/>
              <a:gd name="connsiteY1" fmla="*/ 278295 h 662609"/>
              <a:gd name="connsiteX2" fmla="*/ 17583 w 83844"/>
              <a:gd name="connsiteY2" fmla="*/ 662609 h 662609"/>
            </a:gdLst>
            <a:ahLst/>
            <a:cxnLst>
              <a:cxn ang="0">
                <a:pos x="connsiteX0" y="connsiteY0"/>
              </a:cxn>
              <a:cxn ang="0">
                <a:pos x="connsiteX1" y="connsiteY1"/>
              </a:cxn>
              <a:cxn ang="0">
                <a:pos x="connsiteX2" y="connsiteY2"/>
              </a:cxn>
            </a:cxnLst>
            <a:rect l="l" t="t" r="r" b="b"/>
            <a:pathLst>
              <a:path w="83844" h="662609">
                <a:moveTo>
                  <a:pt x="83844" y="0"/>
                </a:moveTo>
                <a:cubicBezTo>
                  <a:pt x="49609" y="83930"/>
                  <a:pt x="15374" y="167860"/>
                  <a:pt x="4331" y="278295"/>
                </a:cubicBezTo>
                <a:cubicBezTo>
                  <a:pt x="-6712" y="388730"/>
                  <a:pt x="5435" y="525669"/>
                  <a:pt x="17583" y="662609"/>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30438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lang="ja-JP" altLang="en-US" dirty="0">
                <a:latin typeface="ＭＳ Ｐゴシック" panose="020B0600070205080204" pitchFamily="50" charset="-128"/>
                <a:ea typeface="ＭＳ Ｐゴシック" panose="020B0600070205080204" pitchFamily="50" charset="-128"/>
              </a:rPr>
              <a:t>屈筋腱の腱鞘炎</a:t>
            </a:r>
            <a:endParaRPr kumimoji="1" lang="ja-JP" altLang="en-US" dirty="0">
              <a:latin typeface="ＭＳ Ｐゴシック" panose="020B0600070205080204" pitchFamily="50" charset="-128"/>
              <a:ea typeface="ＭＳ Ｐゴシック" panose="020B0600070205080204" pitchFamily="50" charset="-128"/>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6487" t="43442" r="41025" b="26174"/>
          <a:stretch/>
        </p:blipFill>
        <p:spPr bwMode="auto">
          <a:xfrm>
            <a:off x="250530" y="1690689"/>
            <a:ext cx="5049078" cy="36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7032" t="46698" r="16107" b="26902"/>
          <a:stretch/>
        </p:blipFill>
        <p:spPr bwMode="auto">
          <a:xfrm>
            <a:off x="6774268" y="2129384"/>
            <a:ext cx="1233054" cy="3144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284920" y="5383457"/>
            <a:ext cx="5102087" cy="830997"/>
          </a:xfrm>
          <a:prstGeom prst="rect">
            <a:avLst/>
          </a:prstGeom>
          <a:noFill/>
        </p:spPr>
        <p:txBody>
          <a:bodyPr wrap="square" rtlCol="0">
            <a:spAutoFit/>
          </a:bodyPr>
          <a:lstStyle/>
          <a:p>
            <a:r>
              <a:rPr kumimoji="1" lang="ja-JP" altLang="en-US" sz="2400" dirty="0">
                <a:latin typeface="ＭＳ Ｐゴシック" panose="020B0600070205080204" pitchFamily="50" charset="-128"/>
                <a:ea typeface="ＭＳ Ｐゴシック" panose="020B0600070205080204" pitchFamily="50" charset="-128"/>
              </a:rPr>
              <a:t>指を曲げる屈筋腱が腱鞘の中を何度も通過を繰り返すと炎症が起きる</a:t>
            </a:r>
            <a:endParaRPr kumimoji="1" lang="en-US" altLang="ja-JP" sz="24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5800534" y="5383457"/>
            <a:ext cx="3180522" cy="830997"/>
          </a:xfrm>
          <a:prstGeom prst="rect">
            <a:avLst/>
          </a:prstGeom>
          <a:noFill/>
        </p:spPr>
        <p:txBody>
          <a:bodyPr wrap="square" rtlCol="0">
            <a:spAutoFit/>
          </a:bodyPr>
          <a:lstStyle/>
          <a:p>
            <a:pPr algn="ctr"/>
            <a:r>
              <a:rPr kumimoji="1" lang="ja-JP" altLang="en-US" sz="2400" dirty="0">
                <a:latin typeface="ＭＳ Ｐゴシック" panose="020B0600070205080204" pitchFamily="50" charset="-128"/>
                <a:ea typeface="ＭＳ Ｐゴシック" panose="020B0600070205080204" pitchFamily="50" charset="-128"/>
              </a:rPr>
              <a:t>腱鞘がはれて痛くなり腱が通過できなくなる</a:t>
            </a:r>
            <a:endParaRPr kumimoji="1" lang="en-US" altLang="ja-JP" sz="2400" dirty="0">
              <a:latin typeface="ＭＳ Ｐゴシック" panose="020B0600070205080204" pitchFamily="50" charset="-128"/>
              <a:ea typeface="ＭＳ Ｐゴシック" panose="020B0600070205080204" pitchFamily="50" charset="-128"/>
            </a:endParaRPr>
          </a:p>
        </p:txBody>
      </p:sp>
      <p:sp>
        <p:nvSpPr>
          <p:cNvPr id="3" name="右矢印 2"/>
          <p:cNvSpPr/>
          <p:nvPr/>
        </p:nvSpPr>
        <p:spPr>
          <a:xfrm>
            <a:off x="5618921" y="2955235"/>
            <a:ext cx="874644" cy="1603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rot="20741758">
            <a:off x="276590" y="2959361"/>
            <a:ext cx="2643808" cy="7511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rot="20741758">
            <a:off x="1899523" y="3784307"/>
            <a:ext cx="731198" cy="50930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15605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lang="ja-JP" altLang="en-US" dirty="0">
                <a:latin typeface="ＭＳ Ｐゴシック" panose="020B0600070205080204" pitchFamily="50" charset="-128"/>
                <a:ea typeface="ＭＳ Ｐゴシック" panose="020B0600070205080204" pitchFamily="50" charset="-128"/>
              </a:rPr>
              <a:t>屈筋腱の腱鞘炎　ばね指</a:t>
            </a:r>
            <a:endParaRPr kumimoji="1" lang="ja-JP" altLang="en-US" dirty="0">
              <a:latin typeface="ＭＳ Ｐゴシック" panose="020B0600070205080204" pitchFamily="50" charset="-128"/>
              <a:ea typeface="ＭＳ Ｐゴシック" panose="020B0600070205080204" pitchFamily="50" charset="-128"/>
            </a:endParaRPr>
          </a:p>
        </p:txBody>
      </p:sp>
      <p:pic>
        <p:nvPicPr>
          <p:cNvPr id="1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3361"/>
          <a:stretch/>
        </p:blipFill>
        <p:spPr bwMode="auto">
          <a:xfrm>
            <a:off x="4094924" y="1535539"/>
            <a:ext cx="4731024" cy="5064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97566" y="3196848"/>
            <a:ext cx="3697357" cy="1569660"/>
          </a:xfrm>
          <a:prstGeom prst="rect">
            <a:avLst/>
          </a:prstGeom>
          <a:noFill/>
        </p:spPr>
        <p:txBody>
          <a:bodyPr wrap="square" rtlCol="0">
            <a:spAutoFit/>
          </a:bodyPr>
          <a:lstStyle/>
          <a:p>
            <a:r>
              <a:rPr kumimoji="1" lang="ja-JP" altLang="en-US" sz="2400" dirty="0">
                <a:latin typeface="ＭＳ Ｐゴシック" panose="020B0600070205080204" pitchFamily="50" charset="-128"/>
                <a:ea typeface="ＭＳ Ｐゴシック" panose="020B0600070205080204" pitchFamily="50" charset="-128"/>
              </a:rPr>
              <a:t>炎症によりはれた腱鞘に腱がひっかかると、通過するときにばねのようにパチンと音がする</a:t>
            </a:r>
            <a:endParaRPr kumimoji="1" lang="en-US" altLang="ja-JP" sz="2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07241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a:latin typeface="ＭＳ Ｐゴシック" panose="020B0600070205080204" pitchFamily="50" charset="-128"/>
                <a:ea typeface="ＭＳ Ｐゴシック" panose="020B0600070205080204" pitchFamily="50" charset="-128"/>
              </a:rPr>
              <a:t>屈筋腱の腱鞘炎の</a:t>
            </a:r>
            <a:r>
              <a:rPr kumimoji="1" lang="ja-JP" altLang="en-US" dirty="0">
                <a:latin typeface="ＭＳ Ｐゴシック" panose="020B0600070205080204" pitchFamily="50" charset="-128"/>
                <a:ea typeface="ＭＳ Ｐゴシック" panose="020B0600070205080204" pitchFamily="50" charset="-128"/>
              </a:rPr>
              <a:t>治療</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346" t="55753" r="30949" b="25503"/>
          <a:stretch/>
        </p:blipFill>
        <p:spPr bwMode="auto">
          <a:xfrm>
            <a:off x="3829878" y="4801286"/>
            <a:ext cx="4987636" cy="1917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055" t="34597" r="14869" b="47801"/>
          <a:stretch/>
        </p:blipFill>
        <p:spPr bwMode="auto">
          <a:xfrm>
            <a:off x="5340021" y="2353466"/>
            <a:ext cx="3366655" cy="1509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5530510" y="1707135"/>
            <a:ext cx="3023585" cy="707886"/>
          </a:xfrm>
          <a:prstGeom prst="rect">
            <a:avLst/>
          </a:prstGeom>
          <a:noFill/>
        </p:spPr>
        <p:txBody>
          <a:bodyPr wrap="none" rtlCol="0">
            <a:spAutoFit/>
          </a:bodyPr>
          <a:lstStyle/>
          <a:p>
            <a:pPr algn="ctr"/>
            <a:r>
              <a:rPr kumimoji="1" lang="ja-JP" altLang="en-US" sz="2000" b="1" dirty="0">
                <a:latin typeface="ＭＳ ゴシック" panose="020B0609070205080204" pitchFamily="49" charset="-128"/>
                <a:ea typeface="ＭＳ ゴシック" panose="020B0609070205080204" pitchFamily="49" charset="-128"/>
              </a:rPr>
              <a:t>②炎症を起こした腱鞘へ</a:t>
            </a:r>
            <a:endParaRPr kumimoji="1" lang="en-US" altLang="ja-JP" sz="2000" b="1" dirty="0">
              <a:latin typeface="ＭＳ ゴシック" panose="020B0609070205080204" pitchFamily="49" charset="-128"/>
              <a:ea typeface="ＭＳ ゴシック" panose="020B0609070205080204" pitchFamily="49" charset="-128"/>
            </a:endParaRPr>
          </a:p>
          <a:p>
            <a:pPr algn="ctr"/>
            <a:r>
              <a:rPr kumimoji="1" lang="ja-JP" altLang="en-US" sz="2000" b="1" dirty="0">
                <a:latin typeface="ＭＳ ゴシック" panose="020B0609070205080204" pitchFamily="49" charset="-128"/>
                <a:ea typeface="ＭＳ ゴシック" panose="020B0609070205080204" pitchFamily="49" charset="-128"/>
              </a:rPr>
              <a:t>ステロイドを注射する</a:t>
            </a:r>
          </a:p>
        </p:txBody>
      </p:sp>
      <p:sp>
        <p:nvSpPr>
          <p:cNvPr id="7" name="テキスト ボックス 6"/>
          <p:cNvSpPr txBox="1"/>
          <p:nvPr/>
        </p:nvSpPr>
        <p:spPr>
          <a:xfrm>
            <a:off x="5035478" y="4408587"/>
            <a:ext cx="4055919" cy="400110"/>
          </a:xfrm>
          <a:prstGeom prst="rect">
            <a:avLst/>
          </a:prstGeom>
          <a:noFill/>
        </p:spPr>
        <p:txBody>
          <a:bodyPr wrap="none" rtlCol="0">
            <a:spAutoFit/>
          </a:bodyPr>
          <a:lstStyle/>
          <a:p>
            <a:r>
              <a:rPr kumimoji="1" lang="ja-JP" altLang="en-US" sz="2000" b="1" dirty="0">
                <a:latin typeface="ＭＳ ゴシック" panose="020B0609070205080204" pitchFamily="49" charset="-128"/>
                <a:ea typeface="ＭＳ ゴシック" panose="020B0609070205080204" pitchFamily="49" charset="-128"/>
              </a:rPr>
              <a:t>③炎症を起こした腱鞘を切開する</a:t>
            </a:r>
          </a:p>
        </p:txBody>
      </p:sp>
      <p:pic>
        <p:nvPicPr>
          <p:cNvPr id="7170" name="Picture 2" descr="C:\Users\H\Desktop\図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997" y="2076467"/>
            <a:ext cx="2175069" cy="3719167"/>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402123" y="1707135"/>
            <a:ext cx="3797835" cy="400110"/>
          </a:xfrm>
          <a:prstGeom prst="rect">
            <a:avLst/>
          </a:prstGeom>
          <a:noFill/>
        </p:spPr>
        <p:txBody>
          <a:bodyPr wrap="none" rtlCol="0">
            <a:spAutoFit/>
          </a:bodyPr>
          <a:lstStyle/>
          <a:p>
            <a:r>
              <a:rPr kumimoji="1" lang="ja-JP" altLang="en-US" sz="2000" b="1" dirty="0">
                <a:latin typeface="ＭＳ ゴシック" panose="020B0609070205080204" pitchFamily="49" charset="-128"/>
                <a:ea typeface="ＭＳ ゴシック" panose="020B0609070205080204" pitchFamily="49" charset="-128"/>
              </a:rPr>
              <a:t>①炎症を抑える塗り薬や飲み薬</a:t>
            </a:r>
          </a:p>
        </p:txBody>
      </p:sp>
      <p:pic>
        <p:nvPicPr>
          <p:cNvPr id="7171"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197" b="90984" l="0" r="98361">
                        <a14:foregroundMark x1="49180" y1="59836" x2="14754" y2="59836"/>
                      </a14:backgroundRemoval>
                    </a14:imgEffect>
                  </a14:imgLayer>
                </a14:imgProps>
              </a:ext>
              <a:ext uri="{28A0092B-C50C-407E-A947-70E740481C1C}">
                <a14:useLocalDpi xmlns:a14="http://schemas.microsoft.com/office/drawing/2010/main" val="0"/>
              </a:ext>
            </a:extLst>
          </a:blip>
          <a:srcRect/>
          <a:stretch>
            <a:fillRect/>
          </a:stretch>
        </p:blipFill>
        <p:spPr bwMode="auto">
          <a:xfrm>
            <a:off x="309359" y="3480212"/>
            <a:ext cx="116205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右矢印 3"/>
          <p:cNvSpPr/>
          <p:nvPr/>
        </p:nvSpPr>
        <p:spPr>
          <a:xfrm>
            <a:off x="4744104" y="2544417"/>
            <a:ext cx="582748" cy="7288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132402" y="3734218"/>
            <a:ext cx="60325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6076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5885" y="365126"/>
            <a:ext cx="7886700" cy="1325563"/>
          </a:xfrm>
        </p:spPr>
        <p:txBody>
          <a:bodyPr/>
          <a:lstStyle/>
          <a:p>
            <a:pPr algn="ctr"/>
            <a:r>
              <a:rPr kumimoji="1" lang="ja-JP" altLang="en-US" dirty="0">
                <a:latin typeface="ＭＳ Ｐゴシック" panose="020B0600070205080204" pitchFamily="50" charset="-128"/>
                <a:ea typeface="ＭＳ Ｐゴシック" panose="020B0600070205080204" pitchFamily="50" charset="-128"/>
              </a:rPr>
              <a:t>屈筋腱の腱鞘炎の</a:t>
            </a:r>
            <a:r>
              <a:rPr lang="ja-JP" altLang="en-US" dirty="0">
                <a:latin typeface="ＭＳ Ｐゴシック" panose="020B0600070205080204" pitchFamily="50" charset="-128"/>
                <a:ea typeface="ＭＳ Ｐゴシック" panose="020B0600070205080204" pitchFamily="50" charset="-128"/>
              </a:rPr>
              <a:t>原因</a:t>
            </a:r>
            <a:endParaRPr kumimoji="1" lang="ja-JP" altLang="en-US" dirty="0">
              <a:latin typeface="ＭＳ Ｐゴシック" panose="020B0600070205080204" pitchFamily="50" charset="-128"/>
              <a:ea typeface="ＭＳ Ｐゴシック" panose="020B0600070205080204" pitchFamily="50" charset="-128"/>
            </a:endParaRPr>
          </a:p>
        </p:txBody>
      </p:sp>
      <p:pic>
        <p:nvPicPr>
          <p:cNvPr id="3075"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917" b="98917" l="0" r="96580"/>
                    </a14:imgEffect>
                  </a14:imgLayer>
                </a14:imgProps>
              </a:ext>
              <a:ext uri="{28A0092B-C50C-407E-A947-70E740481C1C}">
                <a14:useLocalDpi xmlns:a14="http://schemas.microsoft.com/office/drawing/2010/main" val="0"/>
              </a:ext>
            </a:extLst>
          </a:blip>
          <a:srcRect/>
          <a:stretch>
            <a:fillRect/>
          </a:stretch>
        </p:blipFill>
        <p:spPr bwMode="auto">
          <a:xfrm flipH="1">
            <a:off x="0" y="1828806"/>
            <a:ext cx="2558106" cy="361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H\Desktop\図1.pn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4638" t="36734" r="25041" b="7932"/>
          <a:stretch/>
        </p:blipFill>
        <p:spPr bwMode="auto">
          <a:xfrm>
            <a:off x="2240054" y="2691321"/>
            <a:ext cx="1735598" cy="2825412"/>
          </a:xfrm>
          <a:prstGeom prst="rect">
            <a:avLst/>
          </a:prstGeom>
          <a:noFill/>
          <a:extLst>
            <a:ext uri="{909E8E84-426E-40DD-AFC4-6F175D3DCCD1}">
              <a14:hiddenFill xmlns:a14="http://schemas.microsoft.com/office/drawing/2010/main">
                <a:solidFill>
                  <a:srgbClr val="FFFFFF"/>
                </a:solidFill>
              </a14:hiddenFill>
            </a:ext>
          </a:extLst>
        </p:spPr>
      </p:pic>
      <p:sp>
        <p:nvSpPr>
          <p:cNvPr id="4" name="下矢印 3"/>
          <p:cNvSpPr/>
          <p:nvPr/>
        </p:nvSpPr>
        <p:spPr>
          <a:xfrm rot="11802000">
            <a:off x="346024" y="3838542"/>
            <a:ext cx="410817" cy="11200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888704" y="5761698"/>
            <a:ext cx="3802566" cy="400110"/>
          </a:xfrm>
          <a:prstGeom prst="rect">
            <a:avLst/>
          </a:prstGeom>
          <a:noFill/>
        </p:spPr>
        <p:txBody>
          <a:bodyPr wrap="square" rtlCol="0">
            <a:spAutoFit/>
          </a:bodyPr>
          <a:lstStyle/>
          <a:p>
            <a:pPr algn="ctr"/>
            <a:r>
              <a:rPr kumimoji="1" lang="ja-JP" altLang="en-US" sz="2000" b="1" dirty="0">
                <a:latin typeface="ＭＳ Ｐゴシック" panose="020B0600070205080204" pitchFamily="50" charset="-128"/>
                <a:ea typeface="ＭＳ Ｐゴシック" panose="020B0600070205080204" pitchFamily="50" charset="-128"/>
              </a:rPr>
              <a:t>腱鞘にものが当たったままにぎる</a:t>
            </a:r>
          </a:p>
        </p:txBody>
      </p:sp>
      <p:sp>
        <p:nvSpPr>
          <p:cNvPr id="6" name="テキスト ボックス 5"/>
          <p:cNvSpPr txBox="1"/>
          <p:nvPr/>
        </p:nvSpPr>
        <p:spPr>
          <a:xfrm>
            <a:off x="6011971" y="5761698"/>
            <a:ext cx="2592376" cy="400110"/>
          </a:xfrm>
          <a:prstGeom prst="rect">
            <a:avLst/>
          </a:prstGeom>
          <a:noFill/>
        </p:spPr>
        <p:txBody>
          <a:bodyPr wrap="none" rtlCol="0">
            <a:spAutoFit/>
          </a:bodyPr>
          <a:lstStyle/>
          <a:p>
            <a:r>
              <a:rPr kumimoji="1" lang="ja-JP" altLang="en-US" sz="2000" b="1" dirty="0">
                <a:latin typeface="ＭＳ Ｐゴシック" panose="020B0600070205080204" pitchFamily="50" charset="-128"/>
                <a:ea typeface="ＭＳ Ｐゴシック" panose="020B0600070205080204" pitchFamily="50" charset="-128"/>
              </a:rPr>
              <a:t>つまむ動作の繰り返し</a:t>
            </a:r>
          </a:p>
        </p:txBody>
      </p:sp>
      <p:pic>
        <p:nvPicPr>
          <p:cNvPr id="7" name="Picture 2"/>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4587" b="96942" l="4398" r="71702"/>
                    </a14:imgEffect>
                  </a14:imgLayer>
                </a14:imgProps>
              </a:ext>
              <a:ext uri="{28A0092B-C50C-407E-A947-70E740481C1C}">
                <a14:useLocalDpi xmlns:a14="http://schemas.microsoft.com/office/drawing/2010/main" val="0"/>
              </a:ext>
            </a:extLst>
          </a:blip>
          <a:srcRect l="4224" r="38565"/>
          <a:stretch/>
        </p:blipFill>
        <p:spPr bwMode="auto">
          <a:xfrm>
            <a:off x="3836687" y="3318352"/>
            <a:ext cx="1912791" cy="2090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円/楕円 9"/>
          <p:cNvSpPr/>
          <p:nvPr/>
        </p:nvSpPr>
        <p:spPr>
          <a:xfrm rot="19810140">
            <a:off x="-15226" y="3143625"/>
            <a:ext cx="1848667" cy="53611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Picture 2" descr="C:\Users\H\Desktop\図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1971" y="1828806"/>
            <a:ext cx="2592376" cy="3658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546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lang="ja-JP" altLang="en-US" dirty="0">
                <a:latin typeface="ＭＳ Ｐゴシック" panose="020B0600070205080204" pitchFamily="50" charset="-128"/>
                <a:ea typeface="ＭＳ Ｐゴシック" panose="020B0600070205080204" pitchFamily="50" charset="-128"/>
              </a:rPr>
              <a:t>伸筋腱の腱鞘炎　ドケルバン病</a:t>
            </a:r>
            <a:endParaRPr kumimoji="1" lang="ja-JP" altLang="en-US" dirty="0">
              <a:latin typeface="ＭＳ Ｐゴシック" panose="020B0600070205080204" pitchFamily="50" charset="-128"/>
              <a:ea typeface="ＭＳ Ｐゴシック" panose="020B0600070205080204" pitchFamily="50" charset="-128"/>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376" t="35361" r="41227" b="47252"/>
          <a:stretch/>
        </p:blipFill>
        <p:spPr bwMode="auto">
          <a:xfrm>
            <a:off x="1232453" y="3484290"/>
            <a:ext cx="5535796" cy="2312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956949" y="1789042"/>
            <a:ext cx="7430858" cy="830997"/>
          </a:xfrm>
          <a:prstGeom prst="rect">
            <a:avLst/>
          </a:prstGeom>
          <a:noFill/>
        </p:spPr>
        <p:txBody>
          <a:bodyPr wrap="square" rtlCol="0">
            <a:spAutoFit/>
          </a:bodyPr>
          <a:lstStyle/>
          <a:p>
            <a:r>
              <a:rPr kumimoji="1" lang="ja-JP" altLang="en-US" sz="2400" dirty="0">
                <a:latin typeface="ＭＳ ゴシック" panose="020B0609070205080204" pitchFamily="49" charset="-128"/>
                <a:ea typeface="ＭＳ ゴシック" panose="020B0609070205080204" pitchFamily="49" charset="-128"/>
              </a:rPr>
              <a:t>親指を伸ばす腱が手首のところの腱鞘を何度も通過を繰り返すことで炎症を起こします</a:t>
            </a:r>
          </a:p>
        </p:txBody>
      </p:sp>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6010" l="10000" r="90000"/>
                    </a14:imgEffect>
                  </a14:imgLayer>
                </a14:imgProps>
              </a:ext>
              <a:ext uri="{28A0092B-C50C-407E-A947-70E740481C1C}">
                <a14:useLocalDpi xmlns:a14="http://schemas.microsoft.com/office/drawing/2010/main" val="0"/>
              </a:ext>
            </a:extLst>
          </a:blip>
          <a:srcRect/>
          <a:stretch>
            <a:fillRect/>
          </a:stretch>
        </p:blipFill>
        <p:spPr bwMode="auto">
          <a:xfrm rot="4294545">
            <a:off x="4625724" y="3088890"/>
            <a:ext cx="937433" cy="626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5170964">
            <a:off x="3050722" y="3319952"/>
            <a:ext cx="800499" cy="80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832900" flipH="1">
            <a:off x="3314398" y="4276555"/>
            <a:ext cx="1109663"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42675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442</Words>
  <Application>Microsoft Office PowerPoint</Application>
  <PresentationFormat>画面に合わせる (4:3)</PresentationFormat>
  <Paragraphs>47</Paragraphs>
  <Slides>13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13</vt:i4>
      </vt:variant>
    </vt:vector>
  </HeadingPairs>
  <TitlesOfParts>
    <vt:vector size="20" baseType="lpstr">
      <vt:lpstr>AR Pゴシック体M</vt:lpstr>
      <vt:lpstr>ＭＳ Ｐゴシック</vt:lpstr>
      <vt:lpstr>ＭＳ ゴシック</vt:lpstr>
      <vt:lpstr>Arial</vt:lpstr>
      <vt:lpstr>Calibri</vt:lpstr>
      <vt:lpstr>Calibri Light</vt:lpstr>
      <vt:lpstr>Office テーマ</vt:lpstr>
      <vt:lpstr>腱鞘炎</vt:lpstr>
      <vt:lpstr>業務上疾病　非災害性疾病</vt:lpstr>
      <vt:lpstr>上肢障害とは</vt:lpstr>
      <vt:lpstr>腱と腱鞘の関係</vt:lpstr>
      <vt:lpstr>屈筋腱の腱鞘炎</vt:lpstr>
      <vt:lpstr>屈筋腱の腱鞘炎　ばね指</vt:lpstr>
      <vt:lpstr>屈筋腱の腱鞘炎の治療</vt:lpstr>
      <vt:lpstr>屈筋腱の腱鞘炎の原因</vt:lpstr>
      <vt:lpstr>伸筋腱の腱鞘炎　ドケルバン病</vt:lpstr>
      <vt:lpstr>伸筋腱の腱鞘炎　ドケルバン病</vt:lpstr>
      <vt:lpstr>伸筋腱の腱鞘炎の治療</vt:lpstr>
      <vt:lpstr>伸筋腱の腱鞘炎の原因</vt:lpstr>
      <vt:lpstr>腱鞘炎をひどくしないため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腱鞘炎</dc:title>
  <dc:creator>ワタナベマサヒロ</dc:creator>
  <cp:lastModifiedBy>jes302</cp:lastModifiedBy>
  <cp:revision>325</cp:revision>
  <cp:lastPrinted>2023-06-15T23:06:27Z</cp:lastPrinted>
  <dcterms:created xsi:type="dcterms:W3CDTF">2023-03-01T00:34:21Z</dcterms:created>
  <dcterms:modified xsi:type="dcterms:W3CDTF">2023-09-21T09:32:42Z</dcterms:modified>
</cp:coreProperties>
</file>