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handoutMasterIdLst>
    <p:handoutMasterId r:id="rId13"/>
  </p:handoutMasterIdLst>
  <p:sldIdLst>
    <p:sldId id="256" r:id="rId2"/>
    <p:sldId id="271" r:id="rId3"/>
    <p:sldId id="262" r:id="rId4"/>
    <p:sldId id="270" r:id="rId5"/>
    <p:sldId id="306" r:id="rId6"/>
    <p:sldId id="274" r:id="rId7"/>
    <p:sldId id="288" r:id="rId8"/>
    <p:sldId id="291" r:id="rId9"/>
    <p:sldId id="307" r:id="rId10"/>
    <p:sldId id="297" r:id="rId11"/>
    <p:sldId id="300" r:id="rId12"/>
  </p:sldIdLst>
  <p:sldSz cx="9144000" cy="6858000" type="screen4x3"/>
  <p:notesSz cx="6858000" cy="994568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761" autoAdjust="0"/>
  </p:normalViewPr>
  <p:slideViewPr>
    <p:cSldViewPr>
      <p:cViewPr varScale="1">
        <p:scale>
          <a:sx n="101" d="100"/>
          <a:sy n="101" d="100"/>
        </p:scale>
        <p:origin x="48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3166010498686E-2"/>
          <c:y val="3.4335958005249335E-2"/>
          <c:w val="0.88349300087489069"/>
          <c:h val="0.78278040244969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altLang="ja-JP"/>
                      <a:t>1.22</a:t>
                    </a:r>
                    <a:r>
                      <a:rPr lang="ja-JP" altLang="en-US"/>
                      <a:t>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E2B-4BFC-9C8E-66EA54AC64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ja-JP"/>
                      <a:t>1.68</a:t>
                    </a:r>
                    <a:r>
                      <a:rPr lang="ja-JP" altLang="en-US"/>
                      <a:t>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E2B-4BFC-9C8E-66EA54AC64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残業なし</c:v>
                </c:pt>
                <c:pt idx="1">
                  <c:v>２０から６０時間</c:v>
                </c:pt>
                <c:pt idx="2">
                  <c:v>６０時間越え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1.22</c:v>
                </c:pt>
                <c:pt idx="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2B-4BFC-9C8E-66EA54AC6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50"/>
        <c:axId val="124748288"/>
        <c:axId val="151253504"/>
      </c:barChart>
      <c:catAx>
        <c:axId val="12474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253504"/>
        <c:crosses val="autoZero"/>
        <c:auto val="1"/>
        <c:lblAlgn val="ctr"/>
        <c:lblOffset val="100"/>
        <c:noMultiLvlLbl val="0"/>
      </c:catAx>
      <c:valAx>
        <c:axId val="15125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74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altLang="ja-JP"/>
                      <a:t>1.1</a:t>
                    </a:r>
                    <a:r>
                      <a:rPr lang="ja-JP" altLang="en-US"/>
                      <a:t>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EE3-4546-BB8F-983F42B36F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ja-JP"/>
                      <a:t>1.27</a:t>
                    </a:r>
                    <a:r>
                      <a:rPr lang="ja-JP" altLang="en-US"/>
                      <a:t>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EE3-4546-BB8F-983F42B36F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ja-JP"/>
                      <a:t>1.33</a:t>
                    </a:r>
                    <a:r>
                      <a:rPr lang="ja-JP" altLang="en-US"/>
                      <a:t>倍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EE3-4546-BB8F-983F42B36F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残業なし</c:v>
                </c:pt>
                <c:pt idx="1">
                  <c:v>４から３２時間</c:v>
                </c:pt>
                <c:pt idx="2">
                  <c:v>３６から５６時間</c:v>
                </c:pt>
                <c:pt idx="3">
                  <c:v>６０時間以上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1.1000000000000001</c:v>
                </c:pt>
                <c:pt idx="2">
                  <c:v>1.27</c:v>
                </c:pt>
                <c:pt idx="3">
                  <c:v>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E3-4546-BB8F-983F42B36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34"/>
        <c:axId val="124750848"/>
        <c:axId val="124880576"/>
      </c:barChart>
      <c:catAx>
        <c:axId val="12475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ea typeface="ＭＳ Ｐゴシック" panose="020B0600070205080204" pitchFamily="50" charset="-128"/>
              </a:defRPr>
            </a:pPr>
            <a:endParaRPr lang="ja-JP"/>
          </a:p>
        </c:txPr>
        <c:crossAx val="124880576"/>
        <c:crosses val="autoZero"/>
        <c:auto val="1"/>
        <c:lblAlgn val="ctr"/>
        <c:lblOffset val="100"/>
        <c:noMultiLvlLbl val="0"/>
      </c:catAx>
      <c:valAx>
        <c:axId val="124880576"/>
        <c:scaling>
          <c:orientation val="minMax"/>
          <c:max val="1.7000000000000002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75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63593102264083E-2"/>
          <c:y val="3.0520778652668418E-2"/>
          <c:w val="0.9325142885176736"/>
          <c:h val="0.78078018372703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9C5C-48A0-B1AB-CDC9DFEFEEEE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9C5C-48A0-B1AB-CDC9DFEFEEE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9C5C-48A0-B1AB-CDC9DFEFEEE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収縮期血圧&lt;120
かつ
拡張期血圧&lt;80</c:v>
                </c:pt>
                <c:pt idx="1">
                  <c:v>120-129
または
80-84</c:v>
                </c:pt>
                <c:pt idx="2">
                  <c:v>130-139
または
85-89</c:v>
                </c:pt>
                <c:pt idx="3">
                  <c:v>140-159
または
90-99</c:v>
                </c:pt>
                <c:pt idx="4">
                  <c:v>160-179
または
100-109</c:v>
                </c:pt>
                <c:pt idx="5">
                  <c:v>180&lt;
または
110＜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1.2</c:v>
                </c:pt>
                <c:pt idx="2">
                  <c:v>1.7</c:v>
                </c:pt>
                <c:pt idx="3">
                  <c:v>3.3</c:v>
                </c:pt>
                <c:pt idx="4">
                  <c:v>3.3</c:v>
                </c:pt>
                <c:pt idx="5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5C-48A0-B1AB-CDC9DFEFE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46"/>
        <c:axId val="130103808"/>
        <c:axId val="124884608"/>
      </c:barChart>
      <c:catAx>
        <c:axId val="13010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/>
            </a:pPr>
            <a:endParaRPr lang="ja-JP"/>
          </a:p>
        </c:txPr>
        <c:crossAx val="124884608"/>
        <c:crosses val="autoZero"/>
        <c:auto val="1"/>
        <c:lblAlgn val="ctr"/>
        <c:lblOffset val="100"/>
        <c:noMultiLvlLbl val="0"/>
      </c:catAx>
      <c:valAx>
        <c:axId val="12488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10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0.16605</cdr:x>
      <cdr:y>0.3296</cdr:y>
    </cdr:from>
    <cdr:to>
      <cdr:x>0.9231</cdr:x>
      <cdr:y>0.80843</cdr:y>
    </cdr:to>
    <cdr:pic>
      <cdr:nvPicPr>
        <cdr:cNvPr id="2" name="Picture 2" descr="矢印イラスト - フリーの手書き・可愛い無料素材 - チコデザ">
          <a:extLst xmlns:a="http://schemas.openxmlformats.org/drawingml/2006/main">
            <a:ext uri="{FF2B5EF4-FFF2-40B4-BE49-F238E27FC236}">
              <a16:creationId xmlns:a16="http://schemas.microsoft.com/office/drawing/2014/main" id="{E40FC2EB-DED8-7204-3EA6-550C05498D1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20732318">
          <a:off x="1366563" y="1491770"/>
          <a:ext cx="6230164" cy="216717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983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923" y="0"/>
            <a:ext cx="2971982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4949-2B1B-4668-8F2A-EFABA21A9549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983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923" y="9446102"/>
            <a:ext cx="2971982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1CD4-2D3D-4300-B770-519B10E5D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098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75"/>
              </a:lnSpc>
            </a:pPr>
            <a:fld id="{81D60167-4931-47E6-BA6A-407CBD079E47}" type="slidenum">
              <a:rPr lang="en-US" altLang="ja-JP" spc="-5" smtClean="0"/>
              <a:t>‹#›</a:t>
            </a:fld>
            <a:endParaRPr lang="en-US" altLang="ja-JP" spc="-5" dirty="0"/>
          </a:p>
        </p:txBody>
      </p:sp>
    </p:spTree>
    <p:extLst>
      <p:ext uri="{BB962C8B-B14F-4D97-AF65-F5344CB8AC3E}">
        <p14:creationId xmlns:p14="http://schemas.microsoft.com/office/powerpoint/2010/main" val="139794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75"/>
              </a:lnSpc>
            </a:pPr>
            <a:fld id="{81D60167-4931-47E6-BA6A-407CBD079E47}" type="slidenum">
              <a:rPr lang="en-US" altLang="ja-JP" spc="-5" smtClean="0"/>
              <a:t>‹#›</a:t>
            </a:fld>
            <a:endParaRPr lang="en-US" altLang="ja-JP" spc="-5" dirty="0"/>
          </a:p>
        </p:txBody>
      </p:sp>
    </p:spTree>
    <p:extLst>
      <p:ext uri="{BB962C8B-B14F-4D97-AF65-F5344CB8AC3E}">
        <p14:creationId xmlns:p14="http://schemas.microsoft.com/office/powerpoint/2010/main" val="2517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75"/>
              </a:lnSpc>
            </a:pPr>
            <a:fld id="{81D60167-4931-47E6-BA6A-407CBD079E47}" type="slidenum">
              <a:rPr lang="en-US" altLang="ja-JP" spc="-5" smtClean="0"/>
              <a:t>‹#›</a:t>
            </a:fld>
            <a:endParaRPr lang="en-US" altLang="ja-JP" spc="-5" dirty="0"/>
          </a:p>
        </p:txBody>
      </p:sp>
    </p:spTree>
    <p:extLst>
      <p:ext uri="{BB962C8B-B14F-4D97-AF65-F5344CB8AC3E}">
        <p14:creationId xmlns:p14="http://schemas.microsoft.com/office/powerpoint/2010/main" val="371542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75"/>
              </a:lnSpc>
            </a:pPr>
            <a:fld id="{81D60167-4931-47E6-BA6A-407CBD079E47}" type="slidenum">
              <a:rPr lang="en-US" altLang="ja-JP" spc="-5" smtClean="0"/>
              <a:t>‹#›</a:t>
            </a:fld>
            <a:endParaRPr lang="en-US" altLang="ja-JP" spc="-5" dirty="0"/>
          </a:p>
        </p:txBody>
      </p:sp>
    </p:spTree>
    <p:extLst>
      <p:ext uri="{BB962C8B-B14F-4D97-AF65-F5344CB8AC3E}">
        <p14:creationId xmlns:p14="http://schemas.microsoft.com/office/powerpoint/2010/main" val="18794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75"/>
              </a:lnSpc>
            </a:pPr>
            <a:fld id="{81D60167-4931-47E6-BA6A-407CBD079E47}" type="slidenum">
              <a:rPr lang="en-US" altLang="ja-JP" spc="-5" smtClean="0"/>
              <a:t>‹#›</a:t>
            </a:fld>
            <a:endParaRPr lang="en-US" altLang="ja-JP" spc="-5" dirty="0"/>
          </a:p>
        </p:txBody>
      </p:sp>
    </p:spTree>
    <p:extLst>
      <p:ext uri="{BB962C8B-B14F-4D97-AF65-F5344CB8AC3E}">
        <p14:creationId xmlns:p14="http://schemas.microsoft.com/office/powerpoint/2010/main" val="133912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75"/>
              </a:lnSpc>
            </a:pPr>
            <a:fld id="{81D60167-4931-47E6-BA6A-407CBD079E47}" type="slidenum">
              <a:rPr lang="en-US" altLang="ja-JP" spc="-5" smtClean="0"/>
              <a:t>‹#›</a:t>
            </a:fld>
            <a:endParaRPr lang="en-US" altLang="ja-JP" spc="-5" dirty="0"/>
          </a:p>
        </p:txBody>
      </p:sp>
    </p:spTree>
    <p:extLst>
      <p:ext uri="{BB962C8B-B14F-4D97-AF65-F5344CB8AC3E}">
        <p14:creationId xmlns:p14="http://schemas.microsoft.com/office/powerpoint/2010/main" val="357436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75"/>
              </a:lnSpc>
            </a:pPr>
            <a:fld id="{81D60167-4931-47E6-BA6A-407CBD079E47}" type="slidenum">
              <a:rPr lang="en-US" altLang="ja-JP" spc="-5" smtClean="0"/>
              <a:t>‹#›</a:t>
            </a:fld>
            <a:endParaRPr lang="en-US" altLang="ja-JP" spc="-5" dirty="0"/>
          </a:p>
        </p:txBody>
      </p:sp>
    </p:spTree>
    <p:extLst>
      <p:ext uri="{BB962C8B-B14F-4D97-AF65-F5344CB8AC3E}">
        <p14:creationId xmlns:p14="http://schemas.microsoft.com/office/powerpoint/2010/main" val="385297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75"/>
              </a:lnSpc>
            </a:pPr>
            <a:fld id="{81D60167-4931-47E6-BA6A-407CBD079E47}" type="slidenum">
              <a:rPr lang="en-US" altLang="ja-JP" spc="-5" smtClean="0"/>
              <a:t>‹#›</a:t>
            </a:fld>
            <a:endParaRPr lang="en-US" altLang="ja-JP" spc="-5" dirty="0"/>
          </a:p>
        </p:txBody>
      </p:sp>
    </p:spTree>
    <p:extLst>
      <p:ext uri="{BB962C8B-B14F-4D97-AF65-F5344CB8AC3E}">
        <p14:creationId xmlns:p14="http://schemas.microsoft.com/office/powerpoint/2010/main" val="158646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75"/>
              </a:lnSpc>
            </a:pPr>
            <a:fld id="{81D60167-4931-47E6-BA6A-407CBD079E47}" type="slidenum">
              <a:rPr lang="en-US" altLang="ja-JP" spc="-5" smtClean="0"/>
              <a:t>‹#›</a:t>
            </a:fld>
            <a:endParaRPr lang="en-US" altLang="ja-JP" spc="-5" dirty="0"/>
          </a:p>
        </p:txBody>
      </p:sp>
    </p:spTree>
    <p:extLst>
      <p:ext uri="{BB962C8B-B14F-4D97-AF65-F5344CB8AC3E}">
        <p14:creationId xmlns:p14="http://schemas.microsoft.com/office/powerpoint/2010/main" val="5135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75"/>
              </a:lnSpc>
            </a:pPr>
            <a:fld id="{81D60167-4931-47E6-BA6A-407CBD079E47}" type="slidenum">
              <a:rPr lang="en-US" altLang="ja-JP" spc="-5" smtClean="0"/>
              <a:t>‹#›</a:t>
            </a:fld>
            <a:endParaRPr lang="en-US" altLang="ja-JP" spc="-5" dirty="0"/>
          </a:p>
        </p:txBody>
      </p:sp>
    </p:spTree>
    <p:extLst>
      <p:ext uri="{BB962C8B-B14F-4D97-AF65-F5344CB8AC3E}">
        <p14:creationId xmlns:p14="http://schemas.microsoft.com/office/powerpoint/2010/main" val="427851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175"/>
              </a:lnSpc>
            </a:pPr>
            <a:fld id="{81D60167-4931-47E6-BA6A-407CBD079E47}" type="slidenum">
              <a:rPr lang="en-US" altLang="ja-JP" spc="-5" smtClean="0"/>
              <a:t>‹#›</a:t>
            </a:fld>
            <a:endParaRPr lang="en-US" altLang="ja-JP" spc="-5" dirty="0"/>
          </a:p>
        </p:txBody>
      </p:sp>
    </p:spTree>
    <p:extLst>
      <p:ext uri="{BB962C8B-B14F-4D97-AF65-F5344CB8AC3E}">
        <p14:creationId xmlns:p14="http://schemas.microsoft.com/office/powerpoint/2010/main" val="90548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175"/>
              </a:lnSpc>
            </a:pPr>
            <a:fld id="{81D60167-4931-47E6-BA6A-407CBD079E47}" type="slidenum">
              <a:rPr lang="en-US" altLang="ja-JP" spc="-5" smtClean="0"/>
              <a:t>‹#›</a:t>
            </a:fld>
            <a:endParaRPr lang="en-US" altLang="ja-JP" spc="-5" dirty="0"/>
          </a:p>
        </p:txBody>
      </p:sp>
    </p:spTree>
    <p:extLst>
      <p:ext uri="{BB962C8B-B14F-4D97-AF65-F5344CB8AC3E}">
        <p14:creationId xmlns:p14="http://schemas.microsoft.com/office/powerpoint/2010/main" val="279333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nsh.jp/data/jsh2019_gen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pnsh.jp/data/jsh2019_gen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13"/>
          <p:cNvGrpSpPr/>
          <p:nvPr/>
        </p:nvGrpSpPr>
        <p:grpSpPr>
          <a:xfrm>
            <a:off x="5486400" y="3657600"/>
            <a:ext cx="3288410" cy="2097531"/>
            <a:chOff x="6195440" y="4052696"/>
            <a:chExt cx="2579370" cy="170243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6870" y="4402953"/>
              <a:ext cx="1217844" cy="13516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04965" y="4062221"/>
              <a:ext cx="1470025" cy="958850"/>
            </a:xfrm>
            <a:custGeom>
              <a:avLst/>
              <a:gdLst/>
              <a:ahLst/>
              <a:cxnLst/>
              <a:rect l="l" t="t" r="r" b="b"/>
              <a:pathLst>
                <a:path w="1470025" h="958850">
                  <a:moveTo>
                    <a:pt x="0" y="159765"/>
                  </a:moveTo>
                  <a:lnTo>
                    <a:pt x="8142" y="109256"/>
                  </a:lnTo>
                  <a:lnTo>
                    <a:pt x="30817" y="65397"/>
                  </a:lnTo>
                  <a:lnTo>
                    <a:pt x="65397" y="30817"/>
                  </a:lnTo>
                  <a:lnTo>
                    <a:pt x="109256" y="8142"/>
                  </a:lnTo>
                  <a:lnTo>
                    <a:pt x="159766" y="0"/>
                  </a:lnTo>
                  <a:lnTo>
                    <a:pt x="741426" y="0"/>
                  </a:lnTo>
                  <a:lnTo>
                    <a:pt x="1059180" y="0"/>
                  </a:lnTo>
                  <a:lnTo>
                    <a:pt x="1111250" y="0"/>
                  </a:lnTo>
                  <a:lnTo>
                    <a:pt x="1161759" y="8142"/>
                  </a:lnTo>
                  <a:lnTo>
                    <a:pt x="1205618" y="30817"/>
                  </a:lnTo>
                  <a:lnTo>
                    <a:pt x="1240198" y="65397"/>
                  </a:lnTo>
                  <a:lnTo>
                    <a:pt x="1262873" y="109256"/>
                  </a:lnTo>
                  <a:lnTo>
                    <a:pt x="1271015" y="159765"/>
                  </a:lnTo>
                  <a:lnTo>
                    <a:pt x="1271015" y="559180"/>
                  </a:lnTo>
                  <a:lnTo>
                    <a:pt x="1470025" y="808989"/>
                  </a:lnTo>
                  <a:lnTo>
                    <a:pt x="1271015" y="798829"/>
                  </a:lnTo>
                  <a:lnTo>
                    <a:pt x="1262873" y="849339"/>
                  </a:lnTo>
                  <a:lnTo>
                    <a:pt x="1240198" y="893198"/>
                  </a:lnTo>
                  <a:lnTo>
                    <a:pt x="1205618" y="927778"/>
                  </a:lnTo>
                  <a:lnTo>
                    <a:pt x="1161759" y="950453"/>
                  </a:lnTo>
                  <a:lnTo>
                    <a:pt x="1111250" y="958595"/>
                  </a:lnTo>
                  <a:lnTo>
                    <a:pt x="1059180" y="958595"/>
                  </a:lnTo>
                  <a:lnTo>
                    <a:pt x="741426" y="958595"/>
                  </a:lnTo>
                  <a:lnTo>
                    <a:pt x="159766" y="958595"/>
                  </a:lnTo>
                  <a:lnTo>
                    <a:pt x="109256" y="950453"/>
                  </a:lnTo>
                  <a:lnTo>
                    <a:pt x="65397" y="927778"/>
                  </a:lnTo>
                  <a:lnTo>
                    <a:pt x="30817" y="893198"/>
                  </a:lnTo>
                  <a:lnTo>
                    <a:pt x="8142" y="849339"/>
                  </a:lnTo>
                  <a:lnTo>
                    <a:pt x="0" y="798829"/>
                  </a:lnTo>
                  <a:lnTo>
                    <a:pt x="0" y="559180"/>
                  </a:lnTo>
                  <a:lnTo>
                    <a:pt x="0" y="159765"/>
                  </a:lnTo>
                  <a:close/>
                </a:path>
              </a:pathLst>
            </a:custGeom>
            <a:ln w="19050">
              <a:solidFill>
                <a:srgbClr val="0053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7094" y="4257578"/>
              <a:ext cx="1062776" cy="583799"/>
            </a:xfrm>
            <a:prstGeom prst="rect">
              <a:avLst/>
            </a:prstGeom>
          </p:spPr>
        </p:pic>
      </p:grpSp>
      <p:sp>
        <p:nvSpPr>
          <p:cNvPr id="21" name="タイトル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高血圧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血圧を下げるために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ja-JP" altLang="en-US" dirty="0"/>
              <a:t>大事なのは生活習慣の見直しです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4400" y="2286000"/>
            <a:ext cx="80073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減塩を心がける</a:t>
            </a:r>
            <a:br>
              <a:rPr kumimoji="1" lang="en-US" altLang="ja-JP" sz="2800" dirty="0"/>
            </a:br>
            <a:r>
              <a:rPr kumimoji="1" lang="ja-JP" altLang="en-US" sz="2800" dirty="0"/>
              <a:t>（減塩の目標値を</a:t>
            </a:r>
            <a:r>
              <a:rPr kumimoji="1" lang="en-US" altLang="ja-JP" sz="2800" dirty="0"/>
              <a:t>8g/</a:t>
            </a:r>
            <a:r>
              <a:rPr kumimoji="1" lang="ja-JP" altLang="en-US" sz="2800" dirty="0"/>
              <a:t>日　高血圧であれば</a:t>
            </a:r>
            <a:r>
              <a:rPr kumimoji="1" lang="en-US" altLang="ja-JP" sz="2800" dirty="0"/>
              <a:t>6g/</a:t>
            </a:r>
            <a:r>
              <a:rPr kumimoji="1" lang="ja-JP" altLang="en-US" sz="2800" dirty="0"/>
              <a:t>日）</a:t>
            </a:r>
            <a:endParaRPr kumimoji="1" lang="en-US" altLang="ja-JP" sz="2800" dirty="0"/>
          </a:p>
          <a:p>
            <a:r>
              <a:rPr kumimoji="1" lang="ja-JP" altLang="en-US" sz="2400" dirty="0"/>
              <a:t>☆減塩することで血圧が下がります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3733800"/>
            <a:ext cx="2743200" cy="246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21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血圧を下げるために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3109" y="1524000"/>
            <a:ext cx="75023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適正体重の維持を心がける（</a:t>
            </a:r>
            <a:r>
              <a:rPr kumimoji="1" lang="en-US" altLang="ja-JP" sz="2800" dirty="0"/>
              <a:t>BMI</a:t>
            </a:r>
            <a:r>
              <a:rPr kumimoji="1" lang="ja-JP" altLang="en-US" sz="2800" dirty="0"/>
              <a:t>　</a:t>
            </a:r>
            <a:r>
              <a:rPr kumimoji="1" lang="en-US" altLang="ja-JP" sz="2800" dirty="0"/>
              <a:t>25</a:t>
            </a:r>
            <a:r>
              <a:rPr kumimoji="1" lang="ja-JP" altLang="en-US" sz="2800" dirty="0"/>
              <a:t>未満）</a:t>
            </a:r>
            <a:endParaRPr kumimoji="1" lang="en-US" altLang="ja-JP" sz="2800" dirty="0"/>
          </a:p>
          <a:p>
            <a:r>
              <a:rPr kumimoji="1" lang="ja-JP" altLang="en-US" sz="2400" dirty="0"/>
              <a:t>☆</a:t>
            </a:r>
            <a:r>
              <a:rPr kumimoji="1" lang="en-US" altLang="ja-JP" sz="2400" dirty="0"/>
              <a:t>BMI</a:t>
            </a:r>
            <a:r>
              <a:rPr kumimoji="1" lang="ja-JP" altLang="en-US" sz="2400" dirty="0"/>
              <a:t>の上昇と高血圧の発症には因果関係あり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3109" y="3962400"/>
            <a:ext cx="726352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運動を心がける（</a:t>
            </a:r>
            <a:r>
              <a:rPr kumimoji="1" lang="en-US" altLang="ja-JP" sz="2800" dirty="0"/>
              <a:t>30</a:t>
            </a:r>
            <a:r>
              <a:rPr kumimoji="1" lang="ja-JP" altLang="en-US" sz="2800" dirty="0"/>
              <a:t>分以上の有酸素運動）</a:t>
            </a:r>
            <a:endParaRPr kumimoji="1" lang="en-US" altLang="ja-JP" sz="2800" dirty="0"/>
          </a:p>
          <a:p>
            <a:r>
              <a:rPr kumimoji="1" lang="ja-JP" altLang="en-US" sz="2400" dirty="0"/>
              <a:t>☆運動を続けることで降圧効果が期待できます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8" b="98649" l="9857" r="89905">
                        <a14:foregroundMark x1="52941" y1="67409" x2="50715" y2="71383"/>
                        <a14:foregroundMark x1="48967" y1="76868" x2="45548" y2="86566"/>
                        <a14:foregroundMark x1="53577" y1="79332" x2="56677" y2="82512"/>
                        <a14:backgroundMark x1="37838" y1="5246" x2="36725" y2="8108"/>
                        <a14:backgroundMark x1="63752" y1="40223" x2="62798" y2="45469"/>
                        <a14:backgroundMark x1="62480" y1="25676" x2="63911" y2="25994"/>
                        <a14:backgroundMark x1="59380" y1="33943" x2="59062" y2="35215"/>
                        <a14:backgroundMark x1="59221" y1="36645" x2="58744" y2="37758"/>
                        <a14:backgroundMark x1="37679" y1="40541" x2="36725" y2="59221"/>
                        <a14:backgroundMark x1="52941" y1="86089" x2="49921" y2="92846"/>
                        <a14:backgroundMark x1="38951" y1="97059" x2="34976" y2="94277"/>
                        <a14:backgroundMark x1="56836" y1="66296" x2="56836" y2="71622"/>
                        <a14:backgroundMark x1="60731" y1="84499" x2="62639" y2="85930"/>
                        <a14:backgroundMark x1="62162" y1="95866" x2="62639" y2="91415"/>
                        <a14:backgroundMark x1="34579" y1="29730" x2="33943" y2="30048"/>
                        <a14:backgroundMark x1="42846" y1="23450" x2="41733" y2="24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454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31" b="97459" l="9800" r="89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21898"/>
            <a:ext cx="1066800" cy="15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45847"/>
            <a:ext cx="1232544" cy="14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02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血圧</a:t>
            </a:r>
          </a:p>
        </p:txBody>
      </p:sp>
      <p:sp>
        <p:nvSpPr>
          <p:cNvPr id="4" name="object 12"/>
          <p:cNvSpPr txBox="1"/>
          <p:nvPr/>
        </p:nvSpPr>
        <p:spPr>
          <a:xfrm>
            <a:off x="1143000" y="1586099"/>
            <a:ext cx="69342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心臓から送り出される</a:t>
            </a:r>
            <a:r>
              <a:rPr lang="ja-JP" altLang="en-US" sz="2400" spc="-2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血</a:t>
            </a:r>
            <a:r>
              <a:rPr sz="2400" spc="-2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液が動脈にかかる圧力のこと</a:t>
            </a:r>
            <a:endParaRPr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游ゴシック"/>
            </a:endParaRPr>
          </a:p>
        </p:txBody>
      </p:sp>
      <p:pic>
        <p:nvPicPr>
          <p:cNvPr id="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2527264"/>
            <a:ext cx="3999821" cy="3200400"/>
          </a:xfrm>
          <a:prstGeom prst="rect">
            <a:avLst/>
          </a:prstGeom>
        </p:spPr>
      </p:pic>
      <p:sp>
        <p:nvSpPr>
          <p:cNvPr id="6" name="object 16"/>
          <p:cNvSpPr txBox="1"/>
          <p:nvPr/>
        </p:nvSpPr>
        <p:spPr>
          <a:xfrm>
            <a:off x="951822" y="2546822"/>
            <a:ext cx="3045001" cy="1059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収縮期</a:t>
            </a:r>
            <a:r>
              <a:rPr lang="ja-JP" altLang="en-US" sz="320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血</a:t>
            </a:r>
            <a:r>
              <a:rPr sz="320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圧</a:t>
            </a:r>
            <a:endParaRPr sz="32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游ゴシック"/>
            </a:endParaRPr>
          </a:p>
          <a:p>
            <a:pPr marL="12700" marR="5080">
              <a:lnSpc>
                <a:spcPct val="100000"/>
              </a:lnSpc>
            </a:pPr>
            <a:r>
              <a:rPr b="1" spc="-2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心臓が収縮して</a:t>
            </a:r>
            <a:r>
              <a:rPr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最も強く</a:t>
            </a:r>
            <a:r>
              <a:rPr lang="ja-JP" altLang="en-US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血</a:t>
            </a:r>
            <a:r>
              <a:rPr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液を送り出</a:t>
            </a:r>
            <a:r>
              <a:rPr lang="ja-JP" altLang="en-US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す</a:t>
            </a:r>
            <a:r>
              <a:rPr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ときの値</a:t>
            </a:r>
            <a:endParaRPr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游ゴシック"/>
            </a:endParaRPr>
          </a:p>
        </p:txBody>
      </p:sp>
      <p:sp>
        <p:nvSpPr>
          <p:cNvPr id="7" name="object 17"/>
          <p:cNvSpPr txBox="1"/>
          <p:nvPr/>
        </p:nvSpPr>
        <p:spPr>
          <a:xfrm>
            <a:off x="926623" y="4045550"/>
            <a:ext cx="3188178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1315" eaLnBrk="0" hangingPunct="0"/>
            <a:r>
              <a:rPr sz="320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拡張期</a:t>
            </a:r>
            <a:r>
              <a:rPr lang="ja-JP" altLang="en-US" sz="320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血</a:t>
            </a:r>
            <a:r>
              <a:rPr sz="3200" b="1" spc="-1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圧</a:t>
            </a:r>
            <a:r>
              <a:rPr sz="3200" b="1" spc="-5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 </a:t>
            </a:r>
            <a:endParaRPr lang="en-US" sz="3200" b="1" spc="-5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游ゴシック"/>
            </a:endParaRPr>
          </a:p>
          <a:p>
            <a:pPr marR="361315" lvl="1" algn="l" eaLnBrk="0" hangingPunct="0"/>
            <a:r>
              <a:rPr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心臓が緩んで送り出し</a:t>
            </a:r>
            <a:r>
              <a:rPr lang="ja-JP" altLang="en-US" b="1" spc="-1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た血</a:t>
            </a:r>
            <a:r>
              <a:rPr b="1" spc="-1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液が</a:t>
            </a:r>
            <a:r>
              <a:rPr b="1" spc="-2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心臓に戻ってくる</a:t>
            </a:r>
            <a:r>
              <a:rPr b="1" spc="-15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ときの値</a:t>
            </a:r>
            <a:endParaRPr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游ゴシック"/>
            </a:endParaRPr>
          </a:p>
        </p:txBody>
      </p:sp>
      <p:sp>
        <p:nvSpPr>
          <p:cNvPr id="9" name="object 18"/>
          <p:cNvSpPr txBox="1"/>
          <p:nvPr/>
        </p:nvSpPr>
        <p:spPr>
          <a:xfrm>
            <a:off x="4724400" y="6393173"/>
            <a:ext cx="420687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sz="900" b="1" dirty="0" err="1">
                <a:solidFill>
                  <a:srgbClr val="7E7E7E"/>
                </a:solidFill>
                <a:latin typeface="游ゴシック"/>
                <a:cs typeface="游ゴシック"/>
              </a:rPr>
              <a:t>参考文献：日本高</a:t>
            </a:r>
            <a:r>
              <a:rPr lang="ja-JP" altLang="en-US" sz="900" b="1" dirty="0">
                <a:solidFill>
                  <a:srgbClr val="7E7E7E"/>
                </a:solidFill>
                <a:latin typeface="游ゴシック"/>
                <a:cs typeface="游ゴシック"/>
              </a:rPr>
              <a:t>血</a:t>
            </a:r>
            <a:r>
              <a:rPr sz="900" b="1" dirty="0" err="1">
                <a:solidFill>
                  <a:srgbClr val="7E7E7E"/>
                </a:solidFill>
                <a:latin typeface="游ゴシック"/>
                <a:cs typeface="游ゴシック"/>
              </a:rPr>
              <a:t>圧学会／一般向け「高</a:t>
            </a:r>
            <a:r>
              <a:rPr lang="ja-JP" altLang="en-US" sz="900" b="1" dirty="0">
                <a:solidFill>
                  <a:srgbClr val="7E7E7E"/>
                </a:solidFill>
                <a:latin typeface="游ゴシック"/>
                <a:cs typeface="游ゴシック"/>
              </a:rPr>
              <a:t>血</a:t>
            </a:r>
            <a:r>
              <a:rPr sz="900" b="1" dirty="0">
                <a:solidFill>
                  <a:srgbClr val="7E7E7E"/>
                </a:solidFill>
                <a:latin typeface="游ゴシック"/>
                <a:cs typeface="游ゴシック"/>
              </a:rPr>
              <a:t>圧治療ガイドライン2019</a:t>
            </a:r>
            <a:r>
              <a:rPr sz="900" b="1" spc="-20" dirty="0">
                <a:solidFill>
                  <a:srgbClr val="7E7E7E"/>
                </a:solidFill>
                <a:latin typeface="游ゴシック"/>
                <a:cs typeface="游ゴシック"/>
              </a:rPr>
              <a:t> 」解説冊子</a:t>
            </a:r>
            <a:endParaRPr sz="900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7E7E7E"/>
                </a:solidFill>
                <a:latin typeface="游ゴシック"/>
                <a:cs typeface="游ゴシック"/>
              </a:rPr>
              <a:t>https://</a:t>
            </a:r>
            <a:r>
              <a:rPr sz="900" b="1" spc="-10" dirty="0">
                <a:solidFill>
                  <a:srgbClr val="7E7E7E"/>
                </a:solidFill>
                <a:latin typeface="游ゴシック"/>
                <a:cs typeface="游ゴシック"/>
                <a:hlinkClick r:id="rId3"/>
              </a:rPr>
              <a:t>www.jpnsh.jp/data/jsh2019_gen.pdf</a:t>
            </a:r>
            <a:endParaRPr sz="900" dirty="0">
              <a:latin typeface="游ゴシック"/>
              <a:cs typeface="游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90422" y="37903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心臓</a:t>
            </a:r>
          </a:p>
        </p:txBody>
      </p:sp>
    </p:spTree>
    <p:extLst>
      <p:ext uri="{BB962C8B-B14F-4D97-AF65-F5344CB8AC3E}">
        <p14:creationId xmlns:p14="http://schemas.microsoft.com/office/powerpoint/2010/main" val="94185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6687" y="381000"/>
            <a:ext cx="630743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高</a:t>
            </a:r>
            <a:r>
              <a:rPr lang="ja-JP" altLang="en-US" spc="-10" dirty="0"/>
              <a:t>血</a:t>
            </a:r>
            <a:r>
              <a:rPr spc="-10" dirty="0"/>
              <a:t>圧の診断基準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6361685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75"/>
              </a:lnSpc>
            </a:pPr>
            <a:r>
              <a:rPr spc="-5" dirty="0"/>
              <a:t>5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988452"/>
              </p:ext>
            </p:extLst>
          </p:nvPr>
        </p:nvGraphicFramePr>
        <p:xfrm>
          <a:off x="1600200" y="2165326"/>
          <a:ext cx="6629400" cy="4071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63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lang="ja-JP" altLang="en-US" sz="2000" dirty="0">
                          <a:latin typeface="+mj-ea"/>
                          <a:ea typeface="+mj-ea"/>
                          <a:cs typeface="游ゴシック"/>
                        </a:rPr>
                        <a:t>分類</a:t>
                      </a:r>
                      <a:endParaRPr sz="2000" dirty="0">
                        <a:latin typeface="+mj-ea"/>
                        <a:ea typeface="+mj-ea"/>
                        <a:cs typeface="游ゴシック"/>
                      </a:endParaRPr>
                    </a:p>
                  </a:txBody>
                  <a:tcPr marL="0" marR="0" marT="831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lang="ja-JP" altLang="en-US" sz="2000" dirty="0">
                          <a:latin typeface="+mj-ea"/>
                          <a:ea typeface="+mj-ea"/>
                          <a:cs typeface="游ゴシック"/>
                        </a:rPr>
                        <a:t>収縮期血圧</a:t>
                      </a:r>
                      <a:endParaRPr sz="2000" dirty="0">
                        <a:latin typeface="+mj-ea"/>
                        <a:ea typeface="+mj-ea"/>
                        <a:cs typeface="游ゴシック"/>
                      </a:endParaRPr>
                    </a:p>
                  </a:txBody>
                  <a:tcPr marL="0" marR="0" marT="831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lang="ja-JP" altLang="en-US" sz="2000" dirty="0">
                          <a:latin typeface="+mj-ea"/>
                          <a:ea typeface="+mj-ea"/>
                          <a:cs typeface="游ゴシック"/>
                        </a:rPr>
                        <a:t>拡張期血圧</a:t>
                      </a:r>
                      <a:endParaRPr sz="2000" dirty="0">
                        <a:latin typeface="+mj-ea"/>
                        <a:ea typeface="+mj-ea"/>
                        <a:cs typeface="游ゴシック"/>
                      </a:endParaRPr>
                    </a:p>
                  </a:txBody>
                  <a:tcPr marL="0" marR="0" marT="831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63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lang="ja-JP" altLang="en-US" sz="2000" b="1" spc="-15" dirty="0">
                          <a:latin typeface="游ゴシック"/>
                          <a:cs typeface="游ゴシック"/>
                        </a:rPr>
                        <a:t>正常血圧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1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000" b="1" spc="-20" dirty="0">
                          <a:latin typeface="游ゴシック"/>
                          <a:cs typeface="游ゴシック"/>
                        </a:rPr>
                        <a:t>&lt;120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1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000" b="1" spc="-25" dirty="0">
                          <a:latin typeface="游ゴシック"/>
                          <a:cs typeface="游ゴシック"/>
                        </a:rPr>
                        <a:t>かつ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1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000" b="1" spc="-25" dirty="0">
                          <a:latin typeface="游ゴシック"/>
                          <a:cs typeface="游ゴシック"/>
                        </a:rPr>
                        <a:t>&lt;80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1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lang="ja-JP" altLang="en-US" sz="2000" dirty="0">
                          <a:latin typeface="游ゴシック"/>
                          <a:cs typeface="游ゴシック"/>
                        </a:rPr>
                        <a:t>正常高値血圧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1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000" b="1" spc="-10" dirty="0">
                          <a:latin typeface="游ゴシック"/>
                          <a:cs typeface="游ゴシック"/>
                        </a:rPr>
                        <a:t>120~129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1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000" b="1" spc="-30" dirty="0">
                          <a:latin typeface="游ゴシック"/>
                          <a:cs typeface="游ゴシック"/>
                        </a:rPr>
                        <a:t>かつ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1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000" b="1" spc="-25" dirty="0">
                          <a:latin typeface="游ゴシック"/>
                          <a:cs typeface="游ゴシック"/>
                        </a:rPr>
                        <a:t>&lt;80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1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63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ja-JP" altLang="en-US" sz="2000" dirty="0">
                          <a:latin typeface="游ゴシック"/>
                          <a:cs typeface="游ゴシック"/>
                        </a:rPr>
                        <a:t>高値血圧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8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79F92"/>
                      </a:solidFill>
                      <a:prstDash val="sysDash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spc="-10" dirty="0">
                          <a:latin typeface="游ゴシック"/>
                          <a:cs typeface="游ゴシック"/>
                        </a:rPr>
                        <a:t>130~139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8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79F92"/>
                      </a:solidFill>
                      <a:prstDash val="sysDash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spc="-10" dirty="0">
                          <a:latin typeface="游ゴシック"/>
                          <a:cs typeface="游ゴシック"/>
                        </a:rPr>
                        <a:t>かつ/または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8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79F92"/>
                      </a:solidFill>
                      <a:prstDash val="sysDash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spc="-10" dirty="0">
                          <a:latin typeface="游ゴシック"/>
                          <a:cs typeface="游ゴシック"/>
                        </a:rPr>
                        <a:t>80~89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8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79F92"/>
                      </a:solidFill>
                      <a:prstDash val="sysDash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altLang="ja-JP" sz="2000" dirty="0">
                          <a:latin typeface="游ゴシック"/>
                          <a:cs typeface="游ゴシック"/>
                        </a:rPr>
                        <a:t>Ⅰ</a:t>
                      </a:r>
                      <a:r>
                        <a:rPr lang="ja-JP" altLang="en-US" sz="2000" dirty="0">
                          <a:latin typeface="游ゴシック"/>
                          <a:cs typeface="游ゴシック"/>
                        </a:rPr>
                        <a:t>度高血圧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95250" marB="0" anchor="ctr">
                    <a:lnL w="28575">
                      <a:solidFill>
                        <a:srgbClr val="F79F92"/>
                      </a:solidFill>
                      <a:prstDash val="sysDash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F92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b="1" spc="-10" dirty="0">
                          <a:latin typeface="游ゴシック"/>
                          <a:cs typeface="游ゴシック"/>
                        </a:rPr>
                        <a:t>140~159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952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F92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b="1" spc="-10" dirty="0">
                          <a:latin typeface="游ゴシック"/>
                          <a:cs typeface="游ゴシック"/>
                        </a:rPr>
                        <a:t>かつ/または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952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F92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000" b="1" spc="-10" dirty="0">
                          <a:latin typeface="游ゴシック"/>
                          <a:cs typeface="游ゴシック"/>
                        </a:rPr>
                        <a:t>90~99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952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79F92"/>
                      </a:solidFill>
                      <a:prstDash val="sysDash"/>
                    </a:lnR>
                    <a:lnT w="38100">
                      <a:solidFill>
                        <a:srgbClr val="F79F92"/>
                      </a:solidFill>
                      <a:prstDash val="sysDash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altLang="ja-JP" sz="2000" dirty="0">
                          <a:latin typeface="游ゴシック"/>
                          <a:cs typeface="游ゴシック"/>
                        </a:rPr>
                        <a:t>Ⅱ</a:t>
                      </a:r>
                      <a:r>
                        <a:rPr lang="ja-JP" altLang="en-US" sz="2000" dirty="0">
                          <a:latin typeface="游ゴシック"/>
                          <a:cs typeface="游ゴシック"/>
                        </a:rPr>
                        <a:t>度高血圧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820" marB="0" anchor="ctr">
                    <a:lnL w="28575">
                      <a:solidFill>
                        <a:srgbClr val="F79F92"/>
                      </a:solidFill>
                      <a:prstDash val="sysDash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spc="-10" dirty="0">
                          <a:latin typeface="游ゴシック"/>
                          <a:cs typeface="游ゴシック"/>
                        </a:rPr>
                        <a:t>160~179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8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spc="-20" dirty="0">
                          <a:latin typeface="游ゴシック"/>
                          <a:cs typeface="游ゴシック"/>
                        </a:rPr>
                        <a:t>かつ/または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8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spc="-10" dirty="0">
                          <a:latin typeface="游ゴシック"/>
                          <a:cs typeface="游ゴシック"/>
                        </a:rPr>
                        <a:t>100~109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8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79F92"/>
                      </a:solidFill>
                      <a:prstDash val="sysDash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en-US" altLang="ja-JP" sz="2000" dirty="0">
                          <a:latin typeface="游ゴシック"/>
                          <a:cs typeface="游ゴシック"/>
                        </a:rPr>
                        <a:t>Ⅲ</a:t>
                      </a:r>
                      <a:r>
                        <a:rPr lang="ja-JP" altLang="en-US" sz="2000" dirty="0">
                          <a:latin typeface="游ゴシック"/>
                          <a:cs typeface="游ゴシック"/>
                        </a:rPr>
                        <a:t>度高血圧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820" marB="0" anchor="ctr">
                    <a:lnL w="28575">
                      <a:solidFill>
                        <a:srgbClr val="F79F92"/>
                      </a:solidFill>
                      <a:prstDash val="sysDash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spc="-20" dirty="0">
                          <a:latin typeface="游ゴシック"/>
                          <a:cs typeface="游ゴシック"/>
                        </a:rPr>
                        <a:t>≧180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8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spc="-10" dirty="0">
                          <a:latin typeface="游ゴシック"/>
                          <a:cs typeface="游ゴシック"/>
                        </a:rPr>
                        <a:t>かつ/または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8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b="1" spc="-20" dirty="0">
                          <a:latin typeface="游ゴシック"/>
                          <a:cs typeface="游ゴシック"/>
                        </a:rPr>
                        <a:t>≧110</a:t>
                      </a:r>
                      <a:endParaRPr sz="2000" dirty="0">
                        <a:latin typeface="游ゴシック"/>
                        <a:cs typeface="游ゴシック"/>
                      </a:endParaRPr>
                    </a:p>
                  </a:txBody>
                  <a:tcPr marL="0" marR="0" marT="838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79F92"/>
                      </a:solidFill>
                      <a:prstDash val="sysDash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276600" y="1470265"/>
            <a:ext cx="3352799" cy="437299"/>
          </a:xfrm>
          <a:prstGeom prst="rect">
            <a:avLst/>
          </a:prstGeom>
        </p:spPr>
        <p:txBody>
          <a:bodyPr vert="horz" wrap="none" lIns="0" tIns="12700" rIns="0" bIns="0" rtlCol="0">
            <a:normAutofit lnSpcReduction="1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8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高血圧の分類　</a:t>
            </a:r>
            <a:r>
              <a:rPr lang="en-US" altLang="ja-JP" sz="28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mmHg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72077" y="6467666"/>
            <a:ext cx="420687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sz="900" b="1" dirty="0">
                <a:solidFill>
                  <a:srgbClr val="7E7E7E"/>
                </a:solidFill>
                <a:latin typeface="游ゴシック"/>
                <a:cs typeface="游ゴシック"/>
              </a:rPr>
              <a:t>参考文献：日本高♛圧学会／一般向け「高♛圧治療ガイドライン2019</a:t>
            </a:r>
            <a:r>
              <a:rPr sz="900" b="1" spc="-20" dirty="0">
                <a:solidFill>
                  <a:srgbClr val="7E7E7E"/>
                </a:solidFill>
                <a:latin typeface="游ゴシック"/>
                <a:cs typeface="游ゴシック"/>
              </a:rPr>
              <a:t> 」解説冊子</a:t>
            </a:r>
            <a:endParaRPr sz="900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7E7E7E"/>
                </a:solidFill>
                <a:latin typeface="游ゴシック"/>
                <a:cs typeface="游ゴシック"/>
              </a:rPr>
              <a:t>https://</a:t>
            </a:r>
            <a:r>
              <a:rPr sz="900" b="1" spc="-10" dirty="0">
                <a:solidFill>
                  <a:srgbClr val="7E7E7E"/>
                </a:solidFill>
                <a:latin typeface="游ゴシック"/>
                <a:cs typeface="游ゴシック"/>
                <a:hlinkClick r:id="rId2"/>
              </a:rPr>
              <a:t>www.jpnsh.jp/data/jsh2019_gen.pdf</a:t>
            </a:r>
            <a:endParaRPr sz="900" dirty="0">
              <a:latin typeface="游ゴシック"/>
              <a:cs typeface="游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8600" y="335280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高血圧</a:t>
            </a:r>
            <a:endParaRPr lang="en-US" altLang="ja-JP" dirty="0"/>
          </a:p>
          <a:p>
            <a:r>
              <a:rPr lang="ja-JP" altLang="en-US" dirty="0"/>
              <a:t>予備軍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65837" y="5149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高血圧</a:t>
            </a:r>
          </a:p>
        </p:txBody>
      </p:sp>
      <p:sp>
        <p:nvSpPr>
          <p:cNvPr id="3" name="左中かっこ 2"/>
          <p:cNvSpPr/>
          <p:nvPr/>
        </p:nvSpPr>
        <p:spPr>
          <a:xfrm>
            <a:off x="1260430" y="3352800"/>
            <a:ext cx="263570" cy="1066800"/>
          </a:xfrm>
          <a:prstGeom prst="leftBrace">
            <a:avLst>
              <a:gd name="adj1" fmla="val 8333"/>
              <a:gd name="adj2" fmla="val 29592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中かっこ 4"/>
          <p:cNvSpPr/>
          <p:nvPr/>
        </p:nvSpPr>
        <p:spPr>
          <a:xfrm>
            <a:off x="1143000" y="4495800"/>
            <a:ext cx="381000" cy="1676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高血圧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r>
              <a:rPr lang="ja-JP" altLang="en-US" dirty="0"/>
              <a:t>日本では</a:t>
            </a:r>
            <a:r>
              <a:rPr lang="en-US" altLang="ja-JP" dirty="0"/>
              <a:t>4300</a:t>
            </a:r>
            <a:r>
              <a:rPr lang="ja-JP" altLang="en-US" dirty="0"/>
              <a:t>万人と最も患者数が多い。</a:t>
            </a:r>
            <a:endParaRPr lang="en-US" altLang="ja-JP" dirty="0"/>
          </a:p>
          <a:p>
            <a:r>
              <a:rPr lang="en-US" altLang="ja-JP" dirty="0"/>
              <a:t>30</a:t>
            </a:r>
            <a:r>
              <a:rPr lang="ja-JP" altLang="en-US" dirty="0"/>
              <a:t>歳以上の男性</a:t>
            </a:r>
            <a:r>
              <a:rPr lang="en-US" altLang="ja-JP" dirty="0"/>
              <a:t>60</a:t>
            </a:r>
            <a:r>
              <a:rPr lang="ja-JP" altLang="en-US" dirty="0"/>
              <a:t>％、女性</a:t>
            </a:r>
            <a:r>
              <a:rPr lang="en-US" altLang="ja-JP" dirty="0"/>
              <a:t>45</a:t>
            </a:r>
            <a:r>
              <a:rPr lang="ja-JP" altLang="en-US" dirty="0"/>
              <a:t>％が高血圧</a:t>
            </a:r>
            <a:br>
              <a:rPr lang="en-US" altLang="ja-JP" dirty="0"/>
            </a:br>
            <a:r>
              <a:rPr lang="en-US" altLang="ja-JP" dirty="0"/>
              <a:t>	</a:t>
            </a:r>
            <a:r>
              <a:rPr lang="ja-JP" altLang="en-US" dirty="0"/>
              <a:t>➡放置していることが多い</a:t>
            </a:r>
            <a:endParaRPr lang="en-US" altLang="ja-JP" dirty="0"/>
          </a:p>
          <a:p>
            <a:r>
              <a:rPr lang="ja-JP" altLang="en-US" dirty="0"/>
              <a:t>高血圧は生活習慣病とかかわっている</a:t>
            </a:r>
            <a:br>
              <a:rPr lang="en-US" altLang="ja-JP" dirty="0"/>
            </a:br>
            <a:r>
              <a:rPr lang="en-US" altLang="ja-JP" dirty="0"/>
              <a:t>	</a:t>
            </a:r>
            <a:r>
              <a:rPr lang="ja-JP" altLang="en-US" dirty="0"/>
              <a:t>➡ある程度予防できる</a:t>
            </a:r>
            <a:endParaRPr lang="en-US" altLang="ja-JP" dirty="0"/>
          </a:p>
          <a:p>
            <a:r>
              <a:rPr lang="ja-JP" altLang="en-US" dirty="0"/>
              <a:t>脳卒中、心臓病、腎臓病などの原因となる</a:t>
            </a:r>
            <a:br>
              <a:rPr lang="en-US" altLang="ja-JP" dirty="0"/>
            </a:br>
            <a:r>
              <a:rPr lang="en-US" altLang="ja-JP" dirty="0"/>
              <a:t>	</a:t>
            </a:r>
            <a:r>
              <a:rPr lang="ja-JP" altLang="en-US" dirty="0"/>
              <a:t>➡血圧のコントロールはとても重要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27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高血圧の原因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ja-JP" altLang="en-US" dirty="0"/>
              <a:t>高血圧には家族性の要因が</a:t>
            </a:r>
            <a:r>
              <a:rPr lang="en-US" altLang="ja-JP" dirty="0"/>
              <a:t>60</a:t>
            </a:r>
            <a:r>
              <a:rPr lang="ja-JP" altLang="en-US" dirty="0"/>
              <a:t>％</a:t>
            </a:r>
          </a:p>
          <a:p>
            <a:pPr lvl="1"/>
            <a:endParaRPr kumimoji="1" lang="ja-JP" altLang="en-US" dirty="0"/>
          </a:p>
        </p:txBody>
      </p:sp>
      <p:pic>
        <p:nvPicPr>
          <p:cNvPr id="1027" name="Picture 3" descr="C:\Users\H\Desktop\図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100000" l="4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82" y="3068960"/>
            <a:ext cx="3740150" cy="29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8"/>
          <a:stretch/>
        </p:blipFill>
        <p:spPr bwMode="auto">
          <a:xfrm>
            <a:off x="5952619" y="1952947"/>
            <a:ext cx="211726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8" r="28478"/>
          <a:stretch/>
        </p:blipFill>
        <p:spPr bwMode="auto">
          <a:xfrm>
            <a:off x="4427984" y="2060848"/>
            <a:ext cx="1588654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r="71215"/>
          <a:stretch/>
        </p:blipFill>
        <p:spPr bwMode="auto">
          <a:xfrm>
            <a:off x="2051720" y="2135340"/>
            <a:ext cx="1934879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909837" y="606465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中学生の</a:t>
            </a:r>
            <a:r>
              <a:rPr lang="en-US" altLang="ja-JP" dirty="0"/>
              <a:t>1%</a:t>
            </a:r>
            <a:r>
              <a:rPr lang="ja-JP" altLang="en-US" dirty="0" err="1"/>
              <a:t>、</a:t>
            </a:r>
            <a:r>
              <a:rPr lang="ja-JP" altLang="en-US" dirty="0"/>
              <a:t>高校生の約</a:t>
            </a:r>
            <a:r>
              <a:rPr lang="en-US" altLang="ja-JP" dirty="0"/>
              <a:t>3%</a:t>
            </a:r>
            <a:r>
              <a:rPr lang="ja-JP" altLang="en-US" dirty="0"/>
              <a:t>に高血圧が見られる</a:t>
            </a:r>
          </a:p>
        </p:txBody>
      </p:sp>
    </p:spTree>
    <p:extLst>
      <p:ext uri="{BB962C8B-B14F-4D97-AF65-F5344CB8AC3E}">
        <p14:creationId xmlns:p14="http://schemas.microsoft.com/office/powerpoint/2010/main" val="374928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457200" y="501172"/>
            <a:ext cx="8229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高</a:t>
            </a:r>
            <a:r>
              <a:rPr lang="ja-JP" altLang="en-US" spc="-10" dirty="0"/>
              <a:t>血</a:t>
            </a:r>
            <a:r>
              <a:rPr spc="-10" dirty="0"/>
              <a:t>圧による問題</a:t>
            </a:r>
          </a:p>
        </p:txBody>
      </p:sp>
      <p:sp>
        <p:nvSpPr>
          <p:cNvPr id="8" name="object 9"/>
          <p:cNvSpPr txBox="1"/>
          <p:nvPr/>
        </p:nvSpPr>
        <p:spPr>
          <a:xfrm>
            <a:off x="3308983" y="4514400"/>
            <a:ext cx="265070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ja-JP" altLang="en-US" sz="2000" b="1" dirty="0">
                <a:solidFill>
                  <a:schemeClr val="tx1"/>
                </a:solidFill>
                <a:latin typeface="+mj-ea"/>
                <a:ea typeface="+mj-ea"/>
                <a:cs typeface="游ゴシック"/>
              </a:rPr>
              <a:t>血液が流れなくなると</a:t>
            </a:r>
            <a:endParaRPr sz="2000" dirty="0">
              <a:solidFill>
                <a:schemeClr val="tx1"/>
              </a:solidFill>
              <a:latin typeface="+mj-ea"/>
              <a:ea typeface="+mj-ea"/>
              <a:cs typeface="游ゴシック"/>
            </a:endParaRPr>
          </a:p>
        </p:txBody>
      </p:sp>
      <p:pic>
        <p:nvPicPr>
          <p:cNvPr id="9" name="object 10"/>
          <p:cNvPicPr/>
          <p:nvPr/>
        </p:nvPicPr>
        <p:blipFill rotWithShape="1">
          <a:blip r:embed="rId2" cstate="print"/>
          <a:srcRect l="62179"/>
          <a:stretch/>
        </p:blipFill>
        <p:spPr>
          <a:xfrm>
            <a:off x="8574591" y="3343781"/>
            <a:ext cx="558523" cy="106527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972282" y="1371600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高血圧が続くと動脈硬化が起こります。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7E71A6-A4AC-E921-CB4E-196E90E5AB13}"/>
              </a:ext>
            </a:extLst>
          </p:cNvPr>
          <p:cNvSpPr txBox="1"/>
          <p:nvPr/>
        </p:nvSpPr>
        <p:spPr>
          <a:xfrm>
            <a:off x="574849" y="19710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正常な血管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0FE844-D05B-CAE4-48BE-54581C766AB3}"/>
              </a:ext>
            </a:extLst>
          </p:cNvPr>
          <p:cNvSpPr txBox="1"/>
          <p:nvPr/>
        </p:nvSpPr>
        <p:spPr>
          <a:xfrm>
            <a:off x="228600" y="341475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血管に弾性があり</a:t>
            </a:r>
            <a:endParaRPr kumimoji="1" lang="en-US" altLang="ja-JP" dirty="0"/>
          </a:p>
          <a:p>
            <a:r>
              <a:rPr kumimoji="1" lang="ja-JP" altLang="en-US" dirty="0"/>
              <a:t>血流もスムーズ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F49076E-827C-D79E-0D5F-182DD34FFCD1}"/>
              </a:ext>
            </a:extLst>
          </p:cNvPr>
          <p:cNvSpPr txBox="1"/>
          <p:nvPr/>
        </p:nvSpPr>
        <p:spPr>
          <a:xfrm>
            <a:off x="3562430" y="19864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動脈硬化進行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9342A6E8-769F-6EE3-F9F0-4CC183A302F1}"/>
              </a:ext>
            </a:extLst>
          </p:cNvPr>
          <p:cNvSpPr/>
          <p:nvPr/>
        </p:nvSpPr>
        <p:spPr>
          <a:xfrm rot="16200000">
            <a:off x="2512502" y="2497850"/>
            <a:ext cx="385197" cy="83819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49E5ED-E9F3-B9CB-9CD4-28054D0F1763}"/>
              </a:ext>
            </a:extLst>
          </p:cNvPr>
          <p:cNvSpPr txBox="1"/>
          <p:nvPr/>
        </p:nvSpPr>
        <p:spPr>
          <a:xfrm>
            <a:off x="6786757" y="19937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症状の出現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EF2615B-D102-1096-B255-C94CB77BF398}"/>
              </a:ext>
            </a:extLst>
          </p:cNvPr>
          <p:cNvSpPr txBox="1"/>
          <p:nvPr/>
        </p:nvSpPr>
        <p:spPr>
          <a:xfrm>
            <a:off x="6400800" y="341475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血栓が形成され</a:t>
            </a:r>
            <a:endParaRPr kumimoji="1" lang="en-US" altLang="ja-JP" dirty="0"/>
          </a:p>
          <a:p>
            <a:r>
              <a:rPr kumimoji="1" lang="ja-JP" altLang="en-US" dirty="0"/>
              <a:t>血液が流れなくなる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06" y="2453926"/>
            <a:ext cx="1635521" cy="96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97" y="2828197"/>
            <a:ext cx="2682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60" y="2830468"/>
            <a:ext cx="2682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17E71A6-A4AC-E921-CB4E-196E90E5AB13}"/>
              </a:ext>
            </a:extLst>
          </p:cNvPr>
          <p:cNvSpPr txBox="1"/>
          <p:nvPr/>
        </p:nvSpPr>
        <p:spPr>
          <a:xfrm>
            <a:off x="3124200" y="341475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血管の壁が厚く、硬くなり</a:t>
            </a:r>
            <a:endParaRPr kumimoji="1" lang="en-US" altLang="ja-JP" dirty="0"/>
          </a:p>
          <a:p>
            <a:r>
              <a:rPr kumimoji="1" lang="ja-JP" altLang="en-US" dirty="0"/>
              <a:t>血液の通り道が狭くなり</a:t>
            </a:r>
            <a:endParaRPr kumimoji="1" lang="en-US" altLang="ja-JP" dirty="0"/>
          </a:p>
          <a:p>
            <a:r>
              <a:rPr kumimoji="1" lang="ja-JP" altLang="en-US" dirty="0"/>
              <a:t>血液の流れが悪化する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478872"/>
            <a:ext cx="1633537" cy="9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679333" y="233714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血管の壁が</a:t>
            </a:r>
            <a:endParaRPr kumimoji="1" lang="en-US" altLang="ja-JP" sz="1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厚く硬くなる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03" y="2739002"/>
            <a:ext cx="835476" cy="38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5218952" y="2284996"/>
            <a:ext cx="133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血管の壁に血のかたまり（血栓）ができる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43" b="99429" l="0" r="53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935"/>
          <a:stretch/>
        </p:blipFill>
        <p:spPr bwMode="auto">
          <a:xfrm>
            <a:off x="2286000" y="3584894"/>
            <a:ext cx="88964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左中かっこ 17"/>
          <p:cNvSpPr/>
          <p:nvPr/>
        </p:nvSpPr>
        <p:spPr>
          <a:xfrm>
            <a:off x="3481837" y="2478872"/>
            <a:ext cx="161187" cy="24548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6757931" y="2367668"/>
            <a:ext cx="706406" cy="485070"/>
          </a:xfrm>
          <a:custGeom>
            <a:avLst/>
            <a:gdLst>
              <a:gd name="connsiteX0" fmla="*/ 0 w 706406"/>
              <a:gd name="connsiteY0" fmla="*/ 8820 h 485070"/>
              <a:gd name="connsiteX1" fmla="*/ 295275 w 706406"/>
              <a:gd name="connsiteY1" fmla="*/ 13582 h 485070"/>
              <a:gd name="connsiteX2" fmla="*/ 561975 w 706406"/>
              <a:gd name="connsiteY2" fmla="*/ 137407 h 485070"/>
              <a:gd name="connsiteX3" fmla="*/ 690563 w 706406"/>
              <a:gd name="connsiteY3" fmla="*/ 461257 h 485070"/>
              <a:gd name="connsiteX4" fmla="*/ 704850 w 706406"/>
              <a:gd name="connsiteY4" fmla="*/ 461257 h 485070"/>
              <a:gd name="connsiteX5" fmla="*/ 695325 w 706406"/>
              <a:gd name="connsiteY5" fmla="*/ 466020 h 48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406" h="485070">
                <a:moveTo>
                  <a:pt x="0" y="8820"/>
                </a:moveTo>
                <a:cubicBezTo>
                  <a:pt x="100806" y="485"/>
                  <a:pt x="201613" y="-7849"/>
                  <a:pt x="295275" y="13582"/>
                </a:cubicBezTo>
                <a:cubicBezTo>
                  <a:pt x="388937" y="35013"/>
                  <a:pt x="496094" y="62795"/>
                  <a:pt x="561975" y="137407"/>
                </a:cubicBezTo>
                <a:cubicBezTo>
                  <a:pt x="627856" y="212019"/>
                  <a:pt x="666751" y="407282"/>
                  <a:pt x="690563" y="461257"/>
                </a:cubicBezTo>
                <a:cubicBezTo>
                  <a:pt x="714375" y="515232"/>
                  <a:pt x="704056" y="460463"/>
                  <a:pt x="704850" y="461257"/>
                </a:cubicBezTo>
                <a:cubicBezTo>
                  <a:pt x="705644" y="462051"/>
                  <a:pt x="700484" y="464035"/>
                  <a:pt x="695325" y="46602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2" y="2453927"/>
            <a:ext cx="1524000" cy="96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6" t="32459" r="37484" b="35123"/>
          <a:stretch/>
        </p:blipFill>
        <p:spPr bwMode="auto">
          <a:xfrm>
            <a:off x="2342621" y="4931464"/>
            <a:ext cx="1563157" cy="12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5" b="65103"/>
          <a:stretch/>
        </p:blipFill>
        <p:spPr bwMode="auto">
          <a:xfrm>
            <a:off x="5277258" y="4898655"/>
            <a:ext cx="2075493" cy="13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371253" y="62896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心筋梗塞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94075" y="631730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脳出血、脳梗塞</a:t>
            </a:r>
          </a:p>
        </p:txBody>
      </p:sp>
    </p:spTree>
    <p:extLst>
      <p:ext uri="{BB962C8B-B14F-4D97-AF65-F5344CB8AC3E}">
        <p14:creationId xmlns:p14="http://schemas.microsoft.com/office/powerpoint/2010/main" val="181016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F8E757-E038-50D6-7344-782B825D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労働時間と急性心筋梗塞のリスク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677029890"/>
              </p:ext>
            </p:extLst>
          </p:nvPr>
        </p:nvGraphicFramePr>
        <p:xfrm>
          <a:off x="900246" y="1600200"/>
          <a:ext cx="7557954" cy="463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657600" y="60314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時間外労働時間</a:t>
            </a:r>
          </a:p>
        </p:txBody>
      </p:sp>
      <p:pic>
        <p:nvPicPr>
          <p:cNvPr id="1026" name="Picture 2" descr="矢印イラスト - フリーの手書き・可愛い無料素材 - チコデ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5952">
            <a:off x="1815628" y="2497025"/>
            <a:ext cx="5028972" cy="21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00400" y="3661592"/>
            <a:ext cx="34163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時間外労働時間が増えると</a:t>
            </a:r>
            <a:endParaRPr kumimoji="1" lang="en-US" altLang="ja-JP" dirty="0"/>
          </a:p>
          <a:p>
            <a:r>
              <a:rPr kumimoji="1" lang="ja-JP" altLang="en-US" dirty="0"/>
              <a:t>心筋梗塞発生の危険性が上がる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9686" y="1775460"/>
            <a:ext cx="34163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特に血圧の高い人は要注意です</a:t>
            </a:r>
          </a:p>
        </p:txBody>
      </p:sp>
    </p:spTree>
    <p:extLst>
      <p:ext uri="{BB962C8B-B14F-4D97-AF65-F5344CB8AC3E}">
        <p14:creationId xmlns:p14="http://schemas.microsoft.com/office/powerpoint/2010/main" val="135386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労働時間と脳</a:t>
            </a:r>
            <a:r>
              <a:rPr kumimoji="1" lang="ja-JP" altLang="en-US" dirty="0"/>
              <a:t>卒中のリスク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206817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955074" y="6353310"/>
            <a:ext cx="693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/>
              <a:t>ヨーロッパ、米国、オーストラリアの男女</a:t>
            </a:r>
            <a:r>
              <a:rPr lang="en-US" altLang="ja-JP" sz="1000" dirty="0"/>
              <a:t>60</a:t>
            </a:r>
            <a:r>
              <a:rPr lang="ja-JP" altLang="en-US" sz="1000" dirty="0"/>
              <a:t>万</a:t>
            </a:r>
            <a:r>
              <a:rPr lang="en-US" altLang="ja-JP" sz="1000" dirty="0"/>
              <a:t>3,838</a:t>
            </a:r>
            <a:r>
              <a:rPr lang="ja-JP" altLang="en-US" sz="1000" dirty="0"/>
              <a:t>人を対象に平均</a:t>
            </a:r>
            <a:r>
              <a:rPr lang="en-US" altLang="ja-JP" sz="1000" dirty="0"/>
              <a:t>8.5</a:t>
            </a:r>
            <a:r>
              <a:rPr lang="ja-JP" altLang="en-US" sz="1000" dirty="0"/>
              <a:t>年間追跡調査された</a:t>
            </a:r>
            <a:r>
              <a:rPr lang="en-US" altLang="ja-JP" sz="1000" dirty="0"/>
              <a:t>25</a:t>
            </a:r>
            <a:r>
              <a:rPr lang="ja-JP" altLang="en-US" sz="1000" dirty="0"/>
              <a:t>件の研究データを分析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38600" y="58608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時間外労働時間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3327" y="3962400"/>
            <a:ext cx="295465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時間外労働時間が増えると</a:t>
            </a:r>
            <a:endParaRPr kumimoji="1" lang="en-US" altLang="ja-JP" dirty="0"/>
          </a:p>
          <a:p>
            <a:r>
              <a:rPr kumimoji="1" lang="ja-JP" altLang="en-US" dirty="0"/>
              <a:t>脳卒中の危険性が上がる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49686" y="1775460"/>
            <a:ext cx="34163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特に血圧の高い人は要注意です</a:t>
            </a:r>
          </a:p>
        </p:txBody>
      </p:sp>
    </p:spTree>
    <p:extLst>
      <p:ext uri="{BB962C8B-B14F-4D97-AF65-F5344CB8AC3E}">
        <p14:creationId xmlns:p14="http://schemas.microsoft.com/office/powerpoint/2010/main" val="313838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脳卒中発生率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7"/>
          <a:stretch/>
        </p:blipFill>
        <p:spPr bwMode="auto">
          <a:xfrm>
            <a:off x="3856567" y="6324600"/>
            <a:ext cx="5287433" cy="38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584033002"/>
              </p:ext>
            </p:extLst>
          </p:nvPr>
        </p:nvGraphicFramePr>
        <p:xfrm>
          <a:off x="533400" y="1866601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04315" y="1795345"/>
            <a:ext cx="53655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120</a:t>
            </a:r>
            <a:r>
              <a:rPr kumimoji="1" lang="ja-JP" altLang="en-US" dirty="0"/>
              <a:t>以下の血圧の人と比べて</a:t>
            </a:r>
            <a:r>
              <a:rPr kumimoji="1" lang="en-US" altLang="ja-JP" dirty="0"/>
              <a:t>140</a:t>
            </a:r>
            <a:r>
              <a:rPr kumimoji="1" lang="ja-JP" altLang="en-US" dirty="0"/>
              <a:t>を超える人では</a:t>
            </a:r>
            <a:endParaRPr kumimoji="1" lang="en-US" altLang="ja-JP" dirty="0"/>
          </a:p>
          <a:p>
            <a:r>
              <a:rPr kumimoji="1" lang="ja-JP" altLang="en-US" dirty="0"/>
              <a:t>脳卒中の発生が</a:t>
            </a:r>
            <a:r>
              <a:rPr kumimoji="1" lang="en-US" altLang="ja-JP" dirty="0"/>
              <a:t>3.3</a:t>
            </a:r>
            <a:r>
              <a:rPr kumimoji="1" lang="ja-JP" altLang="en-US" dirty="0"/>
              <a:t>倍</a:t>
            </a:r>
            <a:r>
              <a:rPr kumimoji="1" lang="en-US" altLang="ja-JP" dirty="0"/>
              <a:t>180</a:t>
            </a:r>
            <a:r>
              <a:rPr kumimoji="1" lang="ja-JP" altLang="en-US" dirty="0"/>
              <a:t>を超えると</a:t>
            </a:r>
            <a:r>
              <a:rPr kumimoji="1" lang="en-US" altLang="ja-JP" dirty="0"/>
              <a:t>8.5</a:t>
            </a:r>
            <a:r>
              <a:rPr kumimoji="1" lang="ja-JP" altLang="en-US" dirty="0"/>
              <a:t>倍の発生率</a:t>
            </a:r>
          </a:p>
        </p:txBody>
      </p:sp>
      <p:sp>
        <p:nvSpPr>
          <p:cNvPr id="6" name="フリーフォーム 5"/>
          <p:cNvSpPr/>
          <p:nvPr/>
        </p:nvSpPr>
        <p:spPr>
          <a:xfrm>
            <a:off x="1711105" y="4146487"/>
            <a:ext cx="3358836" cy="733331"/>
          </a:xfrm>
          <a:custGeom>
            <a:avLst/>
            <a:gdLst>
              <a:gd name="connsiteX0" fmla="*/ 0 w 3358836"/>
              <a:gd name="connsiteY0" fmla="*/ 733331 h 733331"/>
              <a:gd name="connsiteX1" fmla="*/ 1575303 w 3358836"/>
              <a:gd name="connsiteY1" fmla="*/ 534155 h 733331"/>
              <a:gd name="connsiteX2" fmla="*/ 3358836 w 3358836"/>
              <a:gd name="connsiteY2" fmla="*/ 0 h 73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8836" h="733331">
                <a:moveTo>
                  <a:pt x="0" y="733331"/>
                </a:moveTo>
                <a:cubicBezTo>
                  <a:pt x="507748" y="694854"/>
                  <a:pt x="1015497" y="656377"/>
                  <a:pt x="1575303" y="534155"/>
                </a:cubicBezTo>
                <a:cubicBezTo>
                  <a:pt x="2135109" y="411933"/>
                  <a:pt x="2746972" y="205966"/>
                  <a:pt x="3358836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1720158" y="2118511"/>
            <a:ext cx="5685577" cy="2674445"/>
          </a:xfrm>
          <a:custGeom>
            <a:avLst/>
            <a:gdLst>
              <a:gd name="connsiteX0" fmla="*/ 0 w 5685577"/>
              <a:gd name="connsiteY0" fmla="*/ 2670772 h 2674445"/>
              <a:gd name="connsiteX1" fmla="*/ 941561 w 5685577"/>
              <a:gd name="connsiteY1" fmla="*/ 2598344 h 2674445"/>
              <a:gd name="connsiteX2" fmla="*/ 2643612 w 5685577"/>
              <a:gd name="connsiteY2" fmla="*/ 2154725 h 2674445"/>
              <a:gd name="connsiteX3" fmla="*/ 4544840 w 5685577"/>
              <a:gd name="connsiteY3" fmla="*/ 1231271 h 2674445"/>
              <a:gd name="connsiteX4" fmla="*/ 5685577 w 5685577"/>
              <a:gd name="connsiteY4" fmla="*/ 0 h 267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5577" h="2674445">
                <a:moveTo>
                  <a:pt x="0" y="2670772"/>
                </a:moveTo>
                <a:cubicBezTo>
                  <a:pt x="250479" y="2677562"/>
                  <a:pt x="500959" y="2684352"/>
                  <a:pt x="941561" y="2598344"/>
                </a:cubicBezTo>
                <a:cubicBezTo>
                  <a:pt x="1382163" y="2512336"/>
                  <a:pt x="2043066" y="2382570"/>
                  <a:pt x="2643612" y="2154725"/>
                </a:cubicBezTo>
                <a:cubicBezTo>
                  <a:pt x="3244158" y="1926880"/>
                  <a:pt x="4037846" y="1590392"/>
                  <a:pt x="4544840" y="1231271"/>
                </a:cubicBezTo>
                <a:cubicBezTo>
                  <a:pt x="5051834" y="872150"/>
                  <a:pt x="5368705" y="436075"/>
                  <a:pt x="5685577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39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画面に合わせる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ＭＳ Ｐゴシック</vt:lpstr>
      <vt:lpstr>游ゴシック</vt:lpstr>
      <vt:lpstr>Arial</vt:lpstr>
      <vt:lpstr>Calibri</vt:lpstr>
      <vt:lpstr>Office ​​テーマ</vt:lpstr>
      <vt:lpstr>高血圧</vt:lpstr>
      <vt:lpstr>血圧</vt:lpstr>
      <vt:lpstr>高血圧の診断基準</vt:lpstr>
      <vt:lpstr>高血圧</vt:lpstr>
      <vt:lpstr>高血圧の原因</vt:lpstr>
      <vt:lpstr>高血圧による問題</vt:lpstr>
      <vt:lpstr>労働時間と急性心筋梗塞のリスク</vt:lpstr>
      <vt:lpstr>労働時間と脳卒中のリスク</vt:lpstr>
      <vt:lpstr>脳卒中発生率</vt:lpstr>
      <vt:lpstr>血圧を下げるために</vt:lpstr>
      <vt:lpstr>血圧を下げるために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高血圧について</dc:title>
  <dc:creator>Yui Kitada</dc:creator>
  <cp:lastModifiedBy>jes302</cp:lastModifiedBy>
  <cp:revision>398</cp:revision>
  <cp:lastPrinted>2023-10-27T08:55:26Z</cp:lastPrinted>
  <dcterms:created xsi:type="dcterms:W3CDTF">2023-03-17T08:27:36Z</dcterms:created>
  <dcterms:modified xsi:type="dcterms:W3CDTF">2023-12-26T02:54:42Z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2023-03-17T00:00:00Z</vt:filetime>
  </property>
  <property fmtid="{D5CDD505-2E9C-101B-9397-08002B2CF9AE}" pid="5" name="Producer">
    <vt:lpwstr>Microsoft® PowerPoint® 2016</vt:lpwstr>
  </property>
</Properties>
</file>