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26" r:id="rId3"/>
    <p:sldId id="276" r:id="rId4"/>
    <p:sldId id="266" r:id="rId5"/>
    <p:sldId id="277" r:id="rId6"/>
    <p:sldId id="274" r:id="rId7"/>
    <p:sldId id="284" r:id="rId8"/>
    <p:sldId id="269" r:id="rId9"/>
    <p:sldId id="278" r:id="rId10"/>
    <p:sldId id="279" r:id="rId11"/>
    <p:sldId id="271" r:id="rId12"/>
    <p:sldId id="285" r:id="rId13"/>
    <p:sldId id="273" r:id="rId14"/>
    <p:sldId id="280"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Microsoft%20PowerPoint%20&#20869;&#12398;&#12464;&#12521;&#1250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Sheet1!$C$5</c:f>
              <c:strCache>
                <c:ptCount val="1"/>
                <c:pt idx="0">
                  <c:v>男性</c:v>
                </c:pt>
              </c:strCache>
            </c:strRef>
          </c:tx>
          <c:invertIfNegative val="0"/>
          <c:cat>
            <c:strRef>
              <c:f>Sheet1!$D$4:$U$4</c:f>
              <c:strCache>
                <c:ptCount val="18"/>
                <c:pt idx="0">
                  <c:v>0-4</c:v>
                </c:pt>
                <c:pt idx="1">
                  <c:v>５～９</c:v>
                </c:pt>
                <c:pt idx="2">
                  <c:v>１０～１４</c:v>
                </c:pt>
                <c:pt idx="3">
                  <c:v>１５～１９</c:v>
                </c:pt>
                <c:pt idx="4">
                  <c:v>２０～２４</c:v>
                </c:pt>
                <c:pt idx="5">
                  <c:v>２５～２９</c:v>
                </c:pt>
                <c:pt idx="6">
                  <c:v>３０～３４</c:v>
                </c:pt>
                <c:pt idx="7">
                  <c:v>３５～３９</c:v>
                </c:pt>
                <c:pt idx="8">
                  <c:v>４０～４４</c:v>
                </c:pt>
                <c:pt idx="9">
                  <c:v>４５～４９</c:v>
                </c:pt>
                <c:pt idx="10">
                  <c:v>５０～５４</c:v>
                </c:pt>
                <c:pt idx="11">
                  <c:v>５５～５９</c:v>
                </c:pt>
                <c:pt idx="12">
                  <c:v>６０～６４</c:v>
                </c:pt>
                <c:pt idx="13">
                  <c:v>６５～６９</c:v>
                </c:pt>
                <c:pt idx="14">
                  <c:v>７０～７４</c:v>
                </c:pt>
                <c:pt idx="15">
                  <c:v>７５～７９</c:v>
                </c:pt>
                <c:pt idx="16">
                  <c:v>８０～８４</c:v>
                </c:pt>
                <c:pt idx="17">
                  <c:v>８５～８０</c:v>
                </c:pt>
              </c:strCache>
            </c:strRef>
          </c:cat>
          <c:val>
            <c:numRef>
              <c:f>Sheet1!$D$5:$U$5</c:f>
              <c:numCache>
                <c:formatCode>General</c:formatCode>
                <c:ptCount val="18"/>
                <c:pt idx="0">
                  <c:v>5</c:v>
                </c:pt>
                <c:pt idx="1">
                  <c:v>6</c:v>
                </c:pt>
                <c:pt idx="2">
                  <c:v>8</c:v>
                </c:pt>
                <c:pt idx="3">
                  <c:v>4</c:v>
                </c:pt>
                <c:pt idx="4">
                  <c:v>1</c:v>
                </c:pt>
                <c:pt idx="5">
                  <c:v>4</c:v>
                </c:pt>
                <c:pt idx="6">
                  <c:v>3</c:v>
                </c:pt>
                <c:pt idx="7">
                  <c:v>6</c:v>
                </c:pt>
                <c:pt idx="8">
                  <c:v>5</c:v>
                </c:pt>
                <c:pt idx="9">
                  <c:v>5</c:v>
                </c:pt>
                <c:pt idx="10">
                  <c:v>6</c:v>
                </c:pt>
                <c:pt idx="11">
                  <c:v>8</c:v>
                </c:pt>
                <c:pt idx="12">
                  <c:v>12</c:v>
                </c:pt>
                <c:pt idx="13">
                  <c:v>23</c:v>
                </c:pt>
                <c:pt idx="14">
                  <c:v>31</c:v>
                </c:pt>
                <c:pt idx="15">
                  <c:v>41</c:v>
                </c:pt>
                <c:pt idx="16">
                  <c:v>40</c:v>
                </c:pt>
                <c:pt idx="17">
                  <c:v>30</c:v>
                </c:pt>
              </c:numCache>
            </c:numRef>
          </c:val>
          <c:extLst>
            <c:ext xmlns:c16="http://schemas.microsoft.com/office/drawing/2014/chart" uri="{C3380CC4-5D6E-409C-BE32-E72D297353CC}">
              <c16:uniqueId val="{00000000-AB5C-4005-8163-118F9A09E875}"/>
            </c:ext>
          </c:extLst>
        </c:ser>
        <c:ser>
          <c:idx val="1"/>
          <c:order val="1"/>
          <c:tx>
            <c:strRef>
              <c:f>Sheet1!$C$6</c:f>
              <c:strCache>
                <c:ptCount val="1"/>
                <c:pt idx="0">
                  <c:v>女性</c:v>
                </c:pt>
              </c:strCache>
            </c:strRef>
          </c:tx>
          <c:spPr>
            <a:solidFill>
              <a:srgbClr val="FFC000"/>
            </a:solidFill>
          </c:spPr>
          <c:invertIfNegative val="0"/>
          <c:cat>
            <c:strRef>
              <c:f>Sheet1!$D$4:$U$4</c:f>
              <c:strCache>
                <c:ptCount val="18"/>
                <c:pt idx="0">
                  <c:v>0-4</c:v>
                </c:pt>
                <c:pt idx="1">
                  <c:v>５～９</c:v>
                </c:pt>
                <c:pt idx="2">
                  <c:v>１０～１４</c:v>
                </c:pt>
                <c:pt idx="3">
                  <c:v>１５～１９</c:v>
                </c:pt>
                <c:pt idx="4">
                  <c:v>２０～２４</c:v>
                </c:pt>
                <c:pt idx="5">
                  <c:v>２５～２９</c:v>
                </c:pt>
                <c:pt idx="6">
                  <c:v>３０～３４</c:v>
                </c:pt>
                <c:pt idx="7">
                  <c:v>３５～３９</c:v>
                </c:pt>
                <c:pt idx="8">
                  <c:v>４０～４４</c:v>
                </c:pt>
                <c:pt idx="9">
                  <c:v>４５～４９</c:v>
                </c:pt>
                <c:pt idx="10">
                  <c:v>５０～５４</c:v>
                </c:pt>
                <c:pt idx="11">
                  <c:v>５５～５９</c:v>
                </c:pt>
                <c:pt idx="12">
                  <c:v>６０～６４</c:v>
                </c:pt>
                <c:pt idx="13">
                  <c:v>６５～６９</c:v>
                </c:pt>
                <c:pt idx="14">
                  <c:v>７０～７４</c:v>
                </c:pt>
                <c:pt idx="15">
                  <c:v>７５～７９</c:v>
                </c:pt>
                <c:pt idx="16">
                  <c:v>８０～８４</c:v>
                </c:pt>
                <c:pt idx="17">
                  <c:v>８５～８０</c:v>
                </c:pt>
              </c:strCache>
            </c:strRef>
          </c:cat>
          <c:val>
            <c:numRef>
              <c:f>Sheet1!$D$6:$U$6</c:f>
              <c:numCache>
                <c:formatCode>General</c:formatCode>
                <c:ptCount val="18"/>
                <c:pt idx="0">
                  <c:v>8</c:v>
                </c:pt>
                <c:pt idx="1">
                  <c:v>5</c:v>
                </c:pt>
                <c:pt idx="2">
                  <c:v>6</c:v>
                </c:pt>
                <c:pt idx="3">
                  <c:v>17</c:v>
                </c:pt>
                <c:pt idx="4">
                  <c:v>19</c:v>
                </c:pt>
                <c:pt idx="5">
                  <c:v>15</c:v>
                </c:pt>
                <c:pt idx="6">
                  <c:v>21</c:v>
                </c:pt>
                <c:pt idx="7">
                  <c:v>18</c:v>
                </c:pt>
                <c:pt idx="8">
                  <c:v>23</c:v>
                </c:pt>
                <c:pt idx="9">
                  <c:v>29</c:v>
                </c:pt>
                <c:pt idx="10">
                  <c:v>27</c:v>
                </c:pt>
                <c:pt idx="11">
                  <c:v>20</c:v>
                </c:pt>
                <c:pt idx="12">
                  <c:v>20</c:v>
                </c:pt>
                <c:pt idx="13">
                  <c:v>24</c:v>
                </c:pt>
                <c:pt idx="14">
                  <c:v>40</c:v>
                </c:pt>
                <c:pt idx="15">
                  <c:v>44</c:v>
                </c:pt>
                <c:pt idx="16">
                  <c:v>37</c:v>
                </c:pt>
                <c:pt idx="17">
                  <c:v>35</c:v>
                </c:pt>
              </c:numCache>
            </c:numRef>
          </c:val>
          <c:extLst>
            <c:ext xmlns:c16="http://schemas.microsoft.com/office/drawing/2014/chart" uri="{C3380CC4-5D6E-409C-BE32-E72D297353CC}">
              <c16:uniqueId val="{00000001-AB5C-4005-8163-118F9A09E875}"/>
            </c:ext>
          </c:extLst>
        </c:ser>
        <c:dLbls>
          <c:showLegendKey val="0"/>
          <c:showVal val="0"/>
          <c:showCatName val="0"/>
          <c:showSerName val="0"/>
          <c:showPercent val="0"/>
          <c:showBubbleSize val="0"/>
        </c:dLbls>
        <c:gapWidth val="34"/>
        <c:overlap val="-11"/>
        <c:axId val="618722816"/>
        <c:axId val="46943616"/>
      </c:barChart>
      <c:catAx>
        <c:axId val="618722816"/>
        <c:scaling>
          <c:orientation val="minMax"/>
        </c:scaling>
        <c:delete val="0"/>
        <c:axPos val="b"/>
        <c:numFmt formatCode="General" sourceLinked="0"/>
        <c:majorTickMark val="out"/>
        <c:minorTickMark val="none"/>
        <c:tickLblPos val="nextTo"/>
        <c:crossAx val="46943616"/>
        <c:crosses val="autoZero"/>
        <c:auto val="1"/>
        <c:lblAlgn val="ctr"/>
        <c:lblOffset val="100"/>
        <c:noMultiLvlLbl val="0"/>
      </c:catAx>
      <c:valAx>
        <c:axId val="46943616"/>
        <c:scaling>
          <c:orientation val="minMax"/>
        </c:scaling>
        <c:delete val="1"/>
        <c:axPos val="l"/>
        <c:majorGridlines/>
        <c:numFmt formatCode="General" sourceLinked="1"/>
        <c:majorTickMark val="out"/>
        <c:minorTickMark val="none"/>
        <c:tickLblPos val="nextTo"/>
        <c:crossAx val="618722816"/>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'[Microsoft PowerPoint 内のグラフ]Sheet1'!$B$1</c:f>
              <c:strCache>
                <c:ptCount val="1"/>
                <c:pt idx="0">
                  <c:v>男</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内のグラフ]Sheet1'!$A$2:$A$4</c:f>
              <c:strCache>
                <c:ptCount val="3"/>
                <c:pt idx="0">
                  <c:v>一日２回</c:v>
                </c:pt>
                <c:pt idx="1">
                  <c:v>一日一回</c:v>
                </c:pt>
                <c:pt idx="2">
                  <c:v>週に２，３回</c:v>
                </c:pt>
              </c:strCache>
            </c:strRef>
          </c:cat>
          <c:val>
            <c:numRef>
              <c:f>'[Microsoft PowerPoint 内のグラフ]Sheet1'!$B$2:$B$4</c:f>
              <c:numCache>
                <c:formatCode>General</c:formatCode>
                <c:ptCount val="3"/>
                <c:pt idx="0">
                  <c:v>1.03</c:v>
                </c:pt>
                <c:pt idx="1">
                  <c:v>1</c:v>
                </c:pt>
                <c:pt idx="2">
                  <c:v>0.97</c:v>
                </c:pt>
              </c:numCache>
            </c:numRef>
          </c:val>
          <c:extLst>
            <c:ext xmlns:c16="http://schemas.microsoft.com/office/drawing/2014/chart" uri="{C3380CC4-5D6E-409C-BE32-E72D297353CC}">
              <c16:uniqueId val="{00000000-E775-4DFA-B0CF-A20483755395}"/>
            </c:ext>
          </c:extLst>
        </c:ser>
        <c:ser>
          <c:idx val="1"/>
          <c:order val="1"/>
          <c:tx>
            <c:strRef>
              <c:f>'[Microsoft PowerPoint 内のグラフ]Sheet1'!$C$1</c:f>
              <c:strCache>
                <c:ptCount val="1"/>
                <c:pt idx="0">
                  <c:v>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内のグラフ]Sheet1'!$A$2:$A$4</c:f>
              <c:strCache>
                <c:ptCount val="3"/>
                <c:pt idx="0">
                  <c:v>一日２回</c:v>
                </c:pt>
                <c:pt idx="1">
                  <c:v>一日一回</c:v>
                </c:pt>
                <c:pt idx="2">
                  <c:v>週に２，３回</c:v>
                </c:pt>
              </c:strCache>
            </c:strRef>
          </c:cat>
          <c:val>
            <c:numRef>
              <c:f>'[Microsoft PowerPoint 内のグラフ]Sheet1'!$C$2:$C$4</c:f>
              <c:numCache>
                <c:formatCode>General</c:formatCode>
                <c:ptCount val="3"/>
                <c:pt idx="0">
                  <c:v>1.1599999999999999</c:v>
                </c:pt>
                <c:pt idx="1">
                  <c:v>1</c:v>
                </c:pt>
                <c:pt idx="2">
                  <c:v>0.75</c:v>
                </c:pt>
              </c:numCache>
            </c:numRef>
          </c:val>
          <c:extLst>
            <c:ext xmlns:c16="http://schemas.microsoft.com/office/drawing/2014/chart" uri="{C3380CC4-5D6E-409C-BE32-E72D297353CC}">
              <c16:uniqueId val="{00000001-E775-4DFA-B0CF-A20483755395}"/>
            </c:ext>
          </c:extLst>
        </c:ser>
        <c:dLbls>
          <c:showLegendKey val="0"/>
          <c:showVal val="0"/>
          <c:showCatName val="0"/>
          <c:showSerName val="0"/>
          <c:showPercent val="0"/>
          <c:showBubbleSize val="0"/>
        </c:dLbls>
        <c:gapWidth val="150"/>
        <c:axId val="628494848"/>
        <c:axId val="46945920"/>
      </c:barChart>
      <c:catAx>
        <c:axId val="628494848"/>
        <c:scaling>
          <c:orientation val="minMax"/>
        </c:scaling>
        <c:delete val="0"/>
        <c:axPos val="b"/>
        <c:numFmt formatCode="General" sourceLinked="0"/>
        <c:majorTickMark val="out"/>
        <c:minorTickMark val="none"/>
        <c:tickLblPos val="nextTo"/>
        <c:txPr>
          <a:bodyPr/>
          <a:lstStyle/>
          <a:p>
            <a:pPr>
              <a:defRPr sz="1800"/>
            </a:pPr>
            <a:endParaRPr lang="ja-JP"/>
          </a:p>
        </c:txPr>
        <c:crossAx val="46945920"/>
        <c:crosses val="autoZero"/>
        <c:auto val="1"/>
        <c:lblAlgn val="ctr"/>
        <c:lblOffset val="100"/>
        <c:noMultiLvlLbl val="0"/>
      </c:catAx>
      <c:valAx>
        <c:axId val="46945920"/>
        <c:scaling>
          <c:orientation val="minMax"/>
        </c:scaling>
        <c:delete val="0"/>
        <c:axPos val="l"/>
        <c:majorGridlines/>
        <c:numFmt formatCode="General" sourceLinked="1"/>
        <c:majorTickMark val="out"/>
        <c:minorTickMark val="none"/>
        <c:tickLblPos val="nextTo"/>
        <c:crossAx val="628494848"/>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B5FF9-9F92-43D4-A37A-DF51345AD6B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kumimoji="1" lang="ja-JP" altLang="en-US"/>
        </a:p>
      </dgm:t>
    </dgm:pt>
    <dgm:pt modelId="{6F33B20D-CA92-4F51-A8E6-E220301D96B0}">
      <dgm:prSet phldrT="[テキスト]"/>
      <dgm:spPr/>
      <dgm:t>
        <a:bodyPr/>
        <a:lstStyle/>
        <a:p>
          <a:r>
            <a:rPr kumimoji="1" lang="ja-JP" altLang="en-US">
              <a:latin typeface="+mj-ea"/>
              <a:ea typeface="+mj-ea"/>
            </a:rPr>
            <a:t>野菜</a:t>
          </a:r>
          <a:endParaRPr kumimoji="1" lang="ja-JP" altLang="en-US" dirty="0">
            <a:latin typeface="+mj-ea"/>
            <a:ea typeface="+mj-ea"/>
          </a:endParaRPr>
        </a:p>
      </dgm:t>
    </dgm:pt>
    <dgm:pt modelId="{224575EE-2FB6-48EA-B6E1-F6CB2D4C13DB}" type="parTrans" cxnId="{8851BBEC-0E42-4FE1-B589-685549698307}">
      <dgm:prSet/>
      <dgm:spPr/>
      <dgm:t>
        <a:bodyPr/>
        <a:lstStyle/>
        <a:p>
          <a:endParaRPr kumimoji="1" lang="ja-JP" altLang="en-US">
            <a:solidFill>
              <a:schemeClr val="tx1"/>
            </a:solidFill>
            <a:latin typeface="+mj-ea"/>
            <a:ea typeface="+mj-ea"/>
          </a:endParaRPr>
        </a:p>
      </dgm:t>
    </dgm:pt>
    <dgm:pt modelId="{EB3DC77D-215F-4254-A05A-CB4B09035E4B}" type="sibTrans" cxnId="{8851BBEC-0E42-4FE1-B589-685549698307}">
      <dgm:prSet/>
      <dgm:spPr/>
      <dgm:t>
        <a:bodyPr/>
        <a:lstStyle/>
        <a:p>
          <a:endParaRPr kumimoji="1" lang="ja-JP" altLang="en-US">
            <a:solidFill>
              <a:schemeClr val="tx1"/>
            </a:solidFill>
            <a:latin typeface="+mj-ea"/>
            <a:ea typeface="+mj-ea"/>
          </a:endParaRPr>
        </a:p>
      </dgm:t>
    </dgm:pt>
    <dgm:pt modelId="{3F3079CC-8615-4A83-B784-70E385007B2E}">
      <dgm:prSet phldrT="[テキスト]"/>
      <dgm:spPr/>
      <dgm:t>
        <a:bodyPr/>
        <a:lstStyle/>
        <a:p>
          <a:r>
            <a:rPr kumimoji="1" lang="ja-JP" altLang="en-US">
              <a:latin typeface="+mj-ea"/>
              <a:ea typeface="+mj-ea"/>
            </a:rPr>
            <a:t>海藻</a:t>
          </a:r>
          <a:endParaRPr kumimoji="1" lang="ja-JP" altLang="en-US" dirty="0">
            <a:latin typeface="+mj-ea"/>
            <a:ea typeface="+mj-ea"/>
          </a:endParaRPr>
        </a:p>
      </dgm:t>
    </dgm:pt>
    <dgm:pt modelId="{532C5627-0F4A-4556-A42A-A2336AE19B8F}" type="parTrans" cxnId="{F683822C-B1AA-48BA-B600-27C6CDA35535}">
      <dgm:prSet/>
      <dgm:spPr/>
      <dgm:t>
        <a:bodyPr/>
        <a:lstStyle/>
        <a:p>
          <a:endParaRPr kumimoji="1" lang="ja-JP" altLang="en-US">
            <a:solidFill>
              <a:schemeClr val="tx1"/>
            </a:solidFill>
            <a:latin typeface="+mj-ea"/>
            <a:ea typeface="+mj-ea"/>
          </a:endParaRPr>
        </a:p>
      </dgm:t>
    </dgm:pt>
    <dgm:pt modelId="{5E639313-B2FB-49CF-9413-D70C155D4297}" type="sibTrans" cxnId="{F683822C-B1AA-48BA-B600-27C6CDA35535}">
      <dgm:prSet/>
      <dgm:spPr/>
      <dgm:t>
        <a:bodyPr/>
        <a:lstStyle/>
        <a:p>
          <a:endParaRPr kumimoji="1" lang="ja-JP" altLang="en-US">
            <a:solidFill>
              <a:schemeClr val="tx1"/>
            </a:solidFill>
            <a:latin typeface="+mj-ea"/>
            <a:ea typeface="+mj-ea"/>
          </a:endParaRPr>
        </a:p>
      </dgm:t>
    </dgm:pt>
    <dgm:pt modelId="{66515C55-6B6F-4F4D-B6A3-0AD4345F5C97}">
      <dgm:prSet phldrT="[テキスト]"/>
      <dgm:spPr/>
      <dgm:t>
        <a:bodyPr/>
        <a:lstStyle/>
        <a:p>
          <a:r>
            <a:rPr kumimoji="1" lang="ja-JP" altLang="en-US">
              <a:latin typeface="+mj-ea"/>
              <a:ea typeface="+mj-ea"/>
            </a:rPr>
            <a:t>豆</a:t>
          </a:r>
          <a:endParaRPr kumimoji="1" lang="ja-JP" altLang="en-US" dirty="0">
            <a:latin typeface="+mj-ea"/>
            <a:ea typeface="+mj-ea"/>
          </a:endParaRPr>
        </a:p>
      </dgm:t>
    </dgm:pt>
    <dgm:pt modelId="{CA36C1B7-7E02-4A82-A002-BE7C329CFC5F}" type="parTrans" cxnId="{306BE6B2-7786-477B-93B8-08083F6DDD3B}">
      <dgm:prSet/>
      <dgm:spPr/>
      <dgm:t>
        <a:bodyPr/>
        <a:lstStyle/>
        <a:p>
          <a:endParaRPr kumimoji="1" lang="ja-JP" altLang="en-US">
            <a:solidFill>
              <a:schemeClr val="tx1"/>
            </a:solidFill>
            <a:latin typeface="+mj-ea"/>
            <a:ea typeface="+mj-ea"/>
          </a:endParaRPr>
        </a:p>
      </dgm:t>
    </dgm:pt>
    <dgm:pt modelId="{139C9DF1-35EB-473F-909F-05555B253956}" type="sibTrans" cxnId="{306BE6B2-7786-477B-93B8-08083F6DDD3B}">
      <dgm:prSet/>
      <dgm:spPr/>
      <dgm:t>
        <a:bodyPr/>
        <a:lstStyle/>
        <a:p>
          <a:endParaRPr kumimoji="1" lang="ja-JP" altLang="en-US">
            <a:solidFill>
              <a:schemeClr val="tx1"/>
            </a:solidFill>
            <a:latin typeface="+mj-ea"/>
            <a:ea typeface="+mj-ea"/>
          </a:endParaRPr>
        </a:p>
      </dgm:t>
    </dgm:pt>
    <dgm:pt modelId="{A691B9B8-7267-4126-B702-A3A087407DDF}">
      <dgm:prSet phldrT="[テキスト]"/>
      <dgm:spPr/>
      <dgm:t>
        <a:bodyPr/>
        <a:lstStyle/>
        <a:p>
          <a:r>
            <a:rPr kumimoji="1" lang="ja-JP" altLang="en-US">
              <a:latin typeface="+mj-ea"/>
              <a:ea typeface="+mj-ea"/>
            </a:rPr>
            <a:t>芋</a:t>
          </a:r>
          <a:endParaRPr kumimoji="1" lang="ja-JP" altLang="en-US" dirty="0">
            <a:latin typeface="+mj-ea"/>
            <a:ea typeface="+mj-ea"/>
          </a:endParaRPr>
        </a:p>
      </dgm:t>
    </dgm:pt>
    <dgm:pt modelId="{CB296421-A43D-4B35-B26A-0B0B96791012}" type="parTrans" cxnId="{18C23DAB-B997-4040-AB11-D2612CDD7B54}">
      <dgm:prSet/>
      <dgm:spPr/>
      <dgm:t>
        <a:bodyPr/>
        <a:lstStyle/>
        <a:p>
          <a:endParaRPr kumimoji="1" lang="ja-JP" altLang="en-US">
            <a:solidFill>
              <a:schemeClr val="tx1"/>
            </a:solidFill>
            <a:latin typeface="+mj-ea"/>
            <a:ea typeface="+mj-ea"/>
          </a:endParaRPr>
        </a:p>
      </dgm:t>
    </dgm:pt>
    <dgm:pt modelId="{6DAE6715-179C-4425-B5D1-D8CD297003DD}" type="sibTrans" cxnId="{18C23DAB-B997-4040-AB11-D2612CDD7B54}">
      <dgm:prSet/>
      <dgm:spPr/>
      <dgm:t>
        <a:bodyPr/>
        <a:lstStyle/>
        <a:p>
          <a:endParaRPr kumimoji="1" lang="ja-JP" altLang="en-US">
            <a:solidFill>
              <a:schemeClr val="tx1"/>
            </a:solidFill>
            <a:latin typeface="+mj-ea"/>
            <a:ea typeface="+mj-ea"/>
          </a:endParaRPr>
        </a:p>
      </dgm:t>
    </dgm:pt>
    <dgm:pt modelId="{A52EEB3B-52CE-41E6-A553-0410C5FBBEDA}">
      <dgm:prSet phldrT="[テキスト]"/>
      <dgm:spPr/>
      <dgm:t>
        <a:bodyPr/>
        <a:lstStyle/>
        <a:p>
          <a:r>
            <a:rPr kumimoji="1" lang="ja-JP" altLang="en-US">
              <a:latin typeface="+mj-ea"/>
              <a:ea typeface="+mj-ea"/>
            </a:rPr>
            <a:t>きのこ</a:t>
          </a:r>
          <a:endParaRPr kumimoji="1" lang="ja-JP" altLang="en-US" dirty="0">
            <a:latin typeface="+mj-ea"/>
            <a:ea typeface="+mj-ea"/>
          </a:endParaRPr>
        </a:p>
      </dgm:t>
    </dgm:pt>
    <dgm:pt modelId="{A0408DCA-F254-45C0-A16A-2A926CDCEC76}" type="parTrans" cxnId="{38A2CCE7-E69B-4A04-A1B4-1D755E81A5A5}">
      <dgm:prSet/>
      <dgm:spPr/>
      <dgm:t>
        <a:bodyPr/>
        <a:lstStyle/>
        <a:p>
          <a:endParaRPr kumimoji="1" lang="ja-JP" altLang="en-US">
            <a:solidFill>
              <a:schemeClr val="tx1"/>
            </a:solidFill>
            <a:latin typeface="+mj-ea"/>
            <a:ea typeface="+mj-ea"/>
          </a:endParaRPr>
        </a:p>
      </dgm:t>
    </dgm:pt>
    <dgm:pt modelId="{9E5EF283-902E-4541-8706-09D697ADA0E7}" type="sibTrans" cxnId="{38A2CCE7-E69B-4A04-A1B4-1D755E81A5A5}">
      <dgm:prSet/>
      <dgm:spPr/>
      <dgm:t>
        <a:bodyPr/>
        <a:lstStyle/>
        <a:p>
          <a:endParaRPr kumimoji="1" lang="ja-JP" altLang="en-US">
            <a:solidFill>
              <a:schemeClr val="tx1"/>
            </a:solidFill>
            <a:latin typeface="+mj-ea"/>
            <a:ea typeface="+mj-ea"/>
          </a:endParaRPr>
        </a:p>
      </dgm:t>
    </dgm:pt>
    <dgm:pt modelId="{3E017A5D-6481-4C72-BB7D-590DD07B322F}">
      <dgm:prSet phldrT="[テキスト]"/>
      <dgm:spPr/>
      <dgm:t>
        <a:bodyPr/>
        <a:lstStyle/>
        <a:p>
          <a:r>
            <a:rPr kumimoji="1" lang="ja-JP" altLang="en-US">
              <a:latin typeface="+mj-ea"/>
              <a:ea typeface="+mj-ea"/>
            </a:rPr>
            <a:t>サトイモ</a:t>
          </a:r>
          <a:endParaRPr kumimoji="1" lang="ja-JP" altLang="en-US" dirty="0">
            <a:latin typeface="+mj-ea"/>
            <a:ea typeface="+mj-ea"/>
          </a:endParaRPr>
        </a:p>
      </dgm:t>
    </dgm:pt>
    <dgm:pt modelId="{FEA8B57B-43C3-45C8-95EF-8BE4EEB01282}" type="parTrans" cxnId="{EEAE9B1C-53E9-41D0-AD61-4E718FC24706}">
      <dgm:prSet/>
      <dgm:spPr/>
      <dgm:t>
        <a:bodyPr/>
        <a:lstStyle/>
        <a:p>
          <a:endParaRPr kumimoji="1" lang="ja-JP" altLang="en-US">
            <a:solidFill>
              <a:schemeClr val="tx1"/>
            </a:solidFill>
            <a:latin typeface="+mj-ea"/>
            <a:ea typeface="+mj-ea"/>
          </a:endParaRPr>
        </a:p>
      </dgm:t>
    </dgm:pt>
    <dgm:pt modelId="{87184099-8561-4A97-9D53-9312BF37DCB1}" type="sibTrans" cxnId="{EEAE9B1C-53E9-41D0-AD61-4E718FC24706}">
      <dgm:prSet/>
      <dgm:spPr/>
      <dgm:t>
        <a:bodyPr/>
        <a:lstStyle/>
        <a:p>
          <a:endParaRPr kumimoji="1" lang="ja-JP" altLang="en-US">
            <a:solidFill>
              <a:schemeClr val="tx1"/>
            </a:solidFill>
            <a:latin typeface="+mj-ea"/>
            <a:ea typeface="+mj-ea"/>
          </a:endParaRPr>
        </a:p>
      </dgm:t>
    </dgm:pt>
    <dgm:pt modelId="{6D046425-F238-4C08-BA79-2D7FE15C2031}">
      <dgm:prSet phldrT="[テキスト]"/>
      <dgm:spPr/>
      <dgm:t>
        <a:bodyPr/>
        <a:lstStyle/>
        <a:p>
          <a:r>
            <a:rPr kumimoji="1" lang="ja-JP" altLang="en-US">
              <a:latin typeface="+mj-ea"/>
              <a:ea typeface="+mj-ea"/>
            </a:rPr>
            <a:t>果物</a:t>
          </a:r>
          <a:endParaRPr kumimoji="1" lang="ja-JP" altLang="en-US" dirty="0">
            <a:latin typeface="+mj-ea"/>
            <a:ea typeface="+mj-ea"/>
          </a:endParaRPr>
        </a:p>
      </dgm:t>
    </dgm:pt>
    <dgm:pt modelId="{260AC623-6AFA-4996-B83F-0CF8726BB603}" type="parTrans" cxnId="{0EB59F50-7481-4FA3-9C07-974338E5B1CB}">
      <dgm:prSet/>
      <dgm:spPr/>
      <dgm:t>
        <a:bodyPr/>
        <a:lstStyle/>
        <a:p>
          <a:endParaRPr kumimoji="1" lang="ja-JP" altLang="en-US">
            <a:solidFill>
              <a:schemeClr val="tx1"/>
            </a:solidFill>
            <a:latin typeface="+mj-ea"/>
            <a:ea typeface="+mj-ea"/>
          </a:endParaRPr>
        </a:p>
      </dgm:t>
    </dgm:pt>
    <dgm:pt modelId="{FC1B3B21-7537-4F4B-AFBC-F3687255D429}" type="sibTrans" cxnId="{0EB59F50-7481-4FA3-9C07-974338E5B1CB}">
      <dgm:prSet/>
      <dgm:spPr/>
      <dgm:t>
        <a:bodyPr/>
        <a:lstStyle/>
        <a:p>
          <a:endParaRPr kumimoji="1" lang="ja-JP" altLang="en-US">
            <a:solidFill>
              <a:schemeClr val="tx1"/>
            </a:solidFill>
            <a:latin typeface="+mj-ea"/>
            <a:ea typeface="+mj-ea"/>
          </a:endParaRPr>
        </a:p>
      </dgm:t>
    </dgm:pt>
    <dgm:pt modelId="{CB07CAC9-2817-41D5-9C95-61FC320C8467}">
      <dgm:prSet phldrT="[テキスト]"/>
      <dgm:spPr/>
      <dgm:t>
        <a:bodyPr/>
        <a:lstStyle/>
        <a:p>
          <a:r>
            <a:rPr kumimoji="1" lang="ja-JP" altLang="en-US">
              <a:latin typeface="+mj-ea"/>
              <a:ea typeface="+mj-ea"/>
            </a:rPr>
            <a:t>大麦</a:t>
          </a:r>
          <a:endParaRPr kumimoji="1" lang="ja-JP" altLang="en-US" dirty="0">
            <a:latin typeface="+mj-ea"/>
            <a:ea typeface="+mj-ea"/>
          </a:endParaRPr>
        </a:p>
      </dgm:t>
    </dgm:pt>
    <dgm:pt modelId="{13CC3BF0-C0EF-4801-AA4C-FCB4B48A43D4}" type="parTrans" cxnId="{BA961280-4CF7-4AC4-92E4-E4095E71B7EA}">
      <dgm:prSet/>
      <dgm:spPr/>
      <dgm:t>
        <a:bodyPr/>
        <a:lstStyle/>
        <a:p>
          <a:endParaRPr kumimoji="1" lang="ja-JP" altLang="en-US">
            <a:solidFill>
              <a:schemeClr val="tx1"/>
            </a:solidFill>
            <a:latin typeface="+mj-ea"/>
            <a:ea typeface="+mj-ea"/>
          </a:endParaRPr>
        </a:p>
      </dgm:t>
    </dgm:pt>
    <dgm:pt modelId="{B5753CE0-6C52-46F3-BE60-82AF90B1227D}" type="sibTrans" cxnId="{BA961280-4CF7-4AC4-92E4-E4095E71B7EA}">
      <dgm:prSet/>
      <dgm:spPr/>
      <dgm:t>
        <a:bodyPr/>
        <a:lstStyle/>
        <a:p>
          <a:endParaRPr kumimoji="1" lang="ja-JP" altLang="en-US">
            <a:solidFill>
              <a:schemeClr val="tx1"/>
            </a:solidFill>
            <a:latin typeface="+mj-ea"/>
            <a:ea typeface="+mj-ea"/>
          </a:endParaRPr>
        </a:p>
      </dgm:t>
    </dgm:pt>
    <dgm:pt modelId="{8879BA81-4D14-4485-BC8A-DDB53F285269}">
      <dgm:prSet phldrT="[テキスト]" custT="1"/>
      <dgm:spPr/>
      <dgm:t>
        <a:bodyPr/>
        <a:lstStyle/>
        <a:p>
          <a:pPr algn="ctr"/>
          <a:r>
            <a:rPr kumimoji="1" lang="zh-TW" altLang="en-US" sz="2800" b="1">
              <a:latin typeface="ＭＳ Ｐゴシック" panose="020B0600070205080204" pitchFamily="50" charset="-128"/>
              <a:ea typeface="ＭＳ Ｐゴシック" panose="020B0600070205080204" pitchFamily="50" charset="-128"/>
            </a:rPr>
            <a:t>水溶性食物繊維</a:t>
          </a:r>
          <a:endParaRPr kumimoji="1" lang="en-US" altLang="zh-TW" sz="2800" b="1">
            <a:latin typeface="ＭＳ Ｐゴシック" panose="020B0600070205080204" pitchFamily="50" charset="-128"/>
            <a:ea typeface="ＭＳ Ｐゴシック" panose="020B0600070205080204" pitchFamily="50" charset="-128"/>
          </a:endParaRPr>
        </a:p>
        <a:p>
          <a:pPr algn="l"/>
          <a:r>
            <a:rPr kumimoji="1" lang="ja-JP" altLang="zh-TW" sz="1200" b="1">
              <a:latin typeface="ＭＳ Ｐゴシック" panose="020B0600070205080204" pitchFamily="50" charset="-128"/>
              <a:ea typeface="ＭＳ Ｐゴシック" panose="020B0600070205080204" pitchFamily="50" charset="-128"/>
            </a:rPr>
            <a:t>・便を柔らかくして排泄を促す</a:t>
          </a:r>
        </a:p>
        <a:p>
          <a:pPr algn="l"/>
          <a:r>
            <a:rPr kumimoji="1" lang="ja-JP" altLang="zh-TW" sz="1200" b="1">
              <a:latin typeface="ＭＳ Ｐゴシック" panose="020B0600070205080204" pitchFamily="50" charset="-128"/>
              <a:ea typeface="ＭＳ Ｐゴシック" panose="020B0600070205080204" pitchFamily="50" charset="-128"/>
            </a:rPr>
            <a:t>・善玉菌を増やす</a:t>
          </a:r>
          <a:endParaRPr kumimoji="1" lang="ja-JP" altLang="en-US" sz="2000" b="1" dirty="0">
            <a:latin typeface="ＭＳ Ｐゴシック" panose="020B0600070205080204" pitchFamily="50" charset="-128"/>
            <a:ea typeface="ＭＳ Ｐゴシック" panose="020B0600070205080204" pitchFamily="50" charset="-128"/>
          </a:endParaRPr>
        </a:p>
      </dgm:t>
    </dgm:pt>
    <dgm:pt modelId="{AA2C3B9A-AACA-47CB-B4FF-CA2714DDE659}" type="sibTrans" cxnId="{8954F777-34A1-45B1-9930-496B14249473}">
      <dgm:prSet/>
      <dgm:spPr/>
      <dgm:t>
        <a:bodyPr/>
        <a:lstStyle/>
        <a:p>
          <a:endParaRPr kumimoji="1" lang="ja-JP" altLang="en-US">
            <a:solidFill>
              <a:schemeClr val="tx1"/>
            </a:solidFill>
            <a:latin typeface="+mj-ea"/>
            <a:ea typeface="+mj-ea"/>
          </a:endParaRPr>
        </a:p>
      </dgm:t>
    </dgm:pt>
    <dgm:pt modelId="{79A93FA6-0ABD-42B0-B94A-8AF48EE4A0EB}" type="parTrans" cxnId="{8954F777-34A1-45B1-9930-496B14249473}">
      <dgm:prSet/>
      <dgm:spPr/>
      <dgm:t>
        <a:bodyPr/>
        <a:lstStyle/>
        <a:p>
          <a:endParaRPr kumimoji="1" lang="ja-JP" altLang="en-US">
            <a:solidFill>
              <a:schemeClr val="tx1"/>
            </a:solidFill>
            <a:latin typeface="+mj-ea"/>
            <a:ea typeface="+mj-ea"/>
          </a:endParaRPr>
        </a:p>
      </dgm:t>
    </dgm:pt>
    <dgm:pt modelId="{9B4FE379-5276-4DEB-8A26-2046B0C264B3}">
      <dgm:prSet phldrT="[テキスト]" custT="1"/>
      <dgm:spPr/>
      <dgm:t>
        <a:bodyPr/>
        <a:lstStyle/>
        <a:p>
          <a:pPr algn="ctr"/>
          <a:r>
            <a:rPr kumimoji="1" lang="zh-TW" altLang="en-US" sz="2800" b="1">
              <a:latin typeface="ＭＳ Ｐゴシック" panose="020B0600070205080204" pitchFamily="50" charset="-128"/>
              <a:ea typeface="ＭＳ Ｐゴシック" panose="020B0600070205080204" pitchFamily="50" charset="-128"/>
            </a:rPr>
            <a:t>不溶性食物繊維</a:t>
          </a:r>
          <a:endParaRPr kumimoji="1" lang="en-US" altLang="zh-TW" sz="2800" b="1">
            <a:latin typeface="ＭＳ Ｐゴシック" panose="020B0600070205080204" pitchFamily="50" charset="-128"/>
            <a:ea typeface="ＭＳ Ｐゴシック" panose="020B0600070205080204" pitchFamily="50" charset="-128"/>
          </a:endParaRPr>
        </a:p>
        <a:p>
          <a:pPr algn="l"/>
          <a:r>
            <a:rPr kumimoji="1" lang="ja-JP" altLang="zh-TW" sz="1200" b="1">
              <a:latin typeface="ＭＳ Ｐゴシック" panose="020B0600070205080204" pitchFamily="50" charset="-128"/>
              <a:ea typeface="ＭＳ Ｐゴシック" panose="020B0600070205080204" pitchFamily="50" charset="-128"/>
            </a:rPr>
            <a:t>・便量を増やす</a:t>
          </a:r>
        </a:p>
        <a:p>
          <a:r>
            <a:rPr kumimoji="1" lang="ja-JP" altLang="zh-TW" sz="1200" b="1">
              <a:latin typeface="ＭＳ Ｐゴシック" panose="020B0600070205080204" pitchFamily="50" charset="-128"/>
              <a:ea typeface="ＭＳ Ｐゴシック" panose="020B0600070205080204" pitchFamily="50" charset="-128"/>
            </a:rPr>
            <a:t>・大腸のぜん動運動を促す</a:t>
          </a:r>
          <a:endParaRPr kumimoji="1" lang="ja-JP" altLang="en-US" sz="1200" b="1" dirty="0">
            <a:latin typeface="ＭＳ Ｐゴシック" panose="020B0600070205080204" pitchFamily="50" charset="-128"/>
            <a:ea typeface="ＭＳ Ｐゴシック" panose="020B0600070205080204" pitchFamily="50" charset="-128"/>
          </a:endParaRPr>
        </a:p>
      </dgm:t>
    </dgm:pt>
    <dgm:pt modelId="{E6A769C0-0023-47CE-BFBD-367CA21AE5C4}" type="sibTrans" cxnId="{BA049AF6-6273-4CCB-A7AD-F5AAC788A18F}">
      <dgm:prSet/>
      <dgm:spPr/>
      <dgm:t>
        <a:bodyPr/>
        <a:lstStyle/>
        <a:p>
          <a:endParaRPr kumimoji="1" lang="ja-JP" altLang="en-US">
            <a:solidFill>
              <a:schemeClr val="tx1"/>
            </a:solidFill>
            <a:latin typeface="+mj-ea"/>
            <a:ea typeface="+mj-ea"/>
          </a:endParaRPr>
        </a:p>
      </dgm:t>
    </dgm:pt>
    <dgm:pt modelId="{E88129A6-3CA7-420F-B1A2-C64636C4B36A}" type="parTrans" cxnId="{BA049AF6-6273-4CCB-A7AD-F5AAC788A18F}">
      <dgm:prSet/>
      <dgm:spPr/>
      <dgm:t>
        <a:bodyPr/>
        <a:lstStyle/>
        <a:p>
          <a:endParaRPr kumimoji="1" lang="ja-JP" altLang="en-US">
            <a:solidFill>
              <a:schemeClr val="tx1"/>
            </a:solidFill>
            <a:latin typeface="+mj-ea"/>
            <a:ea typeface="+mj-ea"/>
          </a:endParaRPr>
        </a:p>
      </dgm:t>
    </dgm:pt>
    <dgm:pt modelId="{FFA66C7D-F341-4501-AE00-976EF7486CF1}" type="pres">
      <dgm:prSet presAssocID="{323B5FF9-9F92-43D4-A37A-DF51345AD6B9}" presName="Name0" presStyleCnt="0">
        <dgm:presLayoutVars>
          <dgm:dir/>
          <dgm:animLvl val="lvl"/>
          <dgm:resizeHandles val="exact"/>
        </dgm:presLayoutVars>
      </dgm:prSet>
      <dgm:spPr/>
    </dgm:pt>
    <dgm:pt modelId="{50AA4E2F-536F-4C07-89DC-14D0D5977014}" type="pres">
      <dgm:prSet presAssocID="{9B4FE379-5276-4DEB-8A26-2046B0C264B3}" presName="composite" presStyleCnt="0"/>
      <dgm:spPr/>
    </dgm:pt>
    <dgm:pt modelId="{81CB39E6-987C-4A82-9D56-9FCAA2BE79BC}" type="pres">
      <dgm:prSet presAssocID="{9B4FE379-5276-4DEB-8A26-2046B0C264B3}" presName="parTx" presStyleLbl="alignNode1" presStyleIdx="0" presStyleCnt="2" custScaleX="118413" custScaleY="132359">
        <dgm:presLayoutVars>
          <dgm:chMax val="0"/>
          <dgm:chPref val="0"/>
          <dgm:bulletEnabled val="1"/>
        </dgm:presLayoutVars>
      </dgm:prSet>
      <dgm:spPr/>
    </dgm:pt>
    <dgm:pt modelId="{ABD8880D-1432-4426-B974-BC0EFD056E69}" type="pres">
      <dgm:prSet presAssocID="{9B4FE379-5276-4DEB-8A26-2046B0C264B3}" presName="desTx" presStyleLbl="alignAccFollowNode1" presStyleIdx="0" presStyleCnt="2" custScaleX="117439" custScaleY="107918" custLinFactNeighborX="830" custLinFactNeighborY="26488">
        <dgm:presLayoutVars>
          <dgm:bulletEnabled val="1"/>
        </dgm:presLayoutVars>
      </dgm:prSet>
      <dgm:spPr/>
    </dgm:pt>
    <dgm:pt modelId="{6FDF299B-A606-4F22-9B9F-7112695293D4}" type="pres">
      <dgm:prSet presAssocID="{E6A769C0-0023-47CE-BFBD-367CA21AE5C4}" presName="space" presStyleCnt="0"/>
      <dgm:spPr/>
    </dgm:pt>
    <dgm:pt modelId="{8A924954-581D-4938-B472-FE848AEA3129}" type="pres">
      <dgm:prSet presAssocID="{8879BA81-4D14-4485-BC8A-DDB53F285269}" presName="composite" presStyleCnt="0"/>
      <dgm:spPr/>
    </dgm:pt>
    <dgm:pt modelId="{09039092-91BE-4BFA-90E7-AADB91C3C69F}" type="pres">
      <dgm:prSet presAssocID="{8879BA81-4D14-4485-BC8A-DDB53F285269}" presName="parTx" presStyleLbl="alignNode1" presStyleIdx="1" presStyleCnt="2" custScaleX="118413" custScaleY="130779">
        <dgm:presLayoutVars>
          <dgm:chMax val="0"/>
          <dgm:chPref val="0"/>
          <dgm:bulletEnabled val="1"/>
        </dgm:presLayoutVars>
      </dgm:prSet>
      <dgm:spPr/>
    </dgm:pt>
    <dgm:pt modelId="{51E1FC1E-ED23-4EE8-9C6E-18BD373ADDDC}" type="pres">
      <dgm:prSet presAssocID="{8879BA81-4D14-4485-BC8A-DDB53F285269}" presName="desTx" presStyleLbl="alignAccFollowNode1" presStyleIdx="1" presStyleCnt="2" custScaleX="117439" custScaleY="107918" custLinFactNeighborX="1390" custLinFactNeighborY="15372">
        <dgm:presLayoutVars>
          <dgm:bulletEnabled val="1"/>
        </dgm:presLayoutVars>
      </dgm:prSet>
      <dgm:spPr/>
    </dgm:pt>
  </dgm:ptLst>
  <dgm:cxnLst>
    <dgm:cxn modelId="{33FAB402-6791-44E0-9886-795B08208227}" type="presOf" srcId="{6D046425-F238-4C08-BA79-2D7FE15C2031}" destId="{51E1FC1E-ED23-4EE8-9C6E-18BD373ADDDC}" srcOrd="0" destOrd="2" presId="urn:microsoft.com/office/officeart/2005/8/layout/hList1"/>
    <dgm:cxn modelId="{EEAE9B1C-53E9-41D0-AD61-4E718FC24706}" srcId="{8879BA81-4D14-4485-BC8A-DDB53F285269}" destId="{3E017A5D-6481-4C72-BB7D-590DD07B322F}" srcOrd="1" destOrd="0" parTransId="{FEA8B57B-43C3-45C8-95EF-8BE4EEB01282}" sibTransId="{87184099-8561-4A97-9D53-9312BF37DCB1}"/>
    <dgm:cxn modelId="{F683822C-B1AA-48BA-B600-27C6CDA35535}" srcId="{8879BA81-4D14-4485-BC8A-DDB53F285269}" destId="{3F3079CC-8615-4A83-B784-70E385007B2E}" srcOrd="0" destOrd="0" parTransId="{532C5627-0F4A-4556-A42A-A2336AE19B8F}" sibTransId="{5E639313-B2FB-49CF-9413-D70C155D4297}"/>
    <dgm:cxn modelId="{05549F37-938D-47DD-98AE-A6C8D2351714}" type="presOf" srcId="{6F33B20D-CA92-4F51-A8E6-E220301D96B0}" destId="{ABD8880D-1432-4426-B974-BC0EFD056E69}" srcOrd="0" destOrd="0" presId="urn:microsoft.com/office/officeart/2005/8/layout/hList1"/>
    <dgm:cxn modelId="{B6F7E23A-DC06-4522-9048-FB7D3C8531B1}" type="presOf" srcId="{3F3079CC-8615-4A83-B784-70E385007B2E}" destId="{51E1FC1E-ED23-4EE8-9C6E-18BD373ADDDC}" srcOrd="0" destOrd="0" presId="urn:microsoft.com/office/officeart/2005/8/layout/hList1"/>
    <dgm:cxn modelId="{56742F69-1798-4CB7-B4DA-9B1B51DD8709}" type="presOf" srcId="{A52EEB3B-52CE-41E6-A553-0410C5FBBEDA}" destId="{ABD8880D-1432-4426-B974-BC0EFD056E69}" srcOrd="0" destOrd="3" presId="urn:microsoft.com/office/officeart/2005/8/layout/hList1"/>
    <dgm:cxn modelId="{4F696170-C414-4218-A188-658D2C9D8F0D}" type="presOf" srcId="{A691B9B8-7267-4126-B702-A3A087407DDF}" destId="{ABD8880D-1432-4426-B974-BC0EFD056E69}" srcOrd="0" destOrd="2" presId="urn:microsoft.com/office/officeart/2005/8/layout/hList1"/>
    <dgm:cxn modelId="{0EB59F50-7481-4FA3-9C07-974338E5B1CB}" srcId="{8879BA81-4D14-4485-BC8A-DDB53F285269}" destId="{6D046425-F238-4C08-BA79-2D7FE15C2031}" srcOrd="2" destOrd="0" parTransId="{260AC623-6AFA-4996-B83F-0CF8726BB603}" sibTransId="{FC1B3B21-7537-4F4B-AFBC-F3687255D429}"/>
    <dgm:cxn modelId="{8954F777-34A1-45B1-9930-496B14249473}" srcId="{323B5FF9-9F92-43D4-A37A-DF51345AD6B9}" destId="{8879BA81-4D14-4485-BC8A-DDB53F285269}" srcOrd="1" destOrd="0" parTransId="{79A93FA6-0ABD-42B0-B94A-8AF48EE4A0EB}" sibTransId="{AA2C3B9A-AACA-47CB-B4FF-CA2714DDE659}"/>
    <dgm:cxn modelId="{BA961280-4CF7-4AC4-92E4-E4095E71B7EA}" srcId="{8879BA81-4D14-4485-BC8A-DDB53F285269}" destId="{CB07CAC9-2817-41D5-9C95-61FC320C8467}" srcOrd="3" destOrd="0" parTransId="{13CC3BF0-C0EF-4801-AA4C-FCB4B48A43D4}" sibTransId="{B5753CE0-6C52-46F3-BE60-82AF90B1227D}"/>
    <dgm:cxn modelId="{18C23DAB-B997-4040-AB11-D2612CDD7B54}" srcId="{9B4FE379-5276-4DEB-8A26-2046B0C264B3}" destId="{A691B9B8-7267-4126-B702-A3A087407DDF}" srcOrd="2" destOrd="0" parTransId="{CB296421-A43D-4B35-B26A-0B0B96791012}" sibTransId="{6DAE6715-179C-4425-B5D1-D8CD297003DD}"/>
    <dgm:cxn modelId="{306BE6B2-7786-477B-93B8-08083F6DDD3B}" srcId="{9B4FE379-5276-4DEB-8A26-2046B0C264B3}" destId="{66515C55-6B6F-4F4D-B6A3-0AD4345F5C97}" srcOrd="1" destOrd="0" parTransId="{CA36C1B7-7E02-4A82-A002-BE7C329CFC5F}" sibTransId="{139C9DF1-35EB-473F-909F-05555B253956}"/>
    <dgm:cxn modelId="{4C4D3CB6-1272-4067-9A69-D4FAAF762D7E}" type="presOf" srcId="{CB07CAC9-2817-41D5-9C95-61FC320C8467}" destId="{51E1FC1E-ED23-4EE8-9C6E-18BD373ADDDC}" srcOrd="0" destOrd="3" presId="urn:microsoft.com/office/officeart/2005/8/layout/hList1"/>
    <dgm:cxn modelId="{7A8EA8B6-5651-404A-8557-C448C39C874A}" type="presOf" srcId="{8879BA81-4D14-4485-BC8A-DDB53F285269}" destId="{09039092-91BE-4BFA-90E7-AADB91C3C69F}" srcOrd="0" destOrd="0" presId="urn:microsoft.com/office/officeart/2005/8/layout/hList1"/>
    <dgm:cxn modelId="{AA8BB0C9-AD2C-4454-B23A-70C61C86BA51}" type="presOf" srcId="{66515C55-6B6F-4F4D-B6A3-0AD4345F5C97}" destId="{ABD8880D-1432-4426-B974-BC0EFD056E69}" srcOrd="0" destOrd="1" presId="urn:microsoft.com/office/officeart/2005/8/layout/hList1"/>
    <dgm:cxn modelId="{60FFB5CA-BE0D-46DE-B2BA-09B103F0EA4C}" type="presOf" srcId="{9B4FE379-5276-4DEB-8A26-2046B0C264B3}" destId="{81CB39E6-987C-4A82-9D56-9FCAA2BE79BC}" srcOrd="0" destOrd="0" presId="urn:microsoft.com/office/officeart/2005/8/layout/hList1"/>
    <dgm:cxn modelId="{38A2CCE7-E69B-4A04-A1B4-1D755E81A5A5}" srcId="{9B4FE379-5276-4DEB-8A26-2046B0C264B3}" destId="{A52EEB3B-52CE-41E6-A553-0410C5FBBEDA}" srcOrd="3" destOrd="0" parTransId="{A0408DCA-F254-45C0-A16A-2A926CDCEC76}" sibTransId="{9E5EF283-902E-4541-8706-09D697ADA0E7}"/>
    <dgm:cxn modelId="{B9A7B0EC-9076-42F6-8ABE-12C2C6D4239F}" type="presOf" srcId="{3E017A5D-6481-4C72-BB7D-590DD07B322F}" destId="{51E1FC1E-ED23-4EE8-9C6E-18BD373ADDDC}" srcOrd="0" destOrd="1" presId="urn:microsoft.com/office/officeart/2005/8/layout/hList1"/>
    <dgm:cxn modelId="{8851BBEC-0E42-4FE1-B589-685549698307}" srcId="{9B4FE379-5276-4DEB-8A26-2046B0C264B3}" destId="{6F33B20D-CA92-4F51-A8E6-E220301D96B0}" srcOrd="0" destOrd="0" parTransId="{224575EE-2FB6-48EA-B6E1-F6CB2D4C13DB}" sibTransId="{EB3DC77D-215F-4254-A05A-CB4B09035E4B}"/>
    <dgm:cxn modelId="{BA049AF6-6273-4CCB-A7AD-F5AAC788A18F}" srcId="{323B5FF9-9F92-43D4-A37A-DF51345AD6B9}" destId="{9B4FE379-5276-4DEB-8A26-2046B0C264B3}" srcOrd="0" destOrd="0" parTransId="{E88129A6-3CA7-420F-B1A2-C64636C4B36A}" sibTransId="{E6A769C0-0023-47CE-BFBD-367CA21AE5C4}"/>
    <dgm:cxn modelId="{D3727FFD-C606-404E-A718-AA469A3FFF01}" type="presOf" srcId="{323B5FF9-9F92-43D4-A37A-DF51345AD6B9}" destId="{FFA66C7D-F341-4501-AE00-976EF7486CF1}" srcOrd="0" destOrd="0" presId="urn:microsoft.com/office/officeart/2005/8/layout/hList1"/>
    <dgm:cxn modelId="{9BD18847-1264-4C9D-85D9-FDFC00D09B19}" type="presParOf" srcId="{FFA66C7D-F341-4501-AE00-976EF7486CF1}" destId="{50AA4E2F-536F-4C07-89DC-14D0D5977014}" srcOrd="0" destOrd="0" presId="urn:microsoft.com/office/officeart/2005/8/layout/hList1"/>
    <dgm:cxn modelId="{126294EE-FC29-4B9C-9149-3CEF18E7EFF2}" type="presParOf" srcId="{50AA4E2F-536F-4C07-89DC-14D0D5977014}" destId="{81CB39E6-987C-4A82-9D56-9FCAA2BE79BC}" srcOrd="0" destOrd="0" presId="urn:microsoft.com/office/officeart/2005/8/layout/hList1"/>
    <dgm:cxn modelId="{98E47601-5E6D-4289-8F5D-7230253E2F7F}" type="presParOf" srcId="{50AA4E2F-536F-4C07-89DC-14D0D5977014}" destId="{ABD8880D-1432-4426-B974-BC0EFD056E69}" srcOrd="1" destOrd="0" presId="urn:microsoft.com/office/officeart/2005/8/layout/hList1"/>
    <dgm:cxn modelId="{B7BAC4A9-0B03-40D3-AF0F-70294ADFE242}" type="presParOf" srcId="{FFA66C7D-F341-4501-AE00-976EF7486CF1}" destId="{6FDF299B-A606-4F22-9B9F-7112695293D4}" srcOrd="1" destOrd="0" presId="urn:microsoft.com/office/officeart/2005/8/layout/hList1"/>
    <dgm:cxn modelId="{738E51ED-8022-46C8-9DF1-8253B42BD81B}" type="presParOf" srcId="{FFA66C7D-F341-4501-AE00-976EF7486CF1}" destId="{8A924954-581D-4938-B472-FE848AEA3129}" srcOrd="2" destOrd="0" presId="urn:microsoft.com/office/officeart/2005/8/layout/hList1"/>
    <dgm:cxn modelId="{7D5722AD-9639-4E1F-B4C1-ABCC017F0E1E}" type="presParOf" srcId="{8A924954-581D-4938-B472-FE848AEA3129}" destId="{09039092-91BE-4BFA-90E7-AADB91C3C69F}" srcOrd="0" destOrd="0" presId="urn:microsoft.com/office/officeart/2005/8/layout/hList1"/>
    <dgm:cxn modelId="{033A0D87-4F80-443D-A56A-3AEFA0D3EDAC}" type="presParOf" srcId="{8A924954-581D-4938-B472-FE848AEA3129}" destId="{51E1FC1E-ED23-4EE8-9C6E-18BD373ADDD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B39E6-987C-4A82-9D56-9FCAA2BE79BC}">
      <dsp:nvSpPr>
        <dsp:cNvPr id="0" name=""/>
        <dsp:cNvSpPr/>
      </dsp:nvSpPr>
      <dsp:spPr>
        <a:xfrm>
          <a:off x="2349" y="270579"/>
          <a:ext cx="3604227" cy="125793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kumimoji="1" lang="zh-TW" altLang="en-US" sz="2800" b="1" kern="1200">
              <a:latin typeface="ＭＳ Ｐゴシック" panose="020B0600070205080204" pitchFamily="50" charset="-128"/>
              <a:ea typeface="ＭＳ Ｐゴシック" panose="020B0600070205080204" pitchFamily="50" charset="-128"/>
            </a:rPr>
            <a:t>不溶性食物繊維</a:t>
          </a:r>
          <a:endParaRPr kumimoji="1" lang="en-US" altLang="zh-TW" sz="2800" b="1" kern="1200">
            <a:latin typeface="ＭＳ Ｐゴシック" panose="020B0600070205080204" pitchFamily="50" charset="-128"/>
            <a:ea typeface="ＭＳ Ｐゴシック" panose="020B0600070205080204" pitchFamily="50" charset="-128"/>
          </a:endParaRPr>
        </a:p>
        <a:p>
          <a:pPr marL="0" lvl="0" indent="0" algn="l" defTabSz="1244600">
            <a:lnSpc>
              <a:spcPct val="90000"/>
            </a:lnSpc>
            <a:spcBef>
              <a:spcPct val="0"/>
            </a:spcBef>
            <a:spcAft>
              <a:spcPct val="35000"/>
            </a:spcAft>
            <a:buNone/>
          </a:pPr>
          <a:r>
            <a:rPr kumimoji="1" lang="ja-JP" altLang="zh-TW" sz="1200" b="1" kern="1200">
              <a:latin typeface="ＭＳ Ｐゴシック" panose="020B0600070205080204" pitchFamily="50" charset="-128"/>
              <a:ea typeface="ＭＳ Ｐゴシック" panose="020B0600070205080204" pitchFamily="50" charset="-128"/>
            </a:rPr>
            <a:t>・便量を増やす</a:t>
          </a:r>
        </a:p>
        <a:p>
          <a:pPr marL="0" lvl="0" indent="0" defTabSz="1244600">
            <a:lnSpc>
              <a:spcPct val="90000"/>
            </a:lnSpc>
            <a:spcBef>
              <a:spcPct val="0"/>
            </a:spcBef>
            <a:spcAft>
              <a:spcPct val="35000"/>
            </a:spcAft>
            <a:buNone/>
          </a:pPr>
          <a:r>
            <a:rPr kumimoji="1" lang="ja-JP" altLang="zh-TW" sz="1200" b="1" kern="1200">
              <a:latin typeface="ＭＳ Ｐゴシック" panose="020B0600070205080204" pitchFamily="50" charset="-128"/>
              <a:ea typeface="ＭＳ Ｐゴシック" panose="020B0600070205080204" pitchFamily="50" charset="-128"/>
            </a:rPr>
            <a:t>・大腸のぜん動運動を促す</a:t>
          </a:r>
          <a:endParaRPr kumimoji="1" lang="ja-JP" altLang="en-US" sz="1200" b="1" kern="1200" dirty="0">
            <a:latin typeface="ＭＳ Ｐゴシック" panose="020B0600070205080204" pitchFamily="50" charset="-128"/>
            <a:ea typeface="ＭＳ Ｐゴシック" panose="020B0600070205080204" pitchFamily="50" charset="-128"/>
          </a:endParaRPr>
        </a:p>
      </dsp:txBody>
      <dsp:txXfrm>
        <a:off x="2349" y="270579"/>
        <a:ext cx="3604227" cy="1257939"/>
      </dsp:txXfrm>
    </dsp:sp>
    <dsp:sp modelId="{ABD8880D-1432-4426-B974-BC0EFD056E69}">
      <dsp:nvSpPr>
        <dsp:cNvPr id="0" name=""/>
        <dsp:cNvSpPr/>
      </dsp:nvSpPr>
      <dsp:spPr>
        <a:xfrm>
          <a:off x="42436" y="1540069"/>
          <a:ext cx="3574581" cy="2869258"/>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kumimoji="1" lang="ja-JP" altLang="en-US" sz="3300" kern="1200">
              <a:latin typeface="+mj-ea"/>
              <a:ea typeface="+mj-ea"/>
            </a:rPr>
            <a:t>野菜</a:t>
          </a:r>
          <a:endParaRPr kumimoji="1" lang="ja-JP" altLang="en-US" sz="3300" kern="1200" dirty="0">
            <a:latin typeface="+mj-ea"/>
            <a:ea typeface="+mj-ea"/>
          </a:endParaRPr>
        </a:p>
        <a:p>
          <a:pPr marL="285750" lvl="1" indent="-285750" algn="l" defTabSz="1466850">
            <a:lnSpc>
              <a:spcPct val="90000"/>
            </a:lnSpc>
            <a:spcBef>
              <a:spcPct val="0"/>
            </a:spcBef>
            <a:spcAft>
              <a:spcPct val="15000"/>
            </a:spcAft>
            <a:buChar char="•"/>
          </a:pPr>
          <a:r>
            <a:rPr kumimoji="1" lang="ja-JP" altLang="en-US" sz="3300" kern="1200">
              <a:latin typeface="+mj-ea"/>
              <a:ea typeface="+mj-ea"/>
            </a:rPr>
            <a:t>豆</a:t>
          </a:r>
          <a:endParaRPr kumimoji="1" lang="ja-JP" altLang="en-US" sz="3300" kern="1200" dirty="0">
            <a:latin typeface="+mj-ea"/>
            <a:ea typeface="+mj-ea"/>
          </a:endParaRPr>
        </a:p>
        <a:p>
          <a:pPr marL="285750" lvl="1" indent="-285750" algn="l" defTabSz="1466850">
            <a:lnSpc>
              <a:spcPct val="90000"/>
            </a:lnSpc>
            <a:spcBef>
              <a:spcPct val="0"/>
            </a:spcBef>
            <a:spcAft>
              <a:spcPct val="15000"/>
            </a:spcAft>
            <a:buChar char="•"/>
          </a:pPr>
          <a:r>
            <a:rPr kumimoji="1" lang="ja-JP" altLang="en-US" sz="3300" kern="1200">
              <a:latin typeface="+mj-ea"/>
              <a:ea typeface="+mj-ea"/>
            </a:rPr>
            <a:t>芋</a:t>
          </a:r>
          <a:endParaRPr kumimoji="1" lang="ja-JP" altLang="en-US" sz="3300" kern="1200" dirty="0">
            <a:latin typeface="+mj-ea"/>
            <a:ea typeface="+mj-ea"/>
          </a:endParaRPr>
        </a:p>
        <a:p>
          <a:pPr marL="285750" lvl="1" indent="-285750" algn="l" defTabSz="1466850">
            <a:lnSpc>
              <a:spcPct val="90000"/>
            </a:lnSpc>
            <a:spcBef>
              <a:spcPct val="0"/>
            </a:spcBef>
            <a:spcAft>
              <a:spcPct val="15000"/>
            </a:spcAft>
            <a:buChar char="•"/>
          </a:pPr>
          <a:r>
            <a:rPr kumimoji="1" lang="ja-JP" altLang="en-US" sz="3300" kern="1200">
              <a:latin typeface="+mj-ea"/>
              <a:ea typeface="+mj-ea"/>
            </a:rPr>
            <a:t>きのこ</a:t>
          </a:r>
          <a:endParaRPr kumimoji="1" lang="ja-JP" altLang="en-US" sz="3300" kern="1200" dirty="0">
            <a:latin typeface="+mj-ea"/>
            <a:ea typeface="+mj-ea"/>
          </a:endParaRPr>
        </a:p>
      </dsp:txBody>
      <dsp:txXfrm>
        <a:off x="42436" y="1540069"/>
        <a:ext cx="3574581" cy="2869258"/>
      </dsp:txXfrm>
    </dsp:sp>
    <dsp:sp modelId="{09039092-91BE-4BFA-90E7-AADB91C3C69F}">
      <dsp:nvSpPr>
        <dsp:cNvPr id="0" name=""/>
        <dsp:cNvSpPr/>
      </dsp:nvSpPr>
      <dsp:spPr>
        <a:xfrm>
          <a:off x="4032706" y="274333"/>
          <a:ext cx="3604227" cy="1242923"/>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kumimoji="1" lang="zh-TW" altLang="en-US" sz="2800" b="1" kern="1200">
              <a:latin typeface="ＭＳ Ｐゴシック" panose="020B0600070205080204" pitchFamily="50" charset="-128"/>
              <a:ea typeface="ＭＳ Ｐゴシック" panose="020B0600070205080204" pitchFamily="50" charset="-128"/>
            </a:rPr>
            <a:t>水溶性食物繊維</a:t>
          </a:r>
          <a:endParaRPr kumimoji="1" lang="en-US" altLang="zh-TW" sz="2800" b="1" kern="1200">
            <a:latin typeface="ＭＳ Ｐゴシック" panose="020B0600070205080204" pitchFamily="50" charset="-128"/>
            <a:ea typeface="ＭＳ Ｐゴシック" panose="020B0600070205080204" pitchFamily="50" charset="-128"/>
          </a:endParaRPr>
        </a:p>
        <a:p>
          <a:pPr marL="0" lvl="0" indent="0" algn="l" defTabSz="1244600">
            <a:lnSpc>
              <a:spcPct val="90000"/>
            </a:lnSpc>
            <a:spcBef>
              <a:spcPct val="0"/>
            </a:spcBef>
            <a:spcAft>
              <a:spcPct val="35000"/>
            </a:spcAft>
            <a:buNone/>
          </a:pPr>
          <a:r>
            <a:rPr kumimoji="1" lang="ja-JP" altLang="zh-TW" sz="1200" b="1" kern="1200">
              <a:latin typeface="ＭＳ Ｐゴシック" panose="020B0600070205080204" pitchFamily="50" charset="-128"/>
              <a:ea typeface="ＭＳ Ｐゴシック" panose="020B0600070205080204" pitchFamily="50" charset="-128"/>
            </a:rPr>
            <a:t>・便を柔らかくして排泄を促す</a:t>
          </a:r>
        </a:p>
        <a:p>
          <a:pPr marL="0" lvl="0" indent="0" algn="l" defTabSz="1244600">
            <a:lnSpc>
              <a:spcPct val="90000"/>
            </a:lnSpc>
            <a:spcBef>
              <a:spcPct val="0"/>
            </a:spcBef>
            <a:spcAft>
              <a:spcPct val="35000"/>
            </a:spcAft>
            <a:buNone/>
          </a:pPr>
          <a:r>
            <a:rPr kumimoji="1" lang="ja-JP" altLang="zh-TW" sz="1200" b="1" kern="1200">
              <a:latin typeface="ＭＳ Ｐゴシック" panose="020B0600070205080204" pitchFamily="50" charset="-128"/>
              <a:ea typeface="ＭＳ Ｐゴシック" panose="020B0600070205080204" pitchFamily="50" charset="-128"/>
            </a:rPr>
            <a:t>・善玉菌を増やす</a:t>
          </a:r>
          <a:endParaRPr kumimoji="1" lang="ja-JP" altLang="en-US" sz="2000" b="1" kern="1200" dirty="0">
            <a:latin typeface="ＭＳ Ｐゴシック" panose="020B0600070205080204" pitchFamily="50" charset="-128"/>
            <a:ea typeface="ＭＳ Ｐゴシック" panose="020B0600070205080204" pitchFamily="50" charset="-128"/>
          </a:endParaRPr>
        </a:p>
      </dsp:txBody>
      <dsp:txXfrm>
        <a:off x="4032706" y="274333"/>
        <a:ext cx="3604227" cy="1242923"/>
      </dsp:txXfrm>
    </dsp:sp>
    <dsp:sp modelId="{51E1FC1E-ED23-4EE8-9C6E-18BD373ADDDC}">
      <dsp:nvSpPr>
        <dsp:cNvPr id="0" name=""/>
        <dsp:cNvSpPr/>
      </dsp:nvSpPr>
      <dsp:spPr>
        <a:xfrm>
          <a:off x="4064702" y="1540069"/>
          <a:ext cx="3574581" cy="2869258"/>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kumimoji="1" lang="ja-JP" altLang="en-US" sz="3300" kern="1200">
              <a:latin typeface="+mj-ea"/>
              <a:ea typeface="+mj-ea"/>
            </a:rPr>
            <a:t>海藻</a:t>
          </a:r>
          <a:endParaRPr kumimoji="1" lang="ja-JP" altLang="en-US" sz="3300" kern="1200" dirty="0">
            <a:latin typeface="+mj-ea"/>
            <a:ea typeface="+mj-ea"/>
          </a:endParaRPr>
        </a:p>
        <a:p>
          <a:pPr marL="285750" lvl="1" indent="-285750" algn="l" defTabSz="1466850">
            <a:lnSpc>
              <a:spcPct val="90000"/>
            </a:lnSpc>
            <a:spcBef>
              <a:spcPct val="0"/>
            </a:spcBef>
            <a:spcAft>
              <a:spcPct val="15000"/>
            </a:spcAft>
            <a:buChar char="•"/>
          </a:pPr>
          <a:r>
            <a:rPr kumimoji="1" lang="ja-JP" altLang="en-US" sz="3300" kern="1200">
              <a:latin typeface="+mj-ea"/>
              <a:ea typeface="+mj-ea"/>
            </a:rPr>
            <a:t>サトイモ</a:t>
          </a:r>
          <a:endParaRPr kumimoji="1" lang="ja-JP" altLang="en-US" sz="3300" kern="1200" dirty="0">
            <a:latin typeface="+mj-ea"/>
            <a:ea typeface="+mj-ea"/>
          </a:endParaRPr>
        </a:p>
        <a:p>
          <a:pPr marL="285750" lvl="1" indent="-285750" algn="l" defTabSz="1466850">
            <a:lnSpc>
              <a:spcPct val="90000"/>
            </a:lnSpc>
            <a:spcBef>
              <a:spcPct val="0"/>
            </a:spcBef>
            <a:spcAft>
              <a:spcPct val="15000"/>
            </a:spcAft>
            <a:buChar char="•"/>
          </a:pPr>
          <a:r>
            <a:rPr kumimoji="1" lang="ja-JP" altLang="en-US" sz="3300" kern="1200">
              <a:latin typeface="+mj-ea"/>
              <a:ea typeface="+mj-ea"/>
            </a:rPr>
            <a:t>果物</a:t>
          </a:r>
          <a:endParaRPr kumimoji="1" lang="ja-JP" altLang="en-US" sz="3300" kern="1200" dirty="0">
            <a:latin typeface="+mj-ea"/>
            <a:ea typeface="+mj-ea"/>
          </a:endParaRPr>
        </a:p>
        <a:p>
          <a:pPr marL="285750" lvl="1" indent="-285750" algn="l" defTabSz="1466850">
            <a:lnSpc>
              <a:spcPct val="90000"/>
            </a:lnSpc>
            <a:spcBef>
              <a:spcPct val="0"/>
            </a:spcBef>
            <a:spcAft>
              <a:spcPct val="15000"/>
            </a:spcAft>
            <a:buChar char="•"/>
          </a:pPr>
          <a:r>
            <a:rPr kumimoji="1" lang="ja-JP" altLang="en-US" sz="3300" kern="1200">
              <a:latin typeface="+mj-ea"/>
              <a:ea typeface="+mj-ea"/>
            </a:rPr>
            <a:t>大麦</a:t>
          </a:r>
          <a:endParaRPr kumimoji="1" lang="ja-JP" altLang="en-US" sz="3300" kern="1200" dirty="0">
            <a:latin typeface="+mj-ea"/>
            <a:ea typeface="+mj-ea"/>
          </a:endParaRPr>
        </a:p>
      </dsp:txBody>
      <dsp:txXfrm>
        <a:off x="4064702" y="1540069"/>
        <a:ext cx="3574581" cy="28692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094654E-9885-43E4-AF15-D8A1693A3665}" type="datetimeFigureOut">
              <a:rPr kumimoji="1" lang="ja-JP" altLang="en-US" smtClean="0"/>
              <a:t>2023/12/26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19DEA1-EDC5-493B-B91C-3487AE3AE791}" type="slidenum">
              <a:rPr kumimoji="1" lang="ja-JP" altLang="en-US" smtClean="0"/>
              <a:t>‹#›</a:t>
            </a:fld>
            <a:endParaRPr kumimoji="1" lang="ja-JP" altLang="en-US"/>
          </a:p>
        </p:txBody>
      </p:sp>
    </p:spTree>
    <p:extLst>
      <p:ext uri="{BB962C8B-B14F-4D97-AF65-F5344CB8AC3E}">
        <p14:creationId xmlns:p14="http://schemas.microsoft.com/office/powerpoint/2010/main" val="27854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94654E-9885-43E4-AF15-D8A1693A3665}" type="datetimeFigureOut">
              <a:rPr kumimoji="1" lang="ja-JP" altLang="en-US" smtClean="0"/>
              <a:t>2023/12/26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19DEA1-EDC5-493B-B91C-3487AE3AE791}" type="slidenum">
              <a:rPr kumimoji="1" lang="ja-JP" altLang="en-US" smtClean="0"/>
              <a:t>‹#›</a:t>
            </a:fld>
            <a:endParaRPr kumimoji="1" lang="ja-JP" altLang="en-US"/>
          </a:p>
        </p:txBody>
      </p:sp>
    </p:spTree>
    <p:extLst>
      <p:ext uri="{BB962C8B-B14F-4D97-AF65-F5344CB8AC3E}">
        <p14:creationId xmlns:p14="http://schemas.microsoft.com/office/powerpoint/2010/main" val="258574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94654E-9885-43E4-AF15-D8A1693A3665}" type="datetimeFigureOut">
              <a:rPr kumimoji="1" lang="ja-JP" altLang="en-US" smtClean="0"/>
              <a:t>2023/12/26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19DEA1-EDC5-493B-B91C-3487AE3AE791}" type="slidenum">
              <a:rPr kumimoji="1" lang="ja-JP" altLang="en-US" smtClean="0"/>
              <a:t>‹#›</a:t>
            </a:fld>
            <a:endParaRPr kumimoji="1" lang="ja-JP" altLang="en-US"/>
          </a:p>
        </p:txBody>
      </p:sp>
    </p:spTree>
    <p:extLst>
      <p:ext uri="{BB962C8B-B14F-4D97-AF65-F5344CB8AC3E}">
        <p14:creationId xmlns:p14="http://schemas.microsoft.com/office/powerpoint/2010/main" val="194365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2565313-7098-4B05-8F48-398173E66793}" type="datetimeFigureOut">
              <a:rPr kumimoji="1" lang="ja-JP" altLang="en-US" smtClean="0"/>
              <a:t>2023/12/26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5D136B-2139-49DE-8C1F-9C6BE12C7034}" type="slidenum">
              <a:rPr kumimoji="1" lang="ja-JP" altLang="en-US" smtClean="0"/>
              <a:t>‹#›</a:t>
            </a:fld>
            <a:endParaRPr kumimoji="1" lang="ja-JP" altLang="en-US"/>
          </a:p>
        </p:txBody>
      </p:sp>
    </p:spTree>
    <p:extLst>
      <p:ext uri="{BB962C8B-B14F-4D97-AF65-F5344CB8AC3E}">
        <p14:creationId xmlns:p14="http://schemas.microsoft.com/office/powerpoint/2010/main" val="3121987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16006" y="365126"/>
            <a:ext cx="8538883" cy="665816"/>
          </a:xfrm>
        </p:spPr>
        <p:txBody>
          <a:bodyPr>
            <a:normAutofit/>
          </a:bodyPr>
          <a:lstStyle>
            <a:lvl1pPr>
              <a:defRPr sz="2400">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316006" y="1210235"/>
            <a:ext cx="8538883" cy="5405718"/>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3556747" y="6492876"/>
            <a:ext cx="2057400" cy="365125"/>
          </a:xfrm>
        </p:spPr>
        <p:txBody>
          <a:bodyPr/>
          <a:lstStyle>
            <a:lvl1pPr algn="ctr">
              <a:defRPr sz="1050">
                <a:solidFill>
                  <a:schemeClr val="tx1">
                    <a:lumMod val="75000"/>
                    <a:lumOff val="25000"/>
                  </a:schemeClr>
                </a:solidFill>
                <a:latin typeface="HG丸ｺﾞｼｯｸM-PRO" panose="020F0600000000000000" pitchFamily="50" charset="-128"/>
                <a:ea typeface="HG丸ｺﾞｼｯｸM-PRO" panose="020F0600000000000000" pitchFamily="50" charset="-128"/>
              </a:defRPr>
            </a:lvl1pPr>
          </a:lstStyle>
          <a:p>
            <a:fld id="{465D136B-2139-49DE-8C1F-9C6BE12C7034}" type="slidenum">
              <a:rPr lang="ja-JP" altLang="en-US" smtClean="0"/>
              <a:pPr/>
              <a:t>‹#›</a:t>
            </a:fld>
            <a:endParaRPr lang="ja-JP" altLang="en-US" dirty="0"/>
          </a:p>
        </p:txBody>
      </p:sp>
      <p:cxnSp>
        <p:nvCxnSpPr>
          <p:cNvPr id="7" name="直線コネクタ 6"/>
          <p:cNvCxnSpPr/>
          <p:nvPr userDrawn="1"/>
        </p:nvCxnSpPr>
        <p:spPr>
          <a:xfrm>
            <a:off x="309282" y="1030942"/>
            <a:ext cx="8538883" cy="0"/>
          </a:xfrm>
          <a:prstGeom prst="line">
            <a:avLst/>
          </a:prstGeom>
          <a:ln>
            <a:gradFill flip="none" rotWithShape="1">
              <a:gsLst>
                <a:gs pos="0">
                  <a:schemeClr val="accent5"/>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41036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2565313-7098-4B05-8F48-398173E66793}" type="datetimeFigureOut">
              <a:rPr kumimoji="1" lang="ja-JP" altLang="en-US" smtClean="0"/>
              <a:t>2023/12/26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65D136B-2139-49DE-8C1F-9C6BE12C7034}" type="slidenum">
              <a:rPr kumimoji="1" lang="ja-JP" altLang="en-US" smtClean="0"/>
              <a:t>‹#›</a:t>
            </a:fld>
            <a:endParaRPr kumimoji="1" lang="ja-JP" altLang="en-US"/>
          </a:p>
        </p:txBody>
      </p:sp>
    </p:spTree>
    <p:extLst>
      <p:ext uri="{BB962C8B-B14F-4D97-AF65-F5344CB8AC3E}">
        <p14:creationId xmlns:p14="http://schemas.microsoft.com/office/powerpoint/2010/main" val="833227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2565313-7098-4B05-8F48-398173E66793}" type="datetimeFigureOut">
              <a:rPr kumimoji="1" lang="ja-JP" altLang="en-US" smtClean="0"/>
              <a:t>2023/12/26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5D136B-2139-49DE-8C1F-9C6BE12C7034}" type="slidenum">
              <a:rPr kumimoji="1" lang="ja-JP" altLang="en-US" smtClean="0"/>
              <a:t>‹#›</a:t>
            </a:fld>
            <a:endParaRPr kumimoji="1" lang="ja-JP" altLang="en-US"/>
          </a:p>
        </p:txBody>
      </p:sp>
    </p:spTree>
    <p:extLst>
      <p:ext uri="{BB962C8B-B14F-4D97-AF65-F5344CB8AC3E}">
        <p14:creationId xmlns:p14="http://schemas.microsoft.com/office/powerpoint/2010/main" val="52889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2565313-7098-4B05-8F48-398173E66793}" type="datetimeFigureOut">
              <a:rPr kumimoji="1" lang="ja-JP" altLang="en-US" smtClean="0"/>
              <a:t>2023/12/26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5D136B-2139-49DE-8C1F-9C6BE12C7034}" type="slidenum">
              <a:rPr kumimoji="1" lang="ja-JP" altLang="en-US" smtClean="0"/>
              <a:t>‹#›</a:t>
            </a:fld>
            <a:endParaRPr kumimoji="1" lang="ja-JP" altLang="en-US"/>
          </a:p>
        </p:txBody>
      </p:sp>
    </p:spTree>
    <p:extLst>
      <p:ext uri="{BB962C8B-B14F-4D97-AF65-F5344CB8AC3E}">
        <p14:creationId xmlns:p14="http://schemas.microsoft.com/office/powerpoint/2010/main" val="728529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565313-7098-4B05-8F48-398173E66793}" type="datetimeFigureOut">
              <a:rPr kumimoji="1" lang="ja-JP" altLang="en-US" smtClean="0"/>
              <a:t>2023/12/26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5D136B-2139-49DE-8C1F-9C6BE12C7034}" type="slidenum">
              <a:rPr kumimoji="1" lang="ja-JP" altLang="en-US" smtClean="0"/>
              <a:t>‹#›</a:t>
            </a:fld>
            <a:endParaRPr kumimoji="1" lang="ja-JP" altLang="en-US"/>
          </a:p>
        </p:txBody>
      </p:sp>
    </p:spTree>
    <p:extLst>
      <p:ext uri="{BB962C8B-B14F-4D97-AF65-F5344CB8AC3E}">
        <p14:creationId xmlns:p14="http://schemas.microsoft.com/office/powerpoint/2010/main" val="1978130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565313-7098-4B05-8F48-398173E66793}" type="datetimeFigureOut">
              <a:rPr kumimoji="1" lang="ja-JP" altLang="en-US" smtClean="0"/>
              <a:t>2023/12/26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5D136B-2139-49DE-8C1F-9C6BE12C7034}" type="slidenum">
              <a:rPr kumimoji="1" lang="ja-JP" altLang="en-US" smtClean="0"/>
              <a:t>‹#›</a:t>
            </a:fld>
            <a:endParaRPr kumimoji="1" lang="ja-JP" altLang="en-US"/>
          </a:p>
        </p:txBody>
      </p:sp>
    </p:spTree>
    <p:extLst>
      <p:ext uri="{BB962C8B-B14F-4D97-AF65-F5344CB8AC3E}">
        <p14:creationId xmlns:p14="http://schemas.microsoft.com/office/powerpoint/2010/main" val="180854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2565313-7098-4B05-8F48-398173E66793}" type="datetimeFigureOut">
              <a:rPr kumimoji="1" lang="ja-JP" altLang="en-US" smtClean="0"/>
              <a:t>2023/12/26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5D136B-2139-49DE-8C1F-9C6BE12C7034}" type="slidenum">
              <a:rPr kumimoji="1" lang="ja-JP" altLang="en-US" smtClean="0"/>
              <a:t>‹#›</a:t>
            </a:fld>
            <a:endParaRPr kumimoji="1" lang="ja-JP" altLang="en-US"/>
          </a:p>
        </p:txBody>
      </p:sp>
    </p:spTree>
    <p:extLst>
      <p:ext uri="{BB962C8B-B14F-4D97-AF65-F5344CB8AC3E}">
        <p14:creationId xmlns:p14="http://schemas.microsoft.com/office/powerpoint/2010/main" val="331844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94654E-9885-43E4-AF15-D8A1693A3665}" type="datetimeFigureOut">
              <a:rPr kumimoji="1" lang="ja-JP" altLang="en-US" smtClean="0"/>
              <a:t>2023/12/26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19DEA1-EDC5-493B-B91C-3487AE3AE791}" type="slidenum">
              <a:rPr kumimoji="1" lang="ja-JP" altLang="en-US" smtClean="0"/>
              <a:t>‹#›</a:t>
            </a:fld>
            <a:endParaRPr kumimoji="1" lang="ja-JP" altLang="en-US"/>
          </a:p>
        </p:txBody>
      </p:sp>
    </p:spTree>
    <p:extLst>
      <p:ext uri="{BB962C8B-B14F-4D97-AF65-F5344CB8AC3E}">
        <p14:creationId xmlns:p14="http://schemas.microsoft.com/office/powerpoint/2010/main" val="2938861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2565313-7098-4B05-8F48-398173E66793}" type="datetimeFigureOut">
              <a:rPr kumimoji="1" lang="ja-JP" altLang="en-US" smtClean="0"/>
              <a:t>2023/12/26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5D136B-2139-49DE-8C1F-9C6BE12C7034}" type="slidenum">
              <a:rPr kumimoji="1" lang="ja-JP" altLang="en-US" smtClean="0"/>
              <a:t>‹#›</a:t>
            </a:fld>
            <a:endParaRPr kumimoji="1" lang="ja-JP" altLang="en-US"/>
          </a:p>
        </p:txBody>
      </p:sp>
    </p:spTree>
    <p:extLst>
      <p:ext uri="{BB962C8B-B14F-4D97-AF65-F5344CB8AC3E}">
        <p14:creationId xmlns:p14="http://schemas.microsoft.com/office/powerpoint/2010/main" val="2144404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2565313-7098-4B05-8F48-398173E66793}" type="datetimeFigureOut">
              <a:rPr kumimoji="1" lang="ja-JP" altLang="en-US" smtClean="0"/>
              <a:t>2023/12/26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5D136B-2139-49DE-8C1F-9C6BE12C7034}" type="slidenum">
              <a:rPr kumimoji="1" lang="ja-JP" altLang="en-US" smtClean="0"/>
              <a:t>‹#›</a:t>
            </a:fld>
            <a:endParaRPr kumimoji="1" lang="ja-JP" altLang="en-US"/>
          </a:p>
        </p:txBody>
      </p:sp>
    </p:spTree>
    <p:extLst>
      <p:ext uri="{BB962C8B-B14F-4D97-AF65-F5344CB8AC3E}">
        <p14:creationId xmlns:p14="http://schemas.microsoft.com/office/powerpoint/2010/main" val="125116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2565313-7098-4B05-8F48-398173E66793}" type="datetimeFigureOut">
              <a:rPr kumimoji="1" lang="ja-JP" altLang="en-US" smtClean="0"/>
              <a:t>2023/12/26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5D136B-2139-49DE-8C1F-9C6BE12C7034}" type="slidenum">
              <a:rPr kumimoji="1" lang="ja-JP" altLang="en-US" smtClean="0"/>
              <a:t>‹#›</a:t>
            </a:fld>
            <a:endParaRPr kumimoji="1" lang="ja-JP" altLang="en-US"/>
          </a:p>
        </p:txBody>
      </p:sp>
    </p:spTree>
    <p:extLst>
      <p:ext uri="{BB962C8B-B14F-4D97-AF65-F5344CB8AC3E}">
        <p14:creationId xmlns:p14="http://schemas.microsoft.com/office/powerpoint/2010/main" val="194078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094654E-9885-43E4-AF15-D8A1693A3665}" type="datetimeFigureOut">
              <a:rPr kumimoji="1" lang="ja-JP" altLang="en-US" smtClean="0"/>
              <a:t>2023/12/26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19DEA1-EDC5-493B-B91C-3487AE3AE791}" type="slidenum">
              <a:rPr kumimoji="1" lang="ja-JP" altLang="en-US" smtClean="0"/>
              <a:t>‹#›</a:t>
            </a:fld>
            <a:endParaRPr kumimoji="1" lang="ja-JP" altLang="en-US"/>
          </a:p>
        </p:txBody>
      </p:sp>
    </p:spTree>
    <p:extLst>
      <p:ext uri="{BB962C8B-B14F-4D97-AF65-F5344CB8AC3E}">
        <p14:creationId xmlns:p14="http://schemas.microsoft.com/office/powerpoint/2010/main" val="330132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094654E-9885-43E4-AF15-D8A1693A3665}" type="datetimeFigureOut">
              <a:rPr kumimoji="1" lang="ja-JP" altLang="en-US" smtClean="0"/>
              <a:t>2023/12/26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19DEA1-EDC5-493B-B91C-3487AE3AE791}" type="slidenum">
              <a:rPr kumimoji="1" lang="ja-JP" altLang="en-US" smtClean="0"/>
              <a:t>‹#›</a:t>
            </a:fld>
            <a:endParaRPr kumimoji="1" lang="ja-JP" altLang="en-US"/>
          </a:p>
        </p:txBody>
      </p:sp>
    </p:spTree>
    <p:extLst>
      <p:ext uri="{BB962C8B-B14F-4D97-AF65-F5344CB8AC3E}">
        <p14:creationId xmlns:p14="http://schemas.microsoft.com/office/powerpoint/2010/main" val="256928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094654E-9885-43E4-AF15-D8A1693A3665}" type="datetimeFigureOut">
              <a:rPr kumimoji="1" lang="ja-JP" altLang="en-US" smtClean="0"/>
              <a:t>2023/12/26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319DEA1-EDC5-493B-B91C-3487AE3AE791}" type="slidenum">
              <a:rPr kumimoji="1" lang="ja-JP" altLang="en-US" smtClean="0"/>
              <a:t>‹#›</a:t>
            </a:fld>
            <a:endParaRPr kumimoji="1" lang="ja-JP" altLang="en-US"/>
          </a:p>
        </p:txBody>
      </p:sp>
    </p:spTree>
    <p:extLst>
      <p:ext uri="{BB962C8B-B14F-4D97-AF65-F5344CB8AC3E}">
        <p14:creationId xmlns:p14="http://schemas.microsoft.com/office/powerpoint/2010/main" val="283891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094654E-9885-43E4-AF15-D8A1693A3665}" type="datetimeFigureOut">
              <a:rPr kumimoji="1" lang="ja-JP" altLang="en-US" smtClean="0"/>
              <a:t>2023/12/26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319DEA1-EDC5-493B-B91C-3487AE3AE791}" type="slidenum">
              <a:rPr kumimoji="1" lang="ja-JP" altLang="en-US" smtClean="0"/>
              <a:t>‹#›</a:t>
            </a:fld>
            <a:endParaRPr kumimoji="1" lang="ja-JP" altLang="en-US"/>
          </a:p>
        </p:txBody>
      </p:sp>
    </p:spTree>
    <p:extLst>
      <p:ext uri="{BB962C8B-B14F-4D97-AF65-F5344CB8AC3E}">
        <p14:creationId xmlns:p14="http://schemas.microsoft.com/office/powerpoint/2010/main" val="426519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094654E-9885-43E4-AF15-D8A1693A3665}" type="datetimeFigureOut">
              <a:rPr kumimoji="1" lang="ja-JP" altLang="en-US" smtClean="0"/>
              <a:t>2023/12/26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319DEA1-EDC5-493B-B91C-3487AE3AE791}" type="slidenum">
              <a:rPr kumimoji="1" lang="ja-JP" altLang="en-US" smtClean="0"/>
              <a:t>‹#›</a:t>
            </a:fld>
            <a:endParaRPr kumimoji="1" lang="ja-JP" altLang="en-US"/>
          </a:p>
        </p:txBody>
      </p:sp>
    </p:spTree>
    <p:extLst>
      <p:ext uri="{BB962C8B-B14F-4D97-AF65-F5344CB8AC3E}">
        <p14:creationId xmlns:p14="http://schemas.microsoft.com/office/powerpoint/2010/main" val="131485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094654E-9885-43E4-AF15-D8A1693A3665}" type="datetimeFigureOut">
              <a:rPr kumimoji="1" lang="ja-JP" altLang="en-US" smtClean="0"/>
              <a:t>2023/12/26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19DEA1-EDC5-493B-B91C-3487AE3AE791}" type="slidenum">
              <a:rPr kumimoji="1" lang="ja-JP" altLang="en-US" smtClean="0"/>
              <a:t>‹#›</a:t>
            </a:fld>
            <a:endParaRPr kumimoji="1" lang="ja-JP" altLang="en-US"/>
          </a:p>
        </p:txBody>
      </p:sp>
    </p:spTree>
    <p:extLst>
      <p:ext uri="{BB962C8B-B14F-4D97-AF65-F5344CB8AC3E}">
        <p14:creationId xmlns:p14="http://schemas.microsoft.com/office/powerpoint/2010/main" val="104407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094654E-9885-43E4-AF15-D8A1693A3665}" type="datetimeFigureOut">
              <a:rPr kumimoji="1" lang="ja-JP" altLang="en-US" smtClean="0"/>
              <a:t>2023/12/26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19DEA1-EDC5-493B-B91C-3487AE3AE791}" type="slidenum">
              <a:rPr kumimoji="1" lang="ja-JP" altLang="en-US" smtClean="0"/>
              <a:t>‹#›</a:t>
            </a:fld>
            <a:endParaRPr kumimoji="1" lang="ja-JP" altLang="en-US"/>
          </a:p>
        </p:txBody>
      </p:sp>
    </p:spTree>
    <p:extLst>
      <p:ext uri="{BB962C8B-B14F-4D97-AF65-F5344CB8AC3E}">
        <p14:creationId xmlns:p14="http://schemas.microsoft.com/office/powerpoint/2010/main" val="135835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4654E-9885-43E4-AF15-D8A1693A3665}" type="datetimeFigureOut">
              <a:rPr kumimoji="1" lang="ja-JP" altLang="en-US" smtClean="0"/>
              <a:t>2023/12/26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9DEA1-EDC5-493B-B91C-3487AE3AE791}" type="slidenum">
              <a:rPr kumimoji="1" lang="ja-JP" altLang="en-US" smtClean="0"/>
              <a:t>‹#›</a:t>
            </a:fld>
            <a:endParaRPr kumimoji="1" lang="ja-JP" altLang="en-US"/>
          </a:p>
        </p:txBody>
      </p:sp>
    </p:spTree>
    <p:extLst>
      <p:ext uri="{BB962C8B-B14F-4D97-AF65-F5344CB8AC3E}">
        <p14:creationId xmlns:p14="http://schemas.microsoft.com/office/powerpoint/2010/main" val="2332519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565313-7098-4B05-8F48-398173E66793}" type="datetimeFigureOut">
              <a:rPr kumimoji="1" lang="ja-JP" altLang="en-US" smtClean="0"/>
              <a:t>2023/12/26</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5D136B-2139-49DE-8C1F-9C6BE12C7034}" type="slidenum">
              <a:rPr kumimoji="1" lang="ja-JP" altLang="en-US" smtClean="0"/>
              <a:t>‹#›</a:t>
            </a:fld>
            <a:endParaRPr kumimoji="1" lang="ja-JP" altLang="en-US"/>
          </a:p>
        </p:txBody>
      </p:sp>
    </p:spTree>
    <p:extLst>
      <p:ext uri="{BB962C8B-B14F-4D97-AF65-F5344CB8AC3E}">
        <p14:creationId xmlns:p14="http://schemas.microsoft.com/office/powerpoint/2010/main" val="500935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hdphoto" Target="../media/hdphoto2.wdp"/><Relationship Id="rId5" Type="http://schemas.openxmlformats.org/officeDocument/2006/relationships/diagramColors" Target="../diagrams/colors1.xml"/><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CCB4DB2-9817-484D-8294-4D681554B531}"/>
              </a:ext>
            </a:extLst>
          </p:cNvPr>
          <p:cNvSpPr>
            <a:spLocks noGrp="1"/>
          </p:cNvSpPr>
          <p:nvPr>
            <p:ph type="sldNum" sz="quarter" idx="12"/>
          </p:nvPr>
        </p:nvSpPr>
        <p:spPr/>
        <p:txBody>
          <a:bodyPr/>
          <a:lstStyle/>
          <a:p>
            <a:pPr defTabSz="685800">
              <a:defRPr/>
            </a:pPr>
            <a:fld id="{465D136B-2139-49DE-8C1F-9C6BE12C7034}" type="slidenum">
              <a:rPr lang="ja-JP" altLang="en-US">
                <a:solidFill>
                  <a:prstClr val="black">
                    <a:lumMod val="75000"/>
                    <a:lumOff val="25000"/>
                  </a:prstClr>
                </a:solidFill>
              </a:rPr>
              <a:pPr defTabSz="685800">
                <a:defRPr/>
              </a:pPr>
              <a:t>1</a:t>
            </a:fld>
            <a:endParaRPr lang="ja-JP" altLang="en-US" dirty="0">
              <a:solidFill>
                <a:prstClr val="black">
                  <a:lumMod val="75000"/>
                  <a:lumOff val="25000"/>
                </a:prstClr>
              </a:solidFill>
            </a:endParaRPr>
          </a:p>
        </p:txBody>
      </p:sp>
      <p:sp>
        <p:nvSpPr>
          <p:cNvPr id="5" name="タイトル 1">
            <a:extLst>
              <a:ext uri="{FF2B5EF4-FFF2-40B4-BE49-F238E27FC236}">
                <a16:creationId xmlns:a16="http://schemas.microsoft.com/office/drawing/2014/main" id="{FB6EE82D-D26A-4983-9AA2-7E097B58B276}"/>
              </a:ext>
            </a:extLst>
          </p:cNvPr>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a:ln>
                  <a:noFill/>
                </a:ln>
                <a:solidFill>
                  <a:sysClr val="windowText" lastClr="000000"/>
                </a:solidFill>
                <a:effectLst/>
                <a:uLnTx/>
                <a:uFillTx/>
                <a:latin typeface="Calibri"/>
                <a:ea typeface="ＭＳ Ｐゴシック" panose="020B0600070205080204" pitchFamily="50" charset="-128"/>
                <a:cs typeface="+mj-cs"/>
              </a:rPr>
              <a:t>便秘について</a:t>
            </a:r>
            <a:endParaRPr kumimoji="1" lang="ja-JP" altLang="en-US" sz="4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j-cs"/>
            </a:endParaRPr>
          </a:p>
        </p:txBody>
      </p:sp>
      <p:pic>
        <p:nvPicPr>
          <p:cNvPr id="6" name="Picture 2" descr="大腸イラスト／無料イラスト/フリー素材なら「イラストAC」">
            <a:extLst>
              <a:ext uri="{FF2B5EF4-FFF2-40B4-BE49-F238E27FC236}">
                <a16:creationId xmlns:a16="http://schemas.microsoft.com/office/drawing/2014/main" id="{33E9986E-3ABE-4A5B-B6F8-6E654C2210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573016"/>
            <a:ext cx="3051820" cy="13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75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038" y="1490241"/>
            <a:ext cx="5446290" cy="516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a:t>排便姿勢を見直そう</a:t>
            </a:r>
          </a:p>
        </p:txBody>
      </p:sp>
      <p:grpSp>
        <p:nvGrpSpPr>
          <p:cNvPr id="12" name="グループ化 11"/>
          <p:cNvGrpSpPr/>
          <p:nvPr/>
        </p:nvGrpSpPr>
        <p:grpSpPr>
          <a:xfrm>
            <a:off x="1776076" y="3538436"/>
            <a:ext cx="1596081" cy="1104885"/>
            <a:chOff x="179512" y="3212976"/>
            <a:chExt cx="1736080" cy="1104885"/>
          </a:xfrm>
        </p:grpSpPr>
        <p:sp>
          <p:nvSpPr>
            <p:cNvPr id="9" name="フリーフォーム 8"/>
            <p:cNvSpPr/>
            <p:nvPr/>
          </p:nvSpPr>
          <p:spPr>
            <a:xfrm>
              <a:off x="292031" y="3212976"/>
              <a:ext cx="1623561" cy="707960"/>
            </a:xfrm>
            <a:custGeom>
              <a:avLst/>
              <a:gdLst>
                <a:gd name="connsiteX0" fmla="*/ 14514 w 870857"/>
                <a:gd name="connsiteY0" fmla="*/ 0 h 1248228"/>
                <a:gd name="connsiteX1" fmla="*/ 870857 w 870857"/>
                <a:gd name="connsiteY1" fmla="*/ 1248228 h 1248228"/>
                <a:gd name="connsiteX2" fmla="*/ 0 w 870857"/>
                <a:gd name="connsiteY2" fmla="*/ 1248228 h 1248228"/>
              </a:gdLst>
              <a:ahLst/>
              <a:cxnLst>
                <a:cxn ang="0">
                  <a:pos x="connsiteX0" y="connsiteY0"/>
                </a:cxn>
                <a:cxn ang="0">
                  <a:pos x="connsiteX1" y="connsiteY1"/>
                </a:cxn>
                <a:cxn ang="0">
                  <a:pos x="connsiteX2" y="connsiteY2"/>
                </a:cxn>
              </a:cxnLst>
              <a:rect l="l" t="t" r="r" b="b"/>
              <a:pathLst>
                <a:path w="870857" h="1248228">
                  <a:moveTo>
                    <a:pt x="14514" y="0"/>
                  </a:moveTo>
                  <a:lnTo>
                    <a:pt x="870857" y="1248228"/>
                  </a:lnTo>
                  <a:lnTo>
                    <a:pt x="0" y="1248228"/>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9512" y="3501008"/>
              <a:ext cx="729687" cy="369332"/>
            </a:xfrm>
            <a:prstGeom prst="rect">
              <a:avLst/>
            </a:prstGeom>
            <a:noFill/>
          </p:spPr>
          <p:txBody>
            <a:bodyPr wrap="none" rtlCol="0">
              <a:spAutoFit/>
            </a:bodyPr>
            <a:lstStyle/>
            <a:p>
              <a:r>
                <a:rPr kumimoji="1" lang="ja-JP" altLang="en-US" dirty="0"/>
                <a:t>３５度</a:t>
              </a:r>
            </a:p>
          </p:txBody>
        </p:sp>
        <p:sp>
          <p:nvSpPr>
            <p:cNvPr id="11" name="円弧 10"/>
            <p:cNvSpPr/>
            <p:nvPr/>
          </p:nvSpPr>
          <p:spPr>
            <a:xfrm rot="16372795">
              <a:off x="838799" y="3403461"/>
              <a:ext cx="914400" cy="914400"/>
            </a:xfrm>
            <a:prstGeom prst="arc">
              <a:avLst>
                <a:gd name="adj1" fmla="val 15684989"/>
                <a:gd name="adj2" fmla="val 1875996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340142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慢性</a:t>
            </a:r>
            <a:r>
              <a:rPr lang="ja-JP" altLang="en-US" dirty="0"/>
              <a:t>便秘と大腸がん</a:t>
            </a:r>
            <a:endParaRPr kumimoji="1" lang="ja-JP" altLang="en-US" dirty="0"/>
          </a:p>
        </p:txBody>
      </p:sp>
      <p:graphicFrame>
        <p:nvGraphicFramePr>
          <p:cNvPr id="7" name="グラフ 6"/>
          <p:cNvGraphicFramePr>
            <a:graphicFrameLocks/>
          </p:cNvGraphicFramePr>
          <p:nvPr>
            <p:extLst>
              <p:ext uri="{D42A27DB-BD31-4B8C-83A1-F6EECF244321}">
                <p14:modId xmlns:p14="http://schemas.microsoft.com/office/powerpoint/2010/main" val="2152314892"/>
              </p:ext>
            </p:extLst>
          </p:nvPr>
        </p:nvGraphicFramePr>
        <p:xfrm>
          <a:off x="1475656" y="1628800"/>
          <a:ext cx="5904656"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7092280" y="5229200"/>
            <a:ext cx="1107996" cy="369332"/>
          </a:xfrm>
          <a:prstGeom prst="rect">
            <a:avLst/>
          </a:prstGeom>
          <a:noFill/>
        </p:spPr>
        <p:txBody>
          <a:bodyPr wrap="none" rtlCol="0">
            <a:spAutoFit/>
          </a:bodyPr>
          <a:lstStyle/>
          <a:p>
            <a:r>
              <a:rPr kumimoji="1" lang="ja-JP" altLang="en-US" dirty="0"/>
              <a:t>便の回数</a:t>
            </a:r>
          </a:p>
        </p:txBody>
      </p:sp>
      <p:sp>
        <p:nvSpPr>
          <p:cNvPr id="8" name="正方形/長方形 7"/>
          <p:cNvSpPr/>
          <p:nvPr/>
        </p:nvSpPr>
        <p:spPr>
          <a:xfrm>
            <a:off x="4405918" y="6237312"/>
            <a:ext cx="4572000" cy="430887"/>
          </a:xfrm>
          <a:prstGeom prst="rect">
            <a:avLst/>
          </a:prstGeom>
        </p:spPr>
        <p:txBody>
          <a:bodyPr>
            <a:spAutoFit/>
          </a:bodyPr>
          <a:lstStyle/>
          <a:p>
            <a:r>
              <a:rPr lang="en-US" altLang="ja-JP" sz="1100" dirty="0"/>
              <a:t>Bowel Movement, State of Stool, and Subsequent Risk for Colorectal Cancer: The Japan Public Health Center–Based Prospective Study</a:t>
            </a:r>
            <a:endParaRPr lang="ja-JP" altLang="en-US" sz="1100" dirty="0"/>
          </a:p>
        </p:txBody>
      </p:sp>
      <p:sp>
        <p:nvSpPr>
          <p:cNvPr id="9" name="テキスト ボックス 8"/>
          <p:cNvSpPr txBox="1"/>
          <p:nvPr/>
        </p:nvSpPr>
        <p:spPr>
          <a:xfrm>
            <a:off x="1691680" y="1268760"/>
            <a:ext cx="5904657" cy="646331"/>
          </a:xfrm>
          <a:prstGeom prst="rect">
            <a:avLst/>
          </a:prstGeom>
          <a:solidFill>
            <a:schemeClr val="bg1"/>
          </a:solidFill>
        </p:spPr>
        <p:txBody>
          <a:bodyPr wrap="square" rtlCol="0">
            <a:spAutoFit/>
          </a:bodyPr>
          <a:lstStyle/>
          <a:p>
            <a:pPr algn="ctr"/>
            <a:r>
              <a:rPr kumimoji="1" lang="ja-JP" altLang="en-US" dirty="0"/>
              <a:t>日本人を対象とした調査では、便の性状と</a:t>
            </a:r>
            <a:endParaRPr kumimoji="1" lang="en-US" altLang="ja-JP" dirty="0"/>
          </a:p>
          <a:p>
            <a:pPr algn="ctr"/>
            <a:r>
              <a:rPr kumimoji="1" lang="ja-JP" altLang="en-US" dirty="0"/>
              <a:t>大腸がんとは関連がなかった</a:t>
            </a:r>
            <a:endParaRPr kumimoji="1" lang="en-US" altLang="ja-JP" dirty="0"/>
          </a:p>
        </p:txBody>
      </p:sp>
      <p:sp>
        <p:nvSpPr>
          <p:cNvPr id="10" name="テキスト ボックス 9">
            <a:extLst>
              <a:ext uri="{FF2B5EF4-FFF2-40B4-BE49-F238E27FC236}">
                <a16:creationId xmlns:a16="http://schemas.microsoft.com/office/drawing/2014/main" id="{351C307F-1A88-4EF2-8870-2F1CF8B048C5}"/>
              </a:ext>
            </a:extLst>
          </p:cNvPr>
          <p:cNvSpPr txBox="1"/>
          <p:nvPr/>
        </p:nvSpPr>
        <p:spPr>
          <a:xfrm>
            <a:off x="1187624" y="5661248"/>
            <a:ext cx="6768752" cy="584775"/>
          </a:xfrm>
          <a:prstGeom prst="rect">
            <a:avLst/>
          </a:prstGeom>
          <a:noFill/>
          <a:ln>
            <a:solidFill>
              <a:schemeClr val="bg1">
                <a:lumMod val="50000"/>
              </a:schemeClr>
            </a:solidFill>
          </a:ln>
        </p:spPr>
        <p:txBody>
          <a:bodyPr wrap="square" rtlCol="0">
            <a:spAutoFit/>
          </a:bodyPr>
          <a:lstStyle/>
          <a:p>
            <a:pPr algn="ctr"/>
            <a:r>
              <a:rPr lang="ja-JP" altLang="en-US" sz="1600" dirty="0"/>
              <a:t>便通が週</a:t>
            </a:r>
            <a:r>
              <a:rPr lang="en-US" altLang="ja-JP" sz="1600" dirty="0"/>
              <a:t>2,3</a:t>
            </a:r>
            <a:r>
              <a:rPr lang="ja-JP" altLang="en-US" sz="1600" dirty="0"/>
              <a:t>回しかなくても、毎日ある人と比べて大腸、結腸、</a:t>
            </a:r>
            <a:endParaRPr lang="en-US" altLang="ja-JP" sz="1600" dirty="0"/>
          </a:p>
          <a:p>
            <a:pPr algn="ctr"/>
            <a:r>
              <a:rPr lang="ja-JP" altLang="en-US" sz="1600" dirty="0"/>
              <a:t>あるいは直腸がんのリスクが高くなることはありませんでした。</a:t>
            </a:r>
          </a:p>
        </p:txBody>
      </p:sp>
    </p:spTree>
    <p:extLst>
      <p:ext uri="{BB962C8B-B14F-4D97-AF65-F5344CB8AC3E}">
        <p14:creationId xmlns:p14="http://schemas.microsoft.com/office/powerpoint/2010/main" val="332263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便秘には病気が隠れていることも</a:t>
            </a:r>
          </a:p>
        </p:txBody>
      </p:sp>
      <p:sp>
        <p:nvSpPr>
          <p:cNvPr id="3" name="コンテンツ プレースホルダー 2"/>
          <p:cNvSpPr>
            <a:spLocks noGrp="1"/>
          </p:cNvSpPr>
          <p:nvPr>
            <p:ph idx="1"/>
          </p:nvPr>
        </p:nvSpPr>
        <p:spPr/>
        <p:txBody>
          <a:bodyPr/>
          <a:lstStyle/>
          <a:p>
            <a:r>
              <a:rPr kumimoji="1" lang="ja-JP" altLang="en-US" dirty="0"/>
              <a:t>腹痛や血便を伴う便秘症状は、大腸がんなどの病気が原因かもしれません</a:t>
            </a:r>
            <a:endParaRPr kumimoji="1" lang="en-US" altLang="ja-JP" dirty="0"/>
          </a:p>
          <a:p>
            <a:r>
              <a:rPr lang="ja-JP" altLang="en-US" dirty="0"/>
              <a:t>特に５０歳以上で大腸ポリープの既往歴や家族歴がある人は「たかが便秘」と思わず、医療機関で検査を受けるようにしましょう。</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0373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34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H\Desktop\図2.png"/>
          <p:cNvPicPr>
            <a:picLocks noChangeAspect="1" noChangeArrowheads="1"/>
          </p:cNvPicPr>
          <p:nvPr/>
        </p:nvPicPr>
        <p:blipFill rotWithShape="1">
          <a:blip r:embed="rId2">
            <a:extLst>
              <a:ext uri="{28A0092B-C50C-407E-A947-70E740481C1C}">
                <a14:useLocalDpi xmlns:a14="http://schemas.microsoft.com/office/drawing/2010/main" val="0"/>
              </a:ext>
            </a:extLst>
          </a:blip>
          <a:srcRect b="18169"/>
          <a:stretch/>
        </p:blipFill>
        <p:spPr bwMode="auto">
          <a:xfrm>
            <a:off x="4788024" y="2383303"/>
            <a:ext cx="3240360" cy="424258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a:bodyPr>
          <a:lstStyle/>
          <a:p>
            <a:r>
              <a:rPr lang="ja-JP" altLang="en-US" dirty="0"/>
              <a:t>便秘効果　「間使（かんし）」のツボ</a:t>
            </a:r>
            <a:endParaRPr kumimoji="1" lang="ja-JP" altLang="en-US" dirty="0"/>
          </a:p>
        </p:txBody>
      </p:sp>
      <p:sp>
        <p:nvSpPr>
          <p:cNvPr id="3" name="コンテンツ プレースホルダー 2"/>
          <p:cNvSpPr>
            <a:spLocks noGrp="1"/>
          </p:cNvSpPr>
          <p:nvPr>
            <p:ph idx="1"/>
          </p:nvPr>
        </p:nvSpPr>
        <p:spPr/>
        <p:txBody>
          <a:bodyPr/>
          <a:lstStyle/>
          <a:p>
            <a:r>
              <a:rPr lang="ja-JP" altLang="en-US" dirty="0"/>
              <a:t>ツボは、腕の内側、手首から指４本分のところの真ん中にあります</a:t>
            </a:r>
            <a:endParaRPr lang="en-US" altLang="ja-JP" dirty="0"/>
          </a:p>
        </p:txBody>
      </p:sp>
      <p:pic>
        <p:nvPicPr>
          <p:cNvPr id="2053" name="Picture 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400" b="58000" l="58209" r="95672"/>
                    </a14:imgEffect>
                  </a14:imgLayer>
                </a14:imgProps>
              </a:ext>
              <a:ext uri="{28A0092B-C50C-407E-A947-70E740481C1C}">
                <a14:useLocalDpi xmlns:a14="http://schemas.microsoft.com/office/drawing/2010/main" val="0"/>
              </a:ext>
            </a:extLst>
          </a:blip>
          <a:srcRect l="57278" b="41914"/>
          <a:stretch/>
        </p:blipFill>
        <p:spPr bwMode="auto">
          <a:xfrm rot="16200000">
            <a:off x="6597739" y="4250551"/>
            <a:ext cx="1299881" cy="131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539552" y="3284984"/>
            <a:ext cx="4752528" cy="2062103"/>
          </a:xfrm>
          <a:prstGeom prst="rect">
            <a:avLst/>
          </a:prstGeom>
        </p:spPr>
        <p:txBody>
          <a:bodyPr wrap="square">
            <a:spAutoFit/>
          </a:bodyPr>
          <a:lstStyle/>
          <a:p>
            <a:r>
              <a:rPr lang="ja-JP" altLang="en-US" sz="3200" dirty="0"/>
              <a:t>親指をツボにあて、残りの指で腕を支えるようにしながら、２～３分ずつゆっくりもんでみましょう。</a:t>
            </a:r>
          </a:p>
        </p:txBody>
      </p:sp>
    </p:spTree>
    <p:extLst>
      <p:ext uri="{BB962C8B-B14F-4D97-AF65-F5344CB8AC3E}">
        <p14:creationId xmlns:p14="http://schemas.microsoft.com/office/powerpoint/2010/main" val="60034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便秘とは</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411712"/>
            <a:ext cx="2190193" cy="188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コンテンツ プレースホルダー 6"/>
          <p:cNvSpPr>
            <a:spLocks noGrp="1"/>
          </p:cNvSpPr>
          <p:nvPr>
            <p:ph idx="1"/>
          </p:nvPr>
        </p:nvSpPr>
        <p:spPr>
          <a:xfrm>
            <a:off x="457200" y="1600201"/>
            <a:ext cx="8229600" cy="748680"/>
          </a:xfrm>
        </p:spPr>
        <p:txBody>
          <a:bodyPr/>
          <a:lstStyle/>
          <a:p>
            <a:r>
              <a:rPr lang="ja-JP" altLang="en-US" dirty="0"/>
              <a:t>便を十分量かつ快適に排便できないこと</a:t>
            </a:r>
          </a:p>
          <a:p>
            <a:endParaRPr kumimoji="1" lang="ja-JP" altLang="en-US" dirty="0"/>
          </a:p>
        </p:txBody>
      </p:sp>
      <p:sp>
        <p:nvSpPr>
          <p:cNvPr id="9" name="コンテンツ プレースホルダー 2"/>
          <p:cNvSpPr txBox="1">
            <a:spLocks/>
          </p:cNvSpPr>
          <p:nvPr/>
        </p:nvSpPr>
        <p:spPr>
          <a:xfrm>
            <a:off x="755576" y="2348880"/>
            <a:ext cx="7848872" cy="204482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dirty="0"/>
              <a:t>三大愁訴（しゅうそ）として</a:t>
            </a:r>
            <a:br>
              <a:rPr lang="en-US" altLang="ja-JP" dirty="0"/>
            </a:br>
            <a:r>
              <a:rPr lang="en-US" altLang="ja-JP" dirty="0"/>
              <a:t>1. </a:t>
            </a:r>
            <a:r>
              <a:rPr lang="ja-JP" altLang="en-US" dirty="0"/>
              <a:t>排便回数の減少　➡週に３回未満</a:t>
            </a:r>
            <a:br>
              <a:rPr lang="en-US" altLang="ja-JP" dirty="0"/>
            </a:br>
            <a:r>
              <a:rPr lang="en-US" altLang="ja-JP" dirty="0"/>
              <a:t>2. </a:t>
            </a:r>
            <a:r>
              <a:rPr lang="ja-JP" altLang="en-US" dirty="0"/>
              <a:t>排便困難感➡排便に強くいきむ必要がある</a:t>
            </a:r>
            <a:br>
              <a:rPr lang="en-US" altLang="ja-JP" dirty="0"/>
            </a:br>
            <a:r>
              <a:rPr lang="en-US" altLang="ja-JP" dirty="0"/>
              <a:t>3. </a:t>
            </a:r>
            <a:r>
              <a:rPr lang="ja-JP" altLang="en-US" dirty="0"/>
              <a:t>残便感</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512049"/>
            <a:ext cx="3943458" cy="181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27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便秘の自覚症状のある人</a:t>
            </a:r>
          </a:p>
        </p:txBody>
      </p:sp>
      <p:graphicFrame>
        <p:nvGraphicFramePr>
          <p:cNvPr id="4" name="グラフ 3"/>
          <p:cNvGraphicFramePr>
            <a:graphicFrameLocks/>
          </p:cNvGraphicFramePr>
          <p:nvPr>
            <p:extLst>
              <p:ext uri="{D42A27DB-BD31-4B8C-83A1-F6EECF244321}">
                <p14:modId xmlns:p14="http://schemas.microsoft.com/office/powerpoint/2010/main" val="114105297"/>
              </p:ext>
            </p:extLst>
          </p:nvPr>
        </p:nvGraphicFramePr>
        <p:xfrm>
          <a:off x="971600" y="1628800"/>
          <a:ext cx="7776863"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4067944" y="6093296"/>
            <a:ext cx="4932040" cy="369332"/>
          </a:xfrm>
          <a:prstGeom prst="rect">
            <a:avLst/>
          </a:prstGeom>
        </p:spPr>
        <p:txBody>
          <a:bodyPr wrap="square">
            <a:spAutoFit/>
          </a:bodyPr>
          <a:lstStyle/>
          <a:p>
            <a:r>
              <a:rPr lang="zh-TW" altLang="en-US" dirty="0"/>
              <a:t>国民生活基礎調査 令和元年国民生活基礎調査</a:t>
            </a:r>
            <a:endParaRPr lang="ja-JP" altLang="en-US" dirty="0"/>
          </a:p>
        </p:txBody>
      </p:sp>
      <p:sp>
        <p:nvSpPr>
          <p:cNvPr id="6" name="テキスト ボックス 5"/>
          <p:cNvSpPr txBox="1"/>
          <p:nvPr/>
        </p:nvSpPr>
        <p:spPr>
          <a:xfrm>
            <a:off x="611560" y="6093296"/>
            <a:ext cx="2198038" cy="369332"/>
          </a:xfrm>
          <a:prstGeom prst="rect">
            <a:avLst/>
          </a:prstGeom>
          <a:noFill/>
        </p:spPr>
        <p:txBody>
          <a:bodyPr wrap="none" rtlCol="0">
            <a:spAutoFit/>
          </a:bodyPr>
          <a:lstStyle/>
          <a:p>
            <a:r>
              <a:rPr kumimoji="1" lang="ja-JP" altLang="en-US" dirty="0"/>
              <a:t>人数</a:t>
            </a:r>
            <a:r>
              <a:rPr lang="ja-JP" altLang="en-US" dirty="0"/>
              <a:t>（人口１０００対）</a:t>
            </a:r>
            <a:endParaRPr kumimoji="1" lang="ja-JP" altLang="en-US" dirty="0"/>
          </a:p>
        </p:txBody>
      </p:sp>
      <p:sp>
        <p:nvSpPr>
          <p:cNvPr id="3" name="正方形/長方形 2"/>
          <p:cNvSpPr/>
          <p:nvPr/>
        </p:nvSpPr>
        <p:spPr>
          <a:xfrm>
            <a:off x="1547664" y="1916832"/>
            <a:ext cx="4572000" cy="923330"/>
          </a:xfrm>
          <a:prstGeom prst="rect">
            <a:avLst/>
          </a:prstGeom>
          <a:solidFill>
            <a:schemeClr val="bg1"/>
          </a:solidFill>
          <a:ln>
            <a:solidFill>
              <a:schemeClr val="tx1"/>
            </a:solidFill>
          </a:ln>
        </p:spPr>
        <p:txBody>
          <a:bodyPr>
            <a:spAutoFit/>
          </a:bodyPr>
          <a:lstStyle/>
          <a:p>
            <a:r>
              <a:rPr lang="ja-JP" altLang="en-US" dirty="0"/>
              <a:t>厚生労働省の平成</a:t>
            </a:r>
            <a:r>
              <a:rPr lang="en-US" altLang="ja-JP" dirty="0"/>
              <a:t>25</a:t>
            </a:r>
            <a:r>
              <a:rPr lang="ja-JP" altLang="en-US" dirty="0"/>
              <a:t>年国民生活基礎調査によると便秘の訴えのある方は</a:t>
            </a:r>
            <a:r>
              <a:rPr lang="en-US" altLang="ja-JP" dirty="0"/>
              <a:t>2</a:t>
            </a:r>
            <a:r>
              <a:rPr lang="ja-JP" altLang="en-US" dirty="0"/>
              <a:t>～</a:t>
            </a:r>
            <a:r>
              <a:rPr lang="en-US" altLang="ja-JP" dirty="0"/>
              <a:t>5%</a:t>
            </a:r>
            <a:r>
              <a:rPr lang="ja-JP" altLang="en-US" dirty="0"/>
              <a:t>程度と報告されています。</a:t>
            </a:r>
          </a:p>
        </p:txBody>
      </p:sp>
      <p:sp>
        <p:nvSpPr>
          <p:cNvPr id="7" name="テキスト ボックス 6"/>
          <p:cNvSpPr txBox="1"/>
          <p:nvPr/>
        </p:nvSpPr>
        <p:spPr>
          <a:xfrm>
            <a:off x="323528" y="4797152"/>
            <a:ext cx="787395" cy="369332"/>
          </a:xfrm>
          <a:prstGeom prst="rect">
            <a:avLst/>
          </a:prstGeom>
          <a:noFill/>
        </p:spPr>
        <p:txBody>
          <a:bodyPr wrap="none" rtlCol="0">
            <a:spAutoFit/>
          </a:bodyPr>
          <a:lstStyle/>
          <a:p>
            <a:r>
              <a:rPr kumimoji="1" lang="ja-JP" altLang="en-US" dirty="0"/>
              <a:t>０</a:t>
            </a:r>
            <a:r>
              <a:rPr kumimoji="1" lang="en-US" altLang="ja-JP" dirty="0"/>
              <a:t>.</a:t>
            </a:r>
            <a:r>
              <a:rPr kumimoji="1" lang="ja-JP" altLang="en-US" dirty="0"/>
              <a:t>５％</a:t>
            </a:r>
          </a:p>
        </p:txBody>
      </p:sp>
      <p:sp>
        <p:nvSpPr>
          <p:cNvPr id="9" name="テキスト ボックス 8"/>
          <p:cNvSpPr txBox="1"/>
          <p:nvPr/>
        </p:nvSpPr>
        <p:spPr>
          <a:xfrm>
            <a:off x="323528" y="4439744"/>
            <a:ext cx="787395" cy="369332"/>
          </a:xfrm>
          <a:prstGeom prst="rect">
            <a:avLst/>
          </a:prstGeom>
          <a:noFill/>
        </p:spPr>
        <p:txBody>
          <a:bodyPr wrap="none" rtlCol="0">
            <a:spAutoFit/>
          </a:bodyPr>
          <a:lstStyle/>
          <a:p>
            <a:r>
              <a:rPr lang="ja-JP" altLang="en-US" dirty="0"/>
              <a:t>１</a:t>
            </a:r>
            <a:r>
              <a:rPr lang="en-US" altLang="ja-JP" dirty="0"/>
              <a:t>.</a:t>
            </a:r>
            <a:r>
              <a:rPr lang="ja-JP" altLang="en-US" dirty="0"/>
              <a:t>０</a:t>
            </a:r>
            <a:r>
              <a:rPr kumimoji="1" lang="ja-JP" altLang="en-US" dirty="0"/>
              <a:t>％</a:t>
            </a:r>
          </a:p>
        </p:txBody>
      </p:sp>
      <p:sp>
        <p:nvSpPr>
          <p:cNvPr id="10" name="テキスト ボックス 9"/>
          <p:cNvSpPr txBox="1"/>
          <p:nvPr/>
        </p:nvSpPr>
        <p:spPr>
          <a:xfrm>
            <a:off x="323528" y="4082334"/>
            <a:ext cx="787395" cy="369332"/>
          </a:xfrm>
          <a:prstGeom prst="rect">
            <a:avLst/>
          </a:prstGeom>
          <a:noFill/>
        </p:spPr>
        <p:txBody>
          <a:bodyPr wrap="none" rtlCol="0">
            <a:spAutoFit/>
          </a:bodyPr>
          <a:lstStyle/>
          <a:p>
            <a:r>
              <a:rPr kumimoji="1" lang="ja-JP" altLang="en-US" dirty="0"/>
              <a:t>１</a:t>
            </a:r>
            <a:r>
              <a:rPr kumimoji="1" lang="en-US" altLang="ja-JP" dirty="0"/>
              <a:t>.</a:t>
            </a:r>
            <a:r>
              <a:rPr kumimoji="1" lang="ja-JP" altLang="en-US" dirty="0"/>
              <a:t>５％</a:t>
            </a:r>
          </a:p>
        </p:txBody>
      </p:sp>
      <p:sp>
        <p:nvSpPr>
          <p:cNvPr id="11" name="テキスト ボックス 10"/>
          <p:cNvSpPr txBox="1"/>
          <p:nvPr/>
        </p:nvSpPr>
        <p:spPr>
          <a:xfrm>
            <a:off x="323528" y="3724924"/>
            <a:ext cx="787395" cy="369332"/>
          </a:xfrm>
          <a:prstGeom prst="rect">
            <a:avLst/>
          </a:prstGeom>
          <a:noFill/>
        </p:spPr>
        <p:txBody>
          <a:bodyPr wrap="none" rtlCol="0">
            <a:spAutoFit/>
          </a:bodyPr>
          <a:lstStyle/>
          <a:p>
            <a:r>
              <a:rPr lang="ja-JP" altLang="en-US" dirty="0"/>
              <a:t>２</a:t>
            </a:r>
            <a:r>
              <a:rPr lang="en-US" altLang="ja-JP" dirty="0"/>
              <a:t>.</a:t>
            </a:r>
            <a:r>
              <a:rPr lang="ja-JP" altLang="en-US" dirty="0"/>
              <a:t>０</a:t>
            </a:r>
            <a:r>
              <a:rPr kumimoji="1" lang="ja-JP" altLang="en-US" dirty="0"/>
              <a:t>％</a:t>
            </a:r>
          </a:p>
        </p:txBody>
      </p:sp>
      <p:sp>
        <p:nvSpPr>
          <p:cNvPr id="12" name="テキスト ボックス 11"/>
          <p:cNvSpPr txBox="1"/>
          <p:nvPr/>
        </p:nvSpPr>
        <p:spPr>
          <a:xfrm>
            <a:off x="323528" y="3367514"/>
            <a:ext cx="787395" cy="369332"/>
          </a:xfrm>
          <a:prstGeom prst="rect">
            <a:avLst/>
          </a:prstGeom>
          <a:noFill/>
        </p:spPr>
        <p:txBody>
          <a:bodyPr wrap="none" rtlCol="0">
            <a:spAutoFit/>
          </a:bodyPr>
          <a:lstStyle/>
          <a:p>
            <a:r>
              <a:rPr lang="ja-JP" altLang="en-US" dirty="0"/>
              <a:t>２</a:t>
            </a:r>
            <a:r>
              <a:rPr lang="en-US" altLang="ja-JP" dirty="0"/>
              <a:t>.</a:t>
            </a:r>
            <a:r>
              <a:rPr lang="ja-JP" altLang="en-US" dirty="0"/>
              <a:t>５</a:t>
            </a:r>
            <a:r>
              <a:rPr kumimoji="1" lang="ja-JP" altLang="en-US" dirty="0"/>
              <a:t>％</a:t>
            </a:r>
          </a:p>
        </p:txBody>
      </p:sp>
      <p:sp>
        <p:nvSpPr>
          <p:cNvPr id="13" name="テキスト ボックス 12"/>
          <p:cNvSpPr txBox="1"/>
          <p:nvPr/>
        </p:nvSpPr>
        <p:spPr>
          <a:xfrm>
            <a:off x="323528" y="3010104"/>
            <a:ext cx="787395" cy="369332"/>
          </a:xfrm>
          <a:prstGeom prst="rect">
            <a:avLst/>
          </a:prstGeom>
          <a:noFill/>
        </p:spPr>
        <p:txBody>
          <a:bodyPr wrap="none" rtlCol="0">
            <a:spAutoFit/>
          </a:bodyPr>
          <a:lstStyle/>
          <a:p>
            <a:r>
              <a:rPr lang="ja-JP" altLang="en-US" dirty="0"/>
              <a:t>３</a:t>
            </a:r>
            <a:r>
              <a:rPr lang="en-US" altLang="ja-JP" dirty="0"/>
              <a:t>.</a:t>
            </a:r>
            <a:r>
              <a:rPr lang="ja-JP" altLang="en-US" dirty="0"/>
              <a:t>０</a:t>
            </a:r>
            <a:r>
              <a:rPr kumimoji="1" lang="ja-JP" altLang="en-US" dirty="0"/>
              <a:t>％</a:t>
            </a:r>
          </a:p>
        </p:txBody>
      </p:sp>
      <p:sp>
        <p:nvSpPr>
          <p:cNvPr id="14" name="テキスト ボックス 13"/>
          <p:cNvSpPr txBox="1"/>
          <p:nvPr/>
        </p:nvSpPr>
        <p:spPr>
          <a:xfrm>
            <a:off x="323528" y="2652694"/>
            <a:ext cx="787395" cy="369332"/>
          </a:xfrm>
          <a:prstGeom prst="rect">
            <a:avLst/>
          </a:prstGeom>
          <a:noFill/>
        </p:spPr>
        <p:txBody>
          <a:bodyPr wrap="none" rtlCol="0">
            <a:spAutoFit/>
          </a:bodyPr>
          <a:lstStyle/>
          <a:p>
            <a:r>
              <a:rPr lang="ja-JP" altLang="en-US" dirty="0"/>
              <a:t>３</a:t>
            </a:r>
            <a:r>
              <a:rPr lang="en-US" altLang="ja-JP" dirty="0"/>
              <a:t>.</a:t>
            </a:r>
            <a:r>
              <a:rPr lang="ja-JP" altLang="en-US" dirty="0"/>
              <a:t>５</a:t>
            </a:r>
            <a:r>
              <a:rPr kumimoji="1" lang="ja-JP" altLang="en-US" dirty="0"/>
              <a:t>％</a:t>
            </a:r>
          </a:p>
        </p:txBody>
      </p:sp>
      <p:sp>
        <p:nvSpPr>
          <p:cNvPr id="15" name="テキスト ボックス 14"/>
          <p:cNvSpPr txBox="1"/>
          <p:nvPr/>
        </p:nvSpPr>
        <p:spPr>
          <a:xfrm>
            <a:off x="323528" y="2295284"/>
            <a:ext cx="787395" cy="369332"/>
          </a:xfrm>
          <a:prstGeom prst="rect">
            <a:avLst/>
          </a:prstGeom>
          <a:noFill/>
        </p:spPr>
        <p:txBody>
          <a:bodyPr wrap="none" rtlCol="0">
            <a:spAutoFit/>
          </a:bodyPr>
          <a:lstStyle/>
          <a:p>
            <a:r>
              <a:rPr lang="ja-JP" altLang="en-US" dirty="0"/>
              <a:t>４</a:t>
            </a:r>
            <a:r>
              <a:rPr lang="en-US" altLang="ja-JP" dirty="0"/>
              <a:t>.</a:t>
            </a:r>
            <a:r>
              <a:rPr lang="ja-JP" altLang="en-US" dirty="0"/>
              <a:t>０</a:t>
            </a:r>
            <a:r>
              <a:rPr kumimoji="1" lang="ja-JP" altLang="en-US" dirty="0"/>
              <a:t>％</a:t>
            </a:r>
          </a:p>
        </p:txBody>
      </p:sp>
      <p:sp>
        <p:nvSpPr>
          <p:cNvPr id="16" name="テキスト ボックス 15"/>
          <p:cNvSpPr txBox="1"/>
          <p:nvPr/>
        </p:nvSpPr>
        <p:spPr>
          <a:xfrm>
            <a:off x="323528" y="1937874"/>
            <a:ext cx="787395" cy="369332"/>
          </a:xfrm>
          <a:prstGeom prst="rect">
            <a:avLst/>
          </a:prstGeom>
          <a:noFill/>
        </p:spPr>
        <p:txBody>
          <a:bodyPr wrap="none" rtlCol="0">
            <a:spAutoFit/>
          </a:bodyPr>
          <a:lstStyle/>
          <a:p>
            <a:r>
              <a:rPr kumimoji="1" lang="ja-JP" altLang="en-US" dirty="0"/>
              <a:t>５</a:t>
            </a:r>
            <a:r>
              <a:rPr kumimoji="1" lang="en-US" altLang="ja-JP" dirty="0"/>
              <a:t>.</a:t>
            </a:r>
            <a:r>
              <a:rPr kumimoji="1" lang="ja-JP" altLang="en-US" dirty="0"/>
              <a:t>０％</a:t>
            </a:r>
          </a:p>
        </p:txBody>
      </p:sp>
    </p:spTree>
    <p:extLst>
      <p:ext uri="{BB962C8B-B14F-4D97-AF65-F5344CB8AC3E}">
        <p14:creationId xmlns:p14="http://schemas.microsoft.com/office/powerpoint/2010/main" val="184291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便秘とは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323377"/>
            <a:ext cx="4007366" cy="360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7020272" y="4467012"/>
            <a:ext cx="2005677" cy="646331"/>
          </a:xfrm>
          <a:prstGeom prst="rect">
            <a:avLst/>
          </a:prstGeom>
        </p:spPr>
        <p:txBody>
          <a:bodyPr wrap="none">
            <a:spAutoFit/>
          </a:bodyPr>
          <a:lstStyle/>
          <a:p>
            <a:r>
              <a:rPr lang="ja-JP" altLang="en-US" sz="3600" dirty="0"/>
              <a:t>便が固い</a:t>
            </a:r>
          </a:p>
        </p:txBody>
      </p:sp>
      <p:sp>
        <p:nvSpPr>
          <p:cNvPr id="6" name="正方形/長方形 5"/>
          <p:cNvSpPr/>
          <p:nvPr/>
        </p:nvSpPr>
        <p:spPr>
          <a:xfrm>
            <a:off x="971600" y="1677046"/>
            <a:ext cx="3318537" cy="646331"/>
          </a:xfrm>
          <a:prstGeom prst="rect">
            <a:avLst/>
          </a:prstGeom>
        </p:spPr>
        <p:txBody>
          <a:bodyPr wrap="none">
            <a:spAutoFit/>
          </a:bodyPr>
          <a:lstStyle/>
          <a:p>
            <a:r>
              <a:rPr lang="ja-JP" altLang="en-US" sz="3600" dirty="0"/>
              <a:t>腸の動きが悪い</a:t>
            </a:r>
          </a:p>
        </p:txBody>
      </p:sp>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765" b="90588" l="7726" r="96689"/>
                    </a14:imgEffect>
                  </a14:imgLayer>
                </a14:imgProps>
              </a:ext>
              <a:ext uri="{28A0092B-C50C-407E-A947-70E740481C1C}">
                <a14:useLocalDpi xmlns:a14="http://schemas.microsoft.com/office/drawing/2010/main" val="0"/>
              </a:ext>
            </a:extLst>
          </a:blip>
          <a:srcRect/>
          <a:stretch>
            <a:fillRect/>
          </a:stretch>
        </p:blipFill>
        <p:spPr bwMode="auto">
          <a:xfrm rot="8245807" flipV="1">
            <a:off x="5712599" y="3657305"/>
            <a:ext cx="2157412" cy="161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07583" flipH="1">
            <a:off x="776734" y="1529859"/>
            <a:ext cx="2693987"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49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原因１　ストレス</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腸は、自律神経と深い関わりがあります</a:t>
            </a:r>
            <a:endParaRPr lang="en-US" altLang="ja-JP" dirty="0"/>
          </a:p>
          <a:p>
            <a:r>
              <a:rPr lang="ja-JP" altLang="en-US" dirty="0"/>
              <a:t>副交感神経が活発なときには腸が動きやすくなり、逆に交感神経が活発になると腸が動きにくくなります</a:t>
            </a:r>
            <a:endParaRPr lang="en-US" altLang="ja-JP" dirty="0"/>
          </a:p>
          <a:p>
            <a:r>
              <a:rPr lang="ja-JP" altLang="en-US" dirty="0"/>
              <a:t>ストレスにより交感神経が活発になると腸の動きが悪くなります</a:t>
            </a:r>
            <a:endParaRPr lang="en-US" altLang="ja-JP" dirty="0"/>
          </a:p>
          <a:p>
            <a:r>
              <a:rPr lang="ja-JP" altLang="en-US" dirty="0"/>
              <a:t>リラックスしているときには副交感神経が優位となり腸のぜん動運動が起こり、便意が起きやすくなります</a:t>
            </a:r>
            <a:endParaRPr kumimoji="1" lang="ja-JP" altLang="en-US" dirty="0"/>
          </a:p>
        </p:txBody>
      </p:sp>
    </p:spTree>
    <p:extLst>
      <p:ext uri="{BB962C8B-B14F-4D97-AF65-F5344CB8AC3E}">
        <p14:creationId xmlns:p14="http://schemas.microsoft.com/office/powerpoint/2010/main" val="219543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原因２　食事</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a:lnSpc>
                <a:spcPct val="120000"/>
              </a:lnSpc>
            </a:pPr>
            <a:r>
              <a:rPr lang="ja-JP" altLang="en-US" dirty="0"/>
              <a:t>便秘になりやすい食べ物に「肉類」があります。</a:t>
            </a:r>
            <a:endParaRPr lang="en-US" altLang="ja-JP" dirty="0"/>
          </a:p>
          <a:p>
            <a:pPr>
              <a:lnSpc>
                <a:spcPct val="120000"/>
              </a:lnSpc>
            </a:pPr>
            <a:r>
              <a:rPr lang="ja-JP" altLang="en-US" dirty="0"/>
              <a:t>肉類はタンパク質のためほとんどが腸で吸収されるので便の量が減ります。</a:t>
            </a:r>
            <a:endParaRPr lang="en-US" altLang="ja-JP" dirty="0"/>
          </a:p>
          <a:p>
            <a:pPr>
              <a:lnSpc>
                <a:spcPct val="120000"/>
              </a:lnSpc>
            </a:pPr>
            <a:r>
              <a:rPr lang="ja-JP" altLang="en-US" dirty="0"/>
              <a:t>便の量が減ると蠕動運動が弱まるため便秘になりがちです。</a:t>
            </a:r>
            <a:endParaRPr lang="en-US" altLang="ja-JP" dirty="0"/>
          </a:p>
          <a:p>
            <a:pPr>
              <a:lnSpc>
                <a:spcPct val="120000"/>
              </a:lnSpc>
            </a:pPr>
            <a:r>
              <a:rPr lang="ja-JP" altLang="en-US" dirty="0"/>
              <a:t>一方、食物繊維は、腸で吸収されないので、そのまま便の材料となり、便の量を増やして、排便をスムーズにしてくれる大事なものです。</a:t>
            </a:r>
            <a:endParaRPr kumimoji="1" lang="ja-JP" altLang="en-US" dirty="0"/>
          </a:p>
        </p:txBody>
      </p:sp>
    </p:spTree>
    <p:extLst>
      <p:ext uri="{BB962C8B-B14F-4D97-AF65-F5344CB8AC3E}">
        <p14:creationId xmlns:p14="http://schemas.microsoft.com/office/powerpoint/2010/main" val="380970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まずは食事を見直しましょう</a:t>
            </a:r>
          </a:p>
        </p:txBody>
      </p:sp>
      <p:sp>
        <p:nvSpPr>
          <p:cNvPr id="6" name="正方形/長方形 5"/>
          <p:cNvSpPr/>
          <p:nvPr/>
        </p:nvSpPr>
        <p:spPr>
          <a:xfrm>
            <a:off x="1170394" y="1484784"/>
            <a:ext cx="6659195" cy="523220"/>
          </a:xfrm>
          <a:prstGeom prst="rect">
            <a:avLst/>
          </a:prstGeom>
        </p:spPr>
        <p:txBody>
          <a:bodyPr wrap="none">
            <a:spAutoFit/>
          </a:bodyPr>
          <a:lstStyle/>
          <a:p>
            <a:r>
              <a:rPr lang="ja-JP" altLang="en-US" sz="2800" dirty="0"/>
              <a:t>毎日、十分な水分と食物繊維を摂りましょう</a:t>
            </a:r>
          </a:p>
        </p:txBody>
      </p:sp>
      <p:graphicFrame>
        <p:nvGraphicFramePr>
          <p:cNvPr id="7" name="図表 6"/>
          <p:cNvGraphicFramePr/>
          <p:nvPr>
            <p:extLst>
              <p:ext uri="{D42A27DB-BD31-4B8C-83A1-F6EECF244321}">
                <p14:modId xmlns:p14="http://schemas.microsoft.com/office/powerpoint/2010/main" val="1178369563"/>
              </p:ext>
            </p:extLst>
          </p:nvPr>
        </p:nvGraphicFramePr>
        <p:xfrm>
          <a:off x="994735" y="2038322"/>
          <a:ext cx="7639284" cy="4409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3768" y="4437112"/>
            <a:ext cx="861214" cy="86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4982" y="5298326"/>
            <a:ext cx="955553" cy="95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6052" y="3789040"/>
            <a:ext cx="648072" cy="89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 b="98000" l="1417" r="97500"/>
                    </a14:imgEffect>
                  </a14:imgLayer>
                </a14:imgProps>
              </a:ext>
              <a:ext uri="{28A0092B-C50C-407E-A947-70E740481C1C}">
                <a14:useLocalDpi xmlns:a14="http://schemas.microsoft.com/office/drawing/2010/main" val="0"/>
              </a:ext>
            </a:extLst>
          </a:blip>
          <a:srcRect/>
          <a:stretch>
            <a:fillRect/>
          </a:stretch>
        </p:blipFill>
        <p:spPr bwMode="auto">
          <a:xfrm>
            <a:off x="7092280" y="5145818"/>
            <a:ext cx="1315617" cy="98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87824" y="3650228"/>
            <a:ext cx="906582" cy="90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19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原因３　便意の我慢</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「トイレに行きたい！」と感じても、忙しいからと、便意を我慢してしまうと、腸のセンサーが鈍くなり、便意をもよおす「排便反射」が鈍くなってしまいます。</a:t>
            </a:r>
            <a:endParaRPr lang="en-US" altLang="ja-JP" dirty="0"/>
          </a:p>
          <a:p>
            <a:r>
              <a:rPr lang="ja-JP" altLang="en-US" dirty="0"/>
              <a:t>便が直腸に送られてくると脳に指令（便意）がいくようになっています。</a:t>
            </a:r>
            <a:endParaRPr lang="en-US" altLang="ja-JP" dirty="0"/>
          </a:p>
          <a:p>
            <a:r>
              <a:rPr lang="ja-JP" altLang="en-US" dirty="0"/>
              <a:t>我慢しようと思えばできてしまう微妙な感覚です。</a:t>
            </a:r>
            <a:endParaRPr lang="en-US" altLang="ja-JP" dirty="0"/>
          </a:p>
          <a:p>
            <a:r>
              <a:rPr lang="ja-JP" altLang="en-US" dirty="0"/>
              <a:t>そのため、「あとでトイレに行けばいい」と我慢するのを繰り返すと、便意を感じにくくなり便秘になってしまいます。</a:t>
            </a:r>
            <a:endParaRPr kumimoji="1" lang="ja-JP" altLang="en-US" dirty="0"/>
          </a:p>
        </p:txBody>
      </p:sp>
    </p:spTree>
    <p:extLst>
      <p:ext uri="{BB962C8B-B14F-4D97-AF65-F5344CB8AC3E}">
        <p14:creationId xmlns:p14="http://schemas.microsoft.com/office/powerpoint/2010/main" val="4203861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原因４　運動不足</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排便でいきむ時に、腹筋に力を入れることでスムーズな排便ができるようになっています。</a:t>
            </a:r>
            <a:endParaRPr lang="en-US" altLang="ja-JP" dirty="0"/>
          </a:p>
          <a:p>
            <a:r>
              <a:rPr lang="ja-JP" altLang="en-US" dirty="0"/>
              <a:t>運動不足だと、腹筋が衰えてしまうので、便を押し出す力も弱くなります。</a:t>
            </a:r>
            <a:endParaRPr lang="en-US" altLang="ja-JP" dirty="0"/>
          </a:p>
          <a:p>
            <a:r>
              <a:rPr lang="ja-JP" altLang="en-US" dirty="0"/>
              <a:t>運動は、腸全体に刺激を与えて動きを活性化しやすくする働きもあるので、便秘解消におすすめです。</a:t>
            </a:r>
            <a:endParaRPr lang="en-US" altLang="ja-JP" dirty="0"/>
          </a:p>
        </p:txBody>
      </p:sp>
    </p:spTree>
    <p:extLst>
      <p:ext uri="{BB962C8B-B14F-4D97-AF65-F5344CB8AC3E}">
        <p14:creationId xmlns:p14="http://schemas.microsoft.com/office/powerpoint/2010/main" val="37575965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729</Words>
  <Application>Microsoft Office PowerPoint</Application>
  <PresentationFormat>画面に合わせる (4:3)</PresentationFormat>
  <Paragraphs>71</Paragraphs>
  <Slides>13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13</vt:i4>
      </vt:variant>
    </vt:vector>
  </HeadingPairs>
  <TitlesOfParts>
    <vt:vector size="22" baseType="lpstr">
      <vt:lpstr>HG丸ｺﾞｼｯｸM-PRO</vt:lpstr>
      <vt:lpstr>Meiryo UI</vt:lpstr>
      <vt:lpstr>ＭＳ Ｐゴシック</vt:lpstr>
      <vt:lpstr>游ゴシック</vt:lpstr>
      <vt:lpstr>游ゴシック Light</vt:lpstr>
      <vt:lpstr>Arial</vt:lpstr>
      <vt:lpstr>Calibri</vt:lpstr>
      <vt:lpstr>Office ​​テーマ</vt:lpstr>
      <vt:lpstr>Office テーマ</vt:lpstr>
      <vt:lpstr>PowerPoint プレゼンテーション</vt:lpstr>
      <vt:lpstr>便秘とは</vt:lpstr>
      <vt:lpstr>便秘の自覚症状のある人</vt:lpstr>
      <vt:lpstr>便秘とは</vt:lpstr>
      <vt:lpstr>原因１　ストレス</vt:lpstr>
      <vt:lpstr>原因２　食事</vt:lpstr>
      <vt:lpstr>まずは食事を見直しましょう</vt:lpstr>
      <vt:lpstr>原因３　便意の我慢</vt:lpstr>
      <vt:lpstr>原因４　運動不足</vt:lpstr>
      <vt:lpstr>排便姿勢を見直そう</vt:lpstr>
      <vt:lpstr>慢性便秘と大腸がん</vt:lpstr>
      <vt:lpstr>便秘には病気が隠れていることも</vt:lpstr>
      <vt:lpstr>便秘効果　「間使（かんし）」のツボ</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 W</dc:creator>
  <cp:lastModifiedBy>jes302</cp:lastModifiedBy>
  <cp:revision>246</cp:revision>
  <dcterms:created xsi:type="dcterms:W3CDTF">2023-03-09T22:21:42Z</dcterms:created>
  <dcterms:modified xsi:type="dcterms:W3CDTF">2023-12-26T02:44:42Z</dcterms:modified>
</cp:coreProperties>
</file>