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15"/>
  </p:notesMasterIdLst>
  <p:sldIdLst>
    <p:sldId id="277" r:id="rId2"/>
    <p:sldId id="257" r:id="rId3"/>
    <p:sldId id="258" r:id="rId4"/>
    <p:sldId id="280" r:id="rId5"/>
    <p:sldId id="279" r:id="rId6"/>
    <p:sldId id="284" r:id="rId7"/>
    <p:sldId id="273" r:id="rId8"/>
    <p:sldId id="260" r:id="rId9"/>
    <p:sldId id="261" r:id="rId10"/>
    <p:sldId id="262" r:id="rId11"/>
    <p:sldId id="281" r:id="rId12"/>
    <p:sldId id="282" r:id="rId13"/>
    <p:sldId id="263" r:id="rId14"/>
  </p:sldIdLst>
  <p:sldSz cx="9906000" cy="6858000" type="A4"/>
  <p:notesSz cx="9906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456" autoAdjust="0"/>
    <p:restoredTop sz="99269" autoAdjust="0"/>
  </p:normalViewPr>
  <p:slideViewPr>
    <p:cSldViewPr>
      <p:cViewPr varScale="1">
        <p:scale>
          <a:sx n="74" d="100"/>
          <a:sy n="74" d="100"/>
        </p:scale>
        <p:origin x="72" y="79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Sheet1!$B$1</c:f>
              <c:strCache>
                <c:ptCount val="1"/>
                <c:pt idx="0">
                  <c:v>列1</c:v>
                </c:pt>
              </c:strCache>
            </c:strRef>
          </c:tx>
          <c:dPt>
            <c:idx val="0"/>
            <c:bubble3D val="0"/>
            <c:spPr>
              <a:solidFill>
                <a:srgbClr val="FFFF00"/>
              </a:solidFill>
              <a:ln>
                <a:solidFill>
                  <a:schemeClr val="tx2">
                    <a:lumMod val="40000"/>
                    <a:lumOff val="60000"/>
                  </a:schemeClr>
                </a:solidFill>
              </a:ln>
            </c:spPr>
            <c:extLst>
              <c:ext xmlns:c16="http://schemas.microsoft.com/office/drawing/2014/chart" uri="{C3380CC4-5D6E-409C-BE32-E72D297353CC}">
                <c16:uniqueId val="{00000000-82D0-4368-A695-4CAF7460E167}"/>
              </c:ext>
            </c:extLst>
          </c:dPt>
          <c:dPt>
            <c:idx val="1"/>
            <c:bubble3D val="0"/>
            <c:spPr>
              <a:solidFill>
                <a:schemeClr val="accent6">
                  <a:lumMod val="75000"/>
                </a:schemeClr>
              </a:solidFill>
            </c:spPr>
            <c:extLst>
              <c:ext xmlns:c16="http://schemas.microsoft.com/office/drawing/2014/chart" uri="{C3380CC4-5D6E-409C-BE32-E72D297353CC}">
                <c16:uniqueId val="{00000001-82D0-4368-A695-4CAF7460E167}"/>
              </c:ext>
            </c:extLst>
          </c:dPt>
          <c:dPt>
            <c:idx val="3"/>
            <c:bubble3D val="0"/>
            <c:spPr>
              <a:solidFill>
                <a:schemeClr val="accent5">
                  <a:lumMod val="20000"/>
                  <a:lumOff val="80000"/>
                </a:schemeClr>
              </a:solidFill>
            </c:spPr>
            <c:extLst>
              <c:ext xmlns:c16="http://schemas.microsoft.com/office/drawing/2014/chart" uri="{C3380CC4-5D6E-409C-BE32-E72D297353CC}">
                <c16:uniqueId val="{00000003-82D0-4368-A695-4CAF7460E167}"/>
              </c:ext>
            </c:extLst>
          </c:dPt>
          <c:dLbls>
            <c:dLbl>
              <c:idx val="0"/>
              <c:layout>
                <c:manualLayout>
                  <c:x val="7.1042398546335553E-2"/>
                  <c:y val="5.2290889625638902E-2"/>
                </c:manualLayout>
              </c:layout>
              <c:spPr/>
              <c:txPr>
                <a:bodyPr/>
                <a:lstStyle/>
                <a:p>
                  <a:pPr>
                    <a:defRPr sz="3600" b="1">
                      <a:latin typeface="+mn-ea"/>
                      <a:ea typeface="+mn-ea"/>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82D0-4368-A695-4CAF7460E167}"/>
                </c:ext>
              </c:extLst>
            </c:dLbl>
            <c:dLbl>
              <c:idx val="1"/>
              <c:layout>
                <c:manualLayout>
                  <c:x val="3.5897435897435805E-2"/>
                  <c:y val="-5.4824561403508852E-2"/>
                </c:manualLayout>
              </c:layout>
              <c:spPr/>
              <c:txPr>
                <a:bodyPr/>
                <a:lstStyle/>
                <a:p>
                  <a:pPr>
                    <a:defRPr sz="2000" b="1">
                      <a:latin typeface="ＭＳ Ｐゴシック" panose="020B0600070205080204" pitchFamily="50" charset="-128"/>
                      <a:ea typeface="ＭＳ Ｐゴシック" panose="020B0600070205080204" pitchFamily="50" charset="-128"/>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2D0-4368-A695-4CAF7460E167}"/>
                </c:ext>
              </c:extLst>
            </c:dLbl>
            <c:dLbl>
              <c:idx val="2"/>
              <c:layout>
                <c:manualLayout>
                  <c:x val="0.22147849788007279"/>
                  <c:y val="-2.8684210526315788E-2"/>
                </c:manualLayout>
              </c:layout>
              <c:tx>
                <c:rich>
                  <a:bodyPr/>
                  <a:lstStyle/>
                  <a:p>
                    <a:pPr>
                      <a:defRPr sz="2000" b="1">
                        <a:latin typeface="+mn-ea"/>
                        <a:ea typeface="+mn-ea"/>
                      </a:defRPr>
                    </a:pPr>
                    <a:r>
                      <a:rPr lang="zh-TW" altLang="en-US" dirty="0">
                        <a:latin typeface="ＭＳ Ｐゴシック" panose="020B0600070205080204" pitchFamily="50" charset="-128"/>
                        <a:ea typeface="ＭＳ Ｐゴシック" panose="020B0600070205080204" pitchFamily="50" charset="-128"/>
                      </a:rPr>
                      <a:t>糖尿病性網膜症
</a:t>
                    </a:r>
                    <a:r>
                      <a:rPr lang="en-US" altLang="zh-TW" dirty="0">
                        <a:latin typeface="ＭＳ Ｐゴシック" panose="020B0600070205080204" pitchFamily="50" charset="-128"/>
                        <a:ea typeface="ＭＳ Ｐゴシック" panose="020B0600070205080204" pitchFamily="50" charset="-128"/>
                      </a:rPr>
                      <a:t>13%</a:t>
                    </a:r>
                  </a:p>
                </c:rich>
              </c:tx>
              <c:spPr/>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82D0-4368-A695-4CAF7460E167}"/>
                </c:ext>
              </c:extLst>
            </c:dLbl>
            <c:dLbl>
              <c:idx val="3"/>
              <c:layout>
                <c:manualLayout>
                  <c:x val="-1.5384615384615385E-2"/>
                  <c:y val="0"/>
                </c:manualLayout>
              </c:layout>
              <c:spPr/>
              <c:txPr>
                <a:bodyPr/>
                <a:lstStyle/>
                <a:p>
                  <a:pPr>
                    <a:defRPr sz="2000" b="1">
                      <a:latin typeface="+mn-ea"/>
                      <a:ea typeface="+mn-ea"/>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2D0-4368-A695-4CAF7460E167}"/>
                </c:ext>
              </c:extLst>
            </c:dLbl>
            <c:dLbl>
              <c:idx val="4"/>
              <c:layout>
                <c:manualLayout>
                  <c:x val="-2.8205128205128206E-2"/>
                  <c:y val="0"/>
                </c:manualLayout>
              </c:layout>
              <c:tx>
                <c:rich>
                  <a:bodyPr/>
                  <a:lstStyle/>
                  <a:p>
                    <a:pPr>
                      <a:defRPr sz="2000" b="1">
                        <a:latin typeface="+mn-ea"/>
                        <a:ea typeface="+mn-ea"/>
                      </a:defRPr>
                    </a:pPr>
                    <a:r>
                      <a:rPr lang="zh-TW" altLang="en-US" dirty="0">
                        <a:latin typeface="ＭＳ Ｐゴシック" panose="020B0600070205080204" pitchFamily="50" charset="-128"/>
                        <a:ea typeface="ＭＳ Ｐゴシック" panose="020B0600070205080204" pitchFamily="50" charset="-128"/>
                      </a:rPr>
                      <a:t>脈絡網膜萎縮
</a:t>
                    </a:r>
                    <a:r>
                      <a:rPr lang="en-US" altLang="zh-TW" dirty="0">
                        <a:latin typeface="ＭＳ Ｐゴシック" panose="020B0600070205080204" pitchFamily="50" charset="-128"/>
                        <a:ea typeface="ＭＳ Ｐゴシック" panose="020B0600070205080204" pitchFamily="50" charset="-128"/>
                      </a:rPr>
                      <a:t>5%</a:t>
                    </a:r>
                  </a:p>
                </c:rich>
              </c:tx>
              <c:spPr/>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82D0-4368-A695-4CAF7460E167}"/>
                </c:ext>
              </c:extLst>
            </c:dLbl>
            <c:dLbl>
              <c:idx val="5"/>
              <c:spPr/>
              <c:txPr>
                <a:bodyPr/>
                <a:lstStyle/>
                <a:p>
                  <a:pPr>
                    <a:defRPr sz="2000" b="1">
                      <a:latin typeface="+mn-ea"/>
                      <a:ea typeface="+mn-ea"/>
                    </a:defRPr>
                  </a:pPr>
                  <a:endParaRPr lang="ja-JP"/>
                </a:p>
              </c:txPr>
              <c:dLblPos val="ct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2D0-4368-A695-4CAF7460E167}"/>
                </c:ext>
              </c:extLst>
            </c:dLbl>
            <c:spPr>
              <a:noFill/>
              <a:ln>
                <a:noFill/>
              </a:ln>
              <a:effectLst/>
            </c:spPr>
            <c:txPr>
              <a:bodyPr/>
              <a:lstStyle/>
              <a:p>
                <a:pPr>
                  <a:defRPr sz="2800" b="1">
                    <a:latin typeface="+mn-ea"/>
                    <a:ea typeface="+mn-ea"/>
                  </a:defRPr>
                </a:pPr>
                <a:endParaRPr lang="ja-JP"/>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Sheet1!$A$2:$A$7</c:f>
              <c:strCache>
                <c:ptCount val="6"/>
                <c:pt idx="0">
                  <c:v>緑内障</c:v>
                </c:pt>
                <c:pt idx="1">
                  <c:v>網膜色素変性症</c:v>
                </c:pt>
                <c:pt idx="2">
                  <c:v>糖尿病性網膜症</c:v>
                </c:pt>
                <c:pt idx="3">
                  <c:v>黄斑変性</c:v>
                </c:pt>
                <c:pt idx="4">
                  <c:v>脈絡網膜萎縮</c:v>
                </c:pt>
                <c:pt idx="5">
                  <c:v>その他</c:v>
                </c:pt>
              </c:strCache>
            </c:strRef>
          </c:cat>
          <c:val>
            <c:numRef>
              <c:f>Sheet1!$B$2:$B$7</c:f>
              <c:numCache>
                <c:formatCode>0%</c:formatCode>
                <c:ptCount val="6"/>
                <c:pt idx="0" formatCode="0.00%">
                  <c:v>0.28599999999999998</c:v>
                </c:pt>
                <c:pt idx="1">
                  <c:v>0.14000000000000001</c:v>
                </c:pt>
                <c:pt idx="2" formatCode="0.00%">
                  <c:v>0.128</c:v>
                </c:pt>
                <c:pt idx="3">
                  <c:v>0.08</c:v>
                </c:pt>
                <c:pt idx="4" formatCode="0.00%">
                  <c:v>4.9000000000000002E-2</c:v>
                </c:pt>
                <c:pt idx="5" formatCode="0.00%">
                  <c:v>0.317</c:v>
                </c:pt>
              </c:numCache>
            </c:numRef>
          </c:val>
          <c:extLst>
            <c:ext xmlns:c16="http://schemas.microsoft.com/office/drawing/2014/chart" uri="{C3380CC4-5D6E-409C-BE32-E72D297353CC}">
              <c16:uniqueId val="{00000006-82D0-4368-A695-4CAF7460E167}"/>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noFill/>
  </c:spPr>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F48769-CB05-4E16-B897-95D02858494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kumimoji="1" lang="ja-JP" altLang="en-US"/>
        </a:p>
      </dgm:t>
    </dgm:pt>
    <dgm:pt modelId="{8924AF9F-3510-4D7A-89BA-740C3185F02A}">
      <dgm:prSet phldrT="[テキスト]"/>
      <dgm:spPr>
        <a:noFill/>
        <a:ln>
          <a:solidFill>
            <a:srgbClr val="92D050"/>
          </a:solidFill>
        </a:ln>
      </dgm:spPr>
      <dgm:t>
        <a:bodyPr/>
        <a:lstStyle/>
        <a:p>
          <a:r>
            <a:rPr kumimoji="1" lang="ja-JP" altLang="en-US" dirty="0">
              <a:solidFill>
                <a:schemeClr val="accent1"/>
              </a:solidFill>
            </a:rPr>
            <a:t>原因</a:t>
          </a:r>
        </a:p>
      </dgm:t>
    </dgm:pt>
    <dgm:pt modelId="{DCCFC702-C168-4C16-A8BC-FF0FE8C5C57A}" type="parTrans" cxnId="{6D313816-7358-4713-81A2-911EC3E6BED1}">
      <dgm:prSet/>
      <dgm:spPr/>
      <dgm:t>
        <a:bodyPr/>
        <a:lstStyle/>
        <a:p>
          <a:endParaRPr kumimoji="1" lang="ja-JP" altLang="en-US"/>
        </a:p>
      </dgm:t>
    </dgm:pt>
    <dgm:pt modelId="{E2674867-D9F6-4413-BB1C-751D3C717D56}" type="sibTrans" cxnId="{6D313816-7358-4713-81A2-911EC3E6BED1}">
      <dgm:prSet/>
      <dgm:spPr/>
      <dgm:t>
        <a:bodyPr/>
        <a:lstStyle/>
        <a:p>
          <a:endParaRPr kumimoji="1" lang="ja-JP" altLang="en-US"/>
        </a:p>
      </dgm:t>
    </dgm:pt>
    <dgm:pt modelId="{CAD66D41-3C99-4925-8D4B-3CEF77EC192F}">
      <dgm:prSet phldrT="[テキスト]" custT="1"/>
      <dgm:spPr/>
      <dgm:t>
        <a:bodyPr anchor="ctr"/>
        <a:lstStyle/>
        <a:p>
          <a:pPr algn="l"/>
          <a:r>
            <a:rPr kumimoji="1" lang="ja-JP" altLang="en-US" sz="2800" dirty="0"/>
            <a:t>房水の排出が悪くなり、前房内の房水の量が増えて、水晶体を圧迫する</a:t>
          </a:r>
        </a:p>
      </dgm:t>
    </dgm:pt>
    <dgm:pt modelId="{0AEED6EB-68A3-47A7-BD09-292831FDDC5C}" type="parTrans" cxnId="{7638AA2D-BD3F-41F7-A69B-5B33D01DB78E}">
      <dgm:prSet/>
      <dgm:spPr/>
      <dgm:t>
        <a:bodyPr/>
        <a:lstStyle/>
        <a:p>
          <a:endParaRPr kumimoji="1" lang="ja-JP" altLang="en-US"/>
        </a:p>
      </dgm:t>
    </dgm:pt>
    <dgm:pt modelId="{17ABC1D9-38C2-4052-B953-82C6483DB222}" type="sibTrans" cxnId="{7638AA2D-BD3F-41F7-A69B-5B33D01DB78E}">
      <dgm:prSet/>
      <dgm:spPr/>
      <dgm:t>
        <a:bodyPr/>
        <a:lstStyle/>
        <a:p>
          <a:endParaRPr kumimoji="1" lang="ja-JP" altLang="en-US"/>
        </a:p>
      </dgm:t>
    </dgm:pt>
    <dgm:pt modelId="{00B9B0B1-E04C-42FE-8F84-7FDF62E29C5A}">
      <dgm:prSet phldrT="[テキスト]" custT="1"/>
      <dgm:spPr/>
      <dgm:t>
        <a:bodyPr anchor="ctr"/>
        <a:lstStyle/>
        <a:p>
          <a:pPr algn="l"/>
          <a:r>
            <a:rPr kumimoji="1" lang="ja-JP" altLang="en-US" sz="2800" dirty="0"/>
            <a:t>その結果、眼圧が上昇して視神経が圧迫される</a:t>
          </a:r>
        </a:p>
      </dgm:t>
    </dgm:pt>
    <dgm:pt modelId="{BF6C2FA2-A90A-4C94-B719-D5F718B55FA2}" type="parTrans" cxnId="{F4395DF3-9ACF-4F90-89EF-8FA1F9B65D30}">
      <dgm:prSet/>
      <dgm:spPr/>
      <dgm:t>
        <a:bodyPr/>
        <a:lstStyle/>
        <a:p>
          <a:endParaRPr kumimoji="1" lang="ja-JP" altLang="en-US"/>
        </a:p>
      </dgm:t>
    </dgm:pt>
    <dgm:pt modelId="{4F1E6908-B20D-4C0D-B6CD-E624F795168C}" type="sibTrans" cxnId="{F4395DF3-9ACF-4F90-89EF-8FA1F9B65D30}">
      <dgm:prSet/>
      <dgm:spPr/>
      <dgm:t>
        <a:bodyPr/>
        <a:lstStyle/>
        <a:p>
          <a:endParaRPr kumimoji="1" lang="ja-JP" altLang="en-US"/>
        </a:p>
      </dgm:t>
    </dgm:pt>
    <dgm:pt modelId="{796AE682-B586-4B82-9962-B40029E8FC00}" type="pres">
      <dgm:prSet presAssocID="{26F48769-CB05-4E16-B897-95D028584942}" presName="Name0" presStyleCnt="0">
        <dgm:presLayoutVars>
          <dgm:dir/>
          <dgm:animLvl val="lvl"/>
          <dgm:resizeHandles/>
        </dgm:presLayoutVars>
      </dgm:prSet>
      <dgm:spPr/>
    </dgm:pt>
    <dgm:pt modelId="{621D1759-F36B-4A19-9363-A8345FFDFDCE}" type="pres">
      <dgm:prSet presAssocID="{8924AF9F-3510-4D7A-89BA-740C3185F02A}" presName="linNode" presStyleCnt="0"/>
      <dgm:spPr/>
    </dgm:pt>
    <dgm:pt modelId="{6D2EC19F-8652-4039-A580-B0CD7180263A}" type="pres">
      <dgm:prSet presAssocID="{8924AF9F-3510-4D7A-89BA-740C3185F02A}" presName="parentShp" presStyleLbl="node1" presStyleIdx="0" presStyleCnt="1" custScaleX="26769" custScaleY="62667" custLinFactNeighborX="-12915">
        <dgm:presLayoutVars>
          <dgm:bulletEnabled val="1"/>
        </dgm:presLayoutVars>
      </dgm:prSet>
      <dgm:spPr/>
    </dgm:pt>
    <dgm:pt modelId="{EDFA55A9-F695-438C-A0F0-8D0764B20A8A}" type="pres">
      <dgm:prSet presAssocID="{8924AF9F-3510-4D7A-89BA-740C3185F02A}" presName="childShp" presStyleLbl="bgAccFollowNode1" presStyleIdx="0" presStyleCnt="1" custScaleX="146792" custScaleY="62667">
        <dgm:presLayoutVars>
          <dgm:bulletEnabled val="1"/>
        </dgm:presLayoutVars>
      </dgm:prSet>
      <dgm:spPr/>
    </dgm:pt>
  </dgm:ptLst>
  <dgm:cxnLst>
    <dgm:cxn modelId="{6D313816-7358-4713-81A2-911EC3E6BED1}" srcId="{26F48769-CB05-4E16-B897-95D028584942}" destId="{8924AF9F-3510-4D7A-89BA-740C3185F02A}" srcOrd="0" destOrd="0" parTransId="{DCCFC702-C168-4C16-A8BC-FF0FE8C5C57A}" sibTransId="{E2674867-D9F6-4413-BB1C-751D3C717D56}"/>
    <dgm:cxn modelId="{7638AA2D-BD3F-41F7-A69B-5B33D01DB78E}" srcId="{8924AF9F-3510-4D7A-89BA-740C3185F02A}" destId="{CAD66D41-3C99-4925-8D4B-3CEF77EC192F}" srcOrd="0" destOrd="0" parTransId="{0AEED6EB-68A3-47A7-BD09-292831FDDC5C}" sibTransId="{17ABC1D9-38C2-4052-B953-82C6483DB222}"/>
    <dgm:cxn modelId="{E0CBD95C-AC18-4ED9-800A-B36D8F5786ED}" type="presOf" srcId="{00B9B0B1-E04C-42FE-8F84-7FDF62E29C5A}" destId="{EDFA55A9-F695-438C-A0F0-8D0764B20A8A}" srcOrd="0" destOrd="1" presId="urn:microsoft.com/office/officeart/2005/8/layout/vList6"/>
    <dgm:cxn modelId="{32462F4B-2BF2-4AEB-9DE5-3C1ABD7E0032}" type="presOf" srcId="{26F48769-CB05-4E16-B897-95D028584942}" destId="{796AE682-B586-4B82-9962-B40029E8FC00}" srcOrd="0" destOrd="0" presId="urn:microsoft.com/office/officeart/2005/8/layout/vList6"/>
    <dgm:cxn modelId="{B82BA1AE-44B0-4991-A0E2-A0E9033C7943}" type="presOf" srcId="{8924AF9F-3510-4D7A-89BA-740C3185F02A}" destId="{6D2EC19F-8652-4039-A580-B0CD7180263A}" srcOrd="0" destOrd="0" presId="urn:microsoft.com/office/officeart/2005/8/layout/vList6"/>
    <dgm:cxn modelId="{AFC7F0E5-DFD8-47C7-BF4A-E0B53E479724}" type="presOf" srcId="{CAD66D41-3C99-4925-8D4B-3CEF77EC192F}" destId="{EDFA55A9-F695-438C-A0F0-8D0764B20A8A}" srcOrd="0" destOrd="0" presId="urn:microsoft.com/office/officeart/2005/8/layout/vList6"/>
    <dgm:cxn modelId="{F4395DF3-9ACF-4F90-89EF-8FA1F9B65D30}" srcId="{8924AF9F-3510-4D7A-89BA-740C3185F02A}" destId="{00B9B0B1-E04C-42FE-8F84-7FDF62E29C5A}" srcOrd="1" destOrd="0" parTransId="{BF6C2FA2-A90A-4C94-B719-D5F718B55FA2}" sibTransId="{4F1E6908-B20D-4C0D-B6CD-E624F795168C}"/>
    <dgm:cxn modelId="{13AD8179-85EE-4645-BB4C-F2EB2F109688}" type="presParOf" srcId="{796AE682-B586-4B82-9962-B40029E8FC00}" destId="{621D1759-F36B-4A19-9363-A8345FFDFDCE}" srcOrd="0" destOrd="0" presId="urn:microsoft.com/office/officeart/2005/8/layout/vList6"/>
    <dgm:cxn modelId="{531E6ADC-1F8F-4C7D-AA30-8DF7D83BF38F}" type="presParOf" srcId="{621D1759-F36B-4A19-9363-A8345FFDFDCE}" destId="{6D2EC19F-8652-4039-A580-B0CD7180263A}" srcOrd="0" destOrd="0" presId="urn:microsoft.com/office/officeart/2005/8/layout/vList6"/>
    <dgm:cxn modelId="{786D76BC-E4C8-4D13-9B82-22BDD0D0A4B8}" type="presParOf" srcId="{621D1759-F36B-4A19-9363-A8345FFDFDCE}" destId="{EDFA55A9-F695-438C-A0F0-8D0764B20A8A}"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A55A9-F695-438C-A0F0-8D0764B20A8A}">
      <dsp:nvSpPr>
        <dsp:cNvPr id="0" name=""/>
        <dsp:cNvSpPr/>
      </dsp:nvSpPr>
      <dsp:spPr>
        <a:xfrm>
          <a:off x="1048194" y="583178"/>
          <a:ext cx="8158212" cy="195784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a:t>房水の排出が悪くなり、前房内の房水の量が増えて、水晶体を圧迫する</a:t>
          </a:r>
        </a:p>
        <a:p>
          <a:pPr marL="285750" lvl="1" indent="-285750" algn="l" defTabSz="1244600">
            <a:lnSpc>
              <a:spcPct val="90000"/>
            </a:lnSpc>
            <a:spcBef>
              <a:spcPct val="0"/>
            </a:spcBef>
            <a:spcAft>
              <a:spcPct val="15000"/>
            </a:spcAft>
            <a:buChar char="•"/>
          </a:pPr>
          <a:r>
            <a:rPr kumimoji="1" lang="ja-JP" altLang="en-US" sz="2800" kern="1200" dirty="0"/>
            <a:t>その結果、眼圧が上昇して視神経が圧迫される</a:t>
          </a:r>
        </a:p>
      </dsp:txBody>
      <dsp:txXfrm>
        <a:off x="1048194" y="827908"/>
        <a:ext cx="7424021" cy="1468382"/>
      </dsp:txXfrm>
    </dsp:sp>
    <dsp:sp modelId="{6D2EC19F-8652-4039-A580-B0CD7180263A}">
      <dsp:nvSpPr>
        <dsp:cNvPr id="0" name=""/>
        <dsp:cNvSpPr/>
      </dsp:nvSpPr>
      <dsp:spPr>
        <a:xfrm>
          <a:off x="0" y="583178"/>
          <a:ext cx="991821" cy="1957842"/>
        </a:xfrm>
        <a:prstGeom prst="roundRect">
          <a:avLst/>
        </a:prstGeom>
        <a:no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kumimoji="1" lang="ja-JP" altLang="en-US" sz="4400" kern="1200" dirty="0">
              <a:solidFill>
                <a:schemeClr val="accent1"/>
              </a:solidFill>
            </a:rPr>
            <a:t>原因</a:t>
          </a:r>
        </a:p>
      </dsp:txBody>
      <dsp:txXfrm>
        <a:off x="48417" y="631595"/>
        <a:ext cx="894987" cy="186100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926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11813" y="0"/>
            <a:ext cx="4292600" cy="342900"/>
          </a:xfrm>
          <a:prstGeom prst="rect">
            <a:avLst/>
          </a:prstGeom>
        </p:spPr>
        <p:txBody>
          <a:bodyPr vert="horz" lIns="91440" tIns="45720" rIns="91440" bIns="45720" rtlCol="0"/>
          <a:lstStyle>
            <a:lvl1pPr algn="r">
              <a:defRPr sz="1200"/>
            </a:lvl1pPr>
          </a:lstStyle>
          <a:p>
            <a:fld id="{DA73668B-6165-4758-8046-8A4A473A1709}" type="datetimeFigureOut">
              <a:rPr kumimoji="1" lang="ja-JP" altLang="en-US" smtClean="0"/>
              <a:t>2023/10/25</a:t>
            </a:fld>
            <a:endParaRPr kumimoji="1" lang="ja-JP" altLang="en-US"/>
          </a:p>
        </p:txBody>
      </p:sp>
      <p:sp>
        <p:nvSpPr>
          <p:cNvPr id="4" name="スライド イメージ プレースホルダー 3"/>
          <p:cNvSpPr>
            <a:spLocks noGrp="1" noRot="1" noChangeAspect="1"/>
          </p:cNvSpPr>
          <p:nvPr>
            <p:ph type="sldImg" idx="2"/>
          </p:nvPr>
        </p:nvSpPr>
        <p:spPr>
          <a:xfrm>
            <a:off x="3095625" y="514350"/>
            <a:ext cx="3714750" cy="2571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0600" y="3257550"/>
            <a:ext cx="7924800" cy="30861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42926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11813" y="6513513"/>
            <a:ext cx="4292600" cy="342900"/>
          </a:xfrm>
          <a:prstGeom prst="rect">
            <a:avLst/>
          </a:prstGeom>
        </p:spPr>
        <p:txBody>
          <a:bodyPr vert="horz" lIns="91440" tIns="45720" rIns="91440" bIns="45720" rtlCol="0" anchor="b"/>
          <a:lstStyle>
            <a:lvl1pPr algn="r">
              <a:defRPr sz="1200"/>
            </a:lvl1pPr>
          </a:lstStyle>
          <a:p>
            <a:fld id="{A307852D-5D25-4490-BAB5-B6D918084CB5}" type="slidenum">
              <a:rPr kumimoji="1" lang="ja-JP" altLang="en-US" smtClean="0"/>
              <a:t>‹#›</a:t>
            </a:fld>
            <a:endParaRPr kumimoji="1" lang="ja-JP" altLang="en-US"/>
          </a:p>
        </p:txBody>
      </p:sp>
    </p:spTree>
    <p:extLst>
      <p:ext uri="{BB962C8B-B14F-4D97-AF65-F5344CB8AC3E}">
        <p14:creationId xmlns:p14="http://schemas.microsoft.com/office/powerpoint/2010/main" val="4926595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07852D-5D25-4490-BAB5-B6D918084CB5}" type="slidenum">
              <a:rPr kumimoji="1" lang="ja-JP" altLang="en-US" smtClean="0"/>
              <a:t>5</a:t>
            </a:fld>
            <a:endParaRPr kumimoji="1" lang="ja-JP" altLang="en-US"/>
          </a:p>
        </p:txBody>
      </p:sp>
    </p:spTree>
    <p:extLst>
      <p:ext uri="{BB962C8B-B14F-4D97-AF65-F5344CB8AC3E}">
        <p14:creationId xmlns:p14="http://schemas.microsoft.com/office/powerpoint/2010/main" val="1394790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D8BD707-D9CF-40AE-B4C6-C98DA3205C09}" type="datetimeFigureOut">
              <a:rPr lang="en-US" smtClean="0"/>
              <a:t>10/25/2023</a:t>
            </a:fld>
            <a:endParaRPr lang="en-US"/>
          </a:p>
        </p:txBody>
      </p:sp>
      <p:sp>
        <p:nvSpPr>
          <p:cNvPr id="5" name="フッター プレースホルダー 4"/>
          <p:cNvSpPr>
            <a:spLocks noGrp="1"/>
          </p:cNvSpPr>
          <p:nvPr>
            <p:ph type="ftr" sz="quarter" idx="11"/>
          </p:nvPr>
        </p:nvSpPr>
        <p:spPr/>
        <p:txBody>
          <a:bodyPr/>
          <a:lstStyle/>
          <a:p>
            <a:pPr marL="12700">
              <a:lnSpc>
                <a:spcPct val="100000"/>
              </a:lnSpc>
              <a:spcBef>
                <a:spcPts val="155"/>
              </a:spcBef>
            </a:pPr>
            <a:r>
              <a:rPr lang="en-US"/>
              <a:t>©2021</a:t>
            </a:r>
            <a:r>
              <a:rPr lang="en-US" spc="-15"/>
              <a:t> </a:t>
            </a:r>
            <a:r>
              <a:rPr lang="en-US" spc="-10"/>
              <a:t>M.STAGE CO.,LTD.</a:t>
            </a:r>
            <a:endParaRPr lang="en-US" spc="-10" dirty="0"/>
          </a:p>
        </p:txBody>
      </p:sp>
      <p:sp>
        <p:nvSpPr>
          <p:cNvPr id="6" name="スライド番号プレースホルダー 5"/>
          <p:cNvSpPr>
            <a:spLocks noGrp="1"/>
          </p:cNvSpPr>
          <p:nvPr>
            <p:ph type="sldNum" sz="quarter" idx="12"/>
          </p:nvPr>
        </p:nvSpPr>
        <p:spPr/>
        <p:txBody>
          <a:bodyPr/>
          <a:lstStyle/>
          <a:p>
            <a:pPr marL="38100">
              <a:lnSpc>
                <a:spcPts val="1425"/>
              </a:lnSpc>
            </a:pPr>
            <a:fld id="{81D60167-4931-47E6-BA6A-407CBD079E47}" type="slidenum">
              <a:rPr lang="en-US" altLang="ja-JP" spc="-25" smtClean="0"/>
              <a:t>‹#›</a:t>
            </a:fld>
            <a:endParaRPr lang="en-US" altLang="ja-JP" spc="-25" dirty="0"/>
          </a:p>
        </p:txBody>
      </p:sp>
    </p:spTree>
    <p:extLst>
      <p:ext uri="{BB962C8B-B14F-4D97-AF65-F5344CB8AC3E}">
        <p14:creationId xmlns:p14="http://schemas.microsoft.com/office/powerpoint/2010/main" val="422659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D8BD707-D9CF-40AE-B4C6-C98DA3205C09}" type="datetimeFigureOut">
              <a:rPr lang="en-US" smtClean="0"/>
              <a:t>10/25/2023</a:t>
            </a:fld>
            <a:endParaRPr lang="en-US"/>
          </a:p>
        </p:txBody>
      </p:sp>
      <p:sp>
        <p:nvSpPr>
          <p:cNvPr id="5" name="フッター プレースホルダー 4"/>
          <p:cNvSpPr>
            <a:spLocks noGrp="1"/>
          </p:cNvSpPr>
          <p:nvPr>
            <p:ph type="ftr" sz="quarter" idx="11"/>
          </p:nvPr>
        </p:nvSpPr>
        <p:spPr/>
        <p:txBody>
          <a:bodyPr/>
          <a:lstStyle/>
          <a:p>
            <a:pPr marL="12700">
              <a:lnSpc>
                <a:spcPct val="100000"/>
              </a:lnSpc>
              <a:spcBef>
                <a:spcPts val="155"/>
              </a:spcBef>
            </a:pPr>
            <a:r>
              <a:rPr lang="en-US"/>
              <a:t>©2021</a:t>
            </a:r>
            <a:r>
              <a:rPr lang="en-US" spc="-15"/>
              <a:t> </a:t>
            </a:r>
            <a:r>
              <a:rPr lang="en-US" spc="-10"/>
              <a:t>M.STAGE CO.,LTD.</a:t>
            </a:r>
            <a:endParaRPr lang="en-US" spc="-10" dirty="0"/>
          </a:p>
        </p:txBody>
      </p:sp>
      <p:sp>
        <p:nvSpPr>
          <p:cNvPr id="6" name="スライド番号プレースホルダー 5"/>
          <p:cNvSpPr>
            <a:spLocks noGrp="1"/>
          </p:cNvSpPr>
          <p:nvPr>
            <p:ph type="sldNum" sz="quarter" idx="12"/>
          </p:nvPr>
        </p:nvSpPr>
        <p:spPr/>
        <p:txBody>
          <a:bodyPr/>
          <a:lstStyle/>
          <a:p>
            <a:pPr marL="38100">
              <a:lnSpc>
                <a:spcPts val="1425"/>
              </a:lnSpc>
            </a:pPr>
            <a:fld id="{81D60167-4931-47E6-BA6A-407CBD079E47}" type="slidenum">
              <a:rPr lang="en-US" altLang="ja-JP" spc="-25" smtClean="0"/>
              <a:t>‹#›</a:t>
            </a:fld>
            <a:endParaRPr lang="en-US" altLang="ja-JP" spc="-25" dirty="0"/>
          </a:p>
        </p:txBody>
      </p:sp>
    </p:spTree>
    <p:extLst>
      <p:ext uri="{BB962C8B-B14F-4D97-AF65-F5344CB8AC3E}">
        <p14:creationId xmlns:p14="http://schemas.microsoft.com/office/powerpoint/2010/main" val="3558205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41"/>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6" y="274641"/>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D8BD707-D9CF-40AE-B4C6-C98DA3205C09}" type="datetimeFigureOut">
              <a:rPr lang="en-US" smtClean="0"/>
              <a:t>10/25/2023</a:t>
            </a:fld>
            <a:endParaRPr lang="en-US"/>
          </a:p>
        </p:txBody>
      </p:sp>
      <p:sp>
        <p:nvSpPr>
          <p:cNvPr id="5" name="フッター プレースホルダー 4"/>
          <p:cNvSpPr>
            <a:spLocks noGrp="1"/>
          </p:cNvSpPr>
          <p:nvPr>
            <p:ph type="ftr" sz="quarter" idx="11"/>
          </p:nvPr>
        </p:nvSpPr>
        <p:spPr/>
        <p:txBody>
          <a:bodyPr/>
          <a:lstStyle/>
          <a:p>
            <a:pPr marL="12700">
              <a:lnSpc>
                <a:spcPct val="100000"/>
              </a:lnSpc>
              <a:spcBef>
                <a:spcPts val="155"/>
              </a:spcBef>
            </a:pPr>
            <a:r>
              <a:rPr lang="en-US"/>
              <a:t>©2021</a:t>
            </a:r>
            <a:r>
              <a:rPr lang="en-US" spc="-15"/>
              <a:t> </a:t>
            </a:r>
            <a:r>
              <a:rPr lang="en-US" spc="-10"/>
              <a:t>M.STAGE CO.,LTD.</a:t>
            </a:r>
            <a:endParaRPr lang="en-US" spc="-10" dirty="0"/>
          </a:p>
        </p:txBody>
      </p:sp>
      <p:sp>
        <p:nvSpPr>
          <p:cNvPr id="6" name="スライド番号プレースホルダー 5"/>
          <p:cNvSpPr>
            <a:spLocks noGrp="1"/>
          </p:cNvSpPr>
          <p:nvPr>
            <p:ph type="sldNum" sz="quarter" idx="12"/>
          </p:nvPr>
        </p:nvSpPr>
        <p:spPr/>
        <p:txBody>
          <a:bodyPr/>
          <a:lstStyle/>
          <a:p>
            <a:pPr marL="38100">
              <a:lnSpc>
                <a:spcPts val="1425"/>
              </a:lnSpc>
            </a:pPr>
            <a:fld id="{81D60167-4931-47E6-BA6A-407CBD079E47}" type="slidenum">
              <a:rPr lang="en-US" altLang="ja-JP" spc="-25" smtClean="0"/>
              <a:t>‹#›</a:t>
            </a:fld>
            <a:endParaRPr lang="en-US" altLang="ja-JP" spc="-25" dirty="0"/>
          </a:p>
        </p:txBody>
      </p:sp>
    </p:spTree>
    <p:extLst>
      <p:ext uri="{BB962C8B-B14F-4D97-AF65-F5344CB8AC3E}">
        <p14:creationId xmlns:p14="http://schemas.microsoft.com/office/powerpoint/2010/main" val="3626660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0" i="0">
                <a:solidFill>
                  <a:srgbClr val="7E7E7E"/>
                </a:solidFill>
                <a:latin typeface="Open Sans"/>
                <a:cs typeface="Open Sans"/>
              </a:defRPr>
            </a:lvl1pPr>
          </a:lstStyle>
          <a:p>
            <a:pPr marL="12700">
              <a:lnSpc>
                <a:spcPct val="100000"/>
              </a:lnSpc>
              <a:spcBef>
                <a:spcPts val="155"/>
              </a:spcBef>
            </a:pPr>
            <a:r>
              <a:rPr dirty="0"/>
              <a:t>©2021</a:t>
            </a:r>
            <a:r>
              <a:rPr spc="-15" dirty="0"/>
              <a:t> </a:t>
            </a:r>
            <a:r>
              <a:rPr spc="-10" dirty="0"/>
              <a:t>M.STAGE CO.,LTD.</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10/25/2023</a:t>
            </a:fld>
            <a:endParaRPr lang="en-US"/>
          </a:p>
        </p:txBody>
      </p:sp>
      <p:sp>
        <p:nvSpPr>
          <p:cNvPr id="4" name="Holder 4"/>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25" dirty="0"/>
              <a:t>‹#›</a:t>
            </a:fld>
            <a:endParaRPr spc="-25"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262626"/>
                </a:solidFill>
                <a:latin typeface="ＭＳ Ｐゴシック"/>
                <a:cs typeface="ＭＳ Ｐゴシック"/>
              </a:defRPr>
            </a:lvl1pPr>
          </a:lstStyle>
          <a:p>
            <a:endParaRPr/>
          </a:p>
        </p:txBody>
      </p:sp>
      <p:sp>
        <p:nvSpPr>
          <p:cNvPr id="3" name="Holder 3"/>
          <p:cNvSpPr>
            <a:spLocks noGrp="1"/>
          </p:cNvSpPr>
          <p:nvPr>
            <p:ph sz="half" idx="2"/>
          </p:nvPr>
        </p:nvSpPr>
        <p:spPr>
          <a:xfrm>
            <a:off x="495300" y="1577340"/>
            <a:ext cx="430911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1590" y="1577340"/>
            <a:ext cx="430911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7E7E7E"/>
                </a:solidFill>
                <a:latin typeface="Open Sans"/>
                <a:cs typeface="Open Sans"/>
              </a:defRPr>
            </a:lvl1pPr>
          </a:lstStyle>
          <a:p>
            <a:pPr marL="12700">
              <a:lnSpc>
                <a:spcPct val="100000"/>
              </a:lnSpc>
              <a:spcBef>
                <a:spcPts val="155"/>
              </a:spcBef>
            </a:pPr>
            <a:r>
              <a:rPr dirty="0"/>
              <a:t>©2021</a:t>
            </a:r>
            <a:r>
              <a:rPr spc="-15" dirty="0"/>
              <a:t> </a:t>
            </a:r>
            <a:r>
              <a:rPr spc="-10" dirty="0"/>
              <a:t>M.STAGE CO.,LTD.</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10/25/2023</a:t>
            </a:fld>
            <a:endParaRPr lang="en-US"/>
          </a:p>
        </p:txBody>
      </p:sp>
      <p:sp>
        <p:nvSpPr>
          <p:cNvPr id="7" name="Holder 7"/>
          <p:cNvSpPr>
            <a:spLocks noGrp="1"/>
          </p:cNvSpPr>
          <p:nvPr>
            <p:ph type="sldNum" sz="quarter" idx="7"/>
          </p:nvPr>
        </p:nvSpPr>
        <p:spPr/>
        <p:txBody>
          <a:bodyPr lIns="0" tIns="0" rIns="0" bIns="0"/>
          <a:lstStyle>
            <a:lvl1pPr>
              <a:defRPr sz="1200" b="0" i="0">
                <a:solidFill>
                  <a:srgbClr val="878787"/>
                </a:solidFill>
                <a:latin typeface="Arial"/>
                <a:cs typeface="Arial"/>
              </a:defRPr>
            </a:lvl1pPr>
          </a:lstStyle>
          <a:p>
            <a:pPr marL="38100">
              <a:lnSpc>
                <a:spcPts val="1425"/>
              </a:lnSpc>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D8BD707-D9CF-40AE-B4C6-C98DA3205C09}" type="datetimeFigureOut">
              <a:rPr lang="en-US" smtClean="0"/>
              <a:t>10/25/2023</a:t>
            </a:fld>
            <a:endParaRPr lang="en-US"/>
          </a:p>
        </p:txBody>
      </p:sp>
      <p:sp>
        <p:nvSpPr>
          <p:cNvPr id="5" name="フッター プレースホルダー 4"/>
          <p:cNvSpPr>
            <a:spLocks noGrp="1"/>
          </p:cNvSpPr>
          <p:nvPr>
            <p:ph type="ftr" sz="quarter" idx="11"/>
          </p:nvPr>
        </p:nvSpPr>
        <p:spPr/>
        <p:txBody>
          <a:bodyPr/>
          <a:lstStyle/>
          <a:p>
            <a:pPr marL="12700">
              <a:lnSpc>
                <a:spcPct val="100000"/>
              </a:lnSpc>
              <a:spcBef>
                <a:spcPts val="155"/>
              </a:spcBef>
            </a:pPr>
            <a:r>
              <a:rPr lang="en-US"/>
              <a:t>©2021</a:t>
            </a:r>
            <a:r>
              <a:rPr lang="en-US" spc="-15"/>
              <a:t> </a:t>
            </a:r>
            <a:r>
              <a:rPr lang="en-US" spc="-10"/>
              <a:t>M.STAGE CO.,LTD.</a:t>
            </a:r>
            <a:endParaRPr lang="en-US" spc="-10" dirty="0"/>
          </a:p>
        </p:txBody>
      </p:sp>
      <p:sp>
        <p:nvSpPr>
          <p:cNvPr id="6" name="スライド番号プレースホルダー 5"/>
          <p:cNvSpPr>
            <a:spLocks noGrp="1"/>
          </p:cNvSpPr>
          <p:nvPr>
            <p:ph type="sldNum" sz="quarter" idx="12"/>
          </p:nvPr>
        </p:nvSpPr>
        <p:spPr/>
        <p:txBody>
          <a:bodyPr/>
          <a:lstStyle/>
          <a:p>
            <a:pPr marL="38100">
              <a:lnSpc>
                <a:spcPts val="1425"/>
              </a:lnSpc>
            </a:pPr>
            <a:fld id="{81D60167-4931-47E6-BA6A-407CBD079E47}" type="slidenum">
              <a:rPr lang="en-US" altLang="ja-JP" spc="-25" smtClean="0"/>
              <a:t>‹#›</a:t>
            </a:fld>
            <a:endParaRPr lang="en-US" altLang="ja-JP" spc="-25" dirty="0"/>
          </a:p>
        </p:txBody>
      </p:sp>
    </p:spTree>
    <p:extLst>
      <p:ext uri="{BB962C8B-B14F-4D97-AF65-F5344CB8AC3E}">
        <p14:creationId xmlns:p14="http://schemas.microsoft.com/office/powerpoint/2010/main" val="20190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D8BD707-D9CF-40AE-B4C6-C98DA3205C09}" type="datetimeFigureOut">
              <a:rPr lang="en-US" smtClean="0"/>
              <a:t>10/25/2023</a:t>
            </a:fld>
            <a:endParaRPr lang="en-US"/>
          </a:p>
        </p:txBody>
      </p:sp>
      <p:sp>
        <p:nvSpPr>
          <p:cNvPr id="5" name="フッター プレースホルダー 4"/>
          <p:cNvSpPr>
            <a:spLocks noGrp="1"/>
          </p:cNvSpPr>
          <p:nvPr>
            <p:ph type="ftr" sz="quarter" idx="11"/>
          </p:nvPr>
        </p:nvSpPr>
        <p:spPr/>
        <p:txBody>
          <a:bodyPr/>
          <a:lstStyle/>
          <a:p>
            <a:pPr marL="12700">
              <a:lnSpc>
                <a:spcPct val="100000"/>
              </a:lnSpc>
              <a:spcBef>
                <a:spcPts val="155"/>
              </a:spcBef>
            </a:pPr>
            <a:r>
              <a:rPr lang="en-US"/>
              <a:t>©2021</a:t>
            </a:r>
            <a:r>
              <a:rPr lang="en-US" spc="-15"/>
              <a:t> </a:t>
            </a:r>
            <a:r>
              <a:rPr lang="en-US" spc="-10"/>
              <a:t>M.STAGE CO.,LTD.</a:t>
            </a:r>
            <a:endParaRPr lang="en-US" spc="-10" dirty="0"/>
          </a:p>
        </p:txBody>
      </p:sp>
      <p:sp>
        <p:nvSpPr>
          <p:cNvPr id="6" name="スライド番号プレースホルダー 5"/>
          <p:cNvSpPr>
            <a:spLocks noGrp="1"/>
          </p:cNvSpPr>
          <p:nvPr>
            <p:ph type="sldNum" sz="quarter" idx="12"/>
          </p:nvPr>
        </p:nvSpPr>
        <p:spPr/>
        <p:txBody>
          <a:bodyPr/>
          <a:lstStyle/>
          <a:p>
            <a:pPr marL="38100">
              <a:lnSpc>
                <a:spcPts val="1425"/>
              </a:lnSpc>
            </a:pPr>
            <a:fld id="{81D60167-4931-47E6-BA6A-407CBD079E47}" type="slidenum">
              <a:rPr lang="en-US" altLang="ja-JP" spc="-25" smtClean="0"/>
              <a:t>‹#›</a:t>
            </a:fld>
            <a:endParaRPr lang="en-US" altLang="ja-JP" spc="-25" dirty="0"/>
          </a:p>
        </p:txBody>
      </p:sp>
    </p:spTree>
    <p:extLst>
      <p:ext uri="{BB962C8B-B14F-4D97-AF65-F5344CB8AC3E}">
        <p14:creationId xmlns:p14="http://schemas.microsoft.com/office/powerpoint/2010/main" val="279453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D8BD707-D9CF-40AE-B4C6-C98DA3205C09}" type="datetimeFigureOut">
              <a:rPr lang="en-US" smtClean="0"/>
              <a:t>10/25/2023</a:t>
            </a:fld>
            <a:endParaRPr lang="en-US"/>
          </a:p>
        </p:txBody>
      </p:sp>
      <p:sp>
        <p:nvSpPr>
          <p:cNvPr id="6" name="フッター プレースホルダー 5"/>
          <p:cNvSpPr>
            <a:spLocks noGrp="1"/>
          </p:cNvSpPr>
          <p:nvPr>
            <p:ph type="ftr" sz="quarter" idx="11"/>
          </p:nvPr>
        </p:nvSpPr>
        <p:spPr/>
        <p:txBody>
          <a:bodyPr/>
          <a:lstStyle/>
          <a:p>
            <a:pPr marL="12700">
              <a:lnSpc>
                <a:spcPct val="100000"/>
              </a:lnSpc>
              <a:spcBef>
                <a:spcPts val="155"/>
              </a:spcBef>
            </a:pPr>
            <a:r>
              <a:rPr lang="en-US"/>
              <a:t>©2021</a:t>
            </a:r>
            <a:r>
              <a:rPr lang="en-US" spc="-15"/>
              <a:t> </a:t>
            </a:r>
            <a:r>
              <a:rPr lang="en-US" spc="-10"/>
              <a:t>M.STAGE CO.,LTD.</a:t>
            </a:r>
            <a:endParaRPr lang="en-US" spc="-10" dirty="0"/>
          </a:p>
        </p:txBody>
      </p:sp>
      <p:sp>
        <p:nvSpPr>
          <p:cNvPr id="7" name="スライド番号プレースホルダー 6"/>
          <p:cNvSpPr>
            <a:spLocks noGrp="1"/>
          </p:cNvSpPr>
          <p:nvPr>
            <p:ph type="sldNum" sz="quarter" idx="12"/>
          </p:nvPr>
        </p:nvSpPr>
        <p:spPr/>
        <p:txBody>
          <a:bodyPr/>
          <a:lstStyle/>
          <a:p>
            <a:pPr marL="38100">
              <a:lnSpc>
                <a:spcPts val="1425"/>
              </a:lnSpc>
            </a:pPr>
            <a:fld id="{81D60167-4931-47E6-BA6A-407CBD079E47}" type="slidenum">
              <a:rPr lang="en-US" altLang="ja-JP" spc="-25" smtClean="0"/>
              <a:t>‹#›</a:t>
            </a:fld>
            <a:endParaRPr lang="en-US" altLang="ja-JP" spc="-25" dirty="0"/>
          </a:p>
        </p:txBody>
      </p:sp>
    </p:spTree>
    <p:extLst>
      <p:ext uri="{BB962C8B-B14F-4D97-AF65-F5344CB8AC3E}">
        <p14:creationId xmlns:p14="http://schemas.microsoft.com/office/powerpoint/2010/main" val="1193004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D8BD707-D9CF-40AE-B4C6-C98DA3205C09}" type="datetimeFigureOut">
              <a:rPr lang="en-US" smtClean="0"/>
              <a:t>10/25/2023</a:t>
            </a:fld>
            <a:endParaRPr lang="en-US"/>
          </a:p>
        </p:txBody>
      </p:sp>
      <p:sp>
        <p:nvSpPr>
          <p:cNvPr id="8" name="フッター プレースホルダー 7"/>
          <p:cNvSpPr>
            <a:spLocks noGrp="1"/>
          </p:cNvSpPr>
          <p:nvPr>
            <p:ph type="ftr" sz="quarter" idx="11"/>
          </p:nvPr>
        </p:nvSpPr>
        <p:spPr/>
        <p:txBody>
          <a:bodyPr/>
          <a:lstStyle/>
          <a:p>
            <a:pPr marL="12700">
              <a:lnSpc>
                <a:spcPct val="100000"/>
              </a:lnSpc>
              <a:spcBef>
                <a:spcPts val="155"/>
              </a:spcBef>
            </a:pPr>
            <a:r>
              <a:rPr lang="en-US"/>
              <a:t>©2021</a:t>
            </a:r>
            <a:r>
              <a:rPr lang="en-US" spc="-15"/>
              <a:t> </a:t>
            </a:r>
            <a:r>
              <a:rPr lang="en-US" spc="-10"/>
              <a:t>M.STAGE CO.,LTD.</a:t>
            </a:r>
            <a:endParaRPr lang="en-US" spc="-10" dirty="0"/>
          </a:p>
        </p:txBody>
      </p:sp>
      <p:sp>
        <p:nvSpPr>
          <p:cNvPr id="9" name="スライド番号プレースホルダー 8"/>
          <p:cNvSpPr>
            <a:spLocks noGrp="1"/>
          </p:cNvSpPr>
          <p:nvPr>
            <p:ph type="sldNum" sz="quarter" idx="12"/>
          </p:nvPr>
        </p:nvSpPr>
        <p:spPr/>
        <p:txBody>
          <a:bodyPr/>
          <a:lstStyle/>
          <a:p>
            <a:pPr marL="38100">
              <a:lnSpc>
                <a:spcPts val="1425"/>
              </a:lnSpc>
            </a:pPr>
            <a:fld id="{81D60167-4931-47E6-BA6A-407CBD079E47}" type="slidenum">
              <a:rPr lang="en-US" altLang="ja-JP" spc="-25" smtClean="0"/>
              <a:t>‹#›</a:t>
            </a:fld>
            <a:endParaRPr lang="en-US" altLang="ja-JP" spc="-25" dirty="0"/>
          </a:p>
        </p:txBody>
      </p:sp>
    </p:spTree>
    <p:extLst>
      <p:ext uri="{BB962C8B-B14F-4D97-AF65-F5344CB8AC3E}">
        <p14:creationId xmlns:p14="http://schemas.microsoft.com/office/powerpoint/2010/main" val="2454823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D8BD707-D9CF-40AE-B4C6-C98DA3205C09}" type="datetimeFigureOut">
              <a:rPr lang="en-US" smtClean="0"/>
              <a:t>10/25/2023</a:t>
            </a:fld>
            <a:endParaRPr lang="en-US"/>
          </a:p>
        </p:txBody>
      </p:sp>
      <p:sp>
        <p:nvSpPr>
          <p:cNvPr id="4" name="フッター プレースホルダー 3"/>
          <p:cNvSpPr>
            <a:spLocks noGrp="1"/>
          </p:cNvSpPr>
          <p:nvPr>
            <p:ph type="ftr" sz="quarter" idx="11"/>
          </p:nvPr>
        </p:nvSpPr>
        <p:spPr/>
        <p:txBody>
          <a:bodyPr/>
          <a:lstStyle/>
          <a:p>
            <a:pPr marL="12700">
              <a:lnSpc>
                <a:spcPct val="100000"/>
              </a:lnSpc>
              <a:spcBef>
                <a:spcPts val="155"/>
              </a:spcBef>
            </a:pPr>
            <a:r>
              <a:rPr lang="en-US"/>
              <a:t>©2021</a:t>
            </a:r>
            <a:r>
              <a:rPr lang="en-US" spc="-15"/>
              <a:t> </a:t>
            </a:r>
            <a:r>
              <a:rPr lang="en-US" spc="-10"/>
              <a:t>M.STAGE CO.,LTD.</a:t>
            </a:r>
            <a:endParaRPr lang="en-US" spc="-10" dirty="0"/>
          </a:p>
        </p:txBody>
      </p:sp>
      <p:sp>
        <p:nvSpPr>
          <p:cNvPr id="5" name="スライド番号プレースホルダー 4"/>
          <p:cNvSpPr>
            <a:spLocks noGrp="1"/>
          </p:cNvSpPr>
          <p:nvPr>
            <p:ph type="sldNum" sz="quarter" idx="12"/>
          </p:nvPr>
        </p:nvSpPr>
        <p:spPr/>
        <p:txBody>
          <a:bodyPr/>
          <a:lstStyle/>
          <a:p>
            <a:pPr marL="38100">
              <a:lnSpc>
                <a:spcPts val="1425"/>
              </a:lnSpc>
            </a:pPr>
            <a:fld id="{81D60167-4931-47E6-BA6A-407CBD079E47}" type="slidenum">
              <a:rPr lang="en-US" altLang="ja-JP" spc="-25" smtClean="0"/>
              <a:t>‹#›</a:t>
            </a:fld>
            <a:endParaRPr lang="en-US" altLang="ja-JP" spc="-25" dirty="0"/>
          </a:p>
        </p:txBody>
      </p:sp>
    </p:spTree>
    <p:extLst>
      <p:ext uri="{BB962C8B-B14F-4D97-AF65-F5344CB8AC3E}">
        <p14:creationId xmlns:p14="http://schemas.microsoft.com/office/powerpoint/2010/main" val="63717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D8BD707-D9CF-40AE-B4C6-C98DA3205C09}" type="datetimeFigureOut">
              <a:rPr lang="en-US" smtClean="0"/>
              <a:t>10/25/2023</a:t>
            </a:fld>
            <a:endParaRPr lang="en-US"/>
          </a:p>
        </p:txBody>
      </p:sp>
      <p:sp>
        <p:nvSpPr>
          <p:cNvPr id="3" name="フッター プレースホルダー 2"/>
          <p:cNvSpPr>
            <a:spLocks noGrp="1"/>
          </p:cNvSpPr>
          <p:nvPr>
            <p:ph type="ftr" sz="quarter" idx="11"/>
          </p:nvPr>
        </p:nvSpPr>
        <p:spPr/>
        <p:txBody>
          <a:bodyPr/>
          <a:lstStyle/>
          <a:p>
            <a:pPr marL="12700">
              <a:lnSpc>
                <a:spcPct val="100000"/>
              </a:lnSpc>
              <a:spcBef>
                <a:spcPts val="155"/>
              </a:spcBef>
            </a:pPr>
            <a:r>
              <a:rPr lang="en-US"/>
              <a:t>©2021</a:t>
            </a:r>
            <a:r>
              <a:rPr lang="en-US" spc="-15"/>
              <a:t> </a:t>
            </a:r>
            <a:r>
              <a:rPr lang="en-US" spc="-10"/>
              <a:t>M.STAGE CO.,LTD.</a:t>
            </a:r>
            <a:endParaRPr lang="en-US" spc="-10" dirty="0"/>
          </a:p>
        </p:txBody>
      </p:sp>
      <p:sp>
        <p:nvSpPr>
          <p:cNvPr id="4" name="スライド番号プレースホルダー 3"/>
          <p:cNvSpPr>
            <a:spLocks noGrp="1"/>
          </p:cNvSpPr>
          <p:nvPr>
            <p:ph type="sldNum" sz="quarter" idx="12"/>
          </p:nvPr>
        </p:nvSpPr>
        <p:spPr/>
        <p:txBody>
          <a:bodyPr/>
          <a:lstStyle/>
          <a:p>
            <a:pPr marL="38100">
              <a:lnSpc>
                <a:spcPts val="1425"/>
              </a:lnSpc>
            </a:pPr>
            <a:fld id="{81D60167-4931-47E6-BA6A-407CBD079E47}" type="slidenum">
              <a:rPr lang="en-US" altLang="ja-JP" spc="-25" smtClean="0"/>
              <a:t>‹#›</a:t>
            </a:fld>
            <a:endParaRPr lang="en-US" altLang="ja-JP" spc="-25" dirty="0"/>
          </a:p>
        </p:txBody>
      </p:sp>
    </p:spTree>
    <p:extLst>
      <p:ext uri="{BB962C8B-B14F-4D97-AF65-F5344CB8AC3E}">
        <p14:creationId xmlns:p14="http://schemas.microsoft.com/office/powerpoint/2010/main" val="263842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D8BD707-D9CF-40AE-B4C6-C98DA3205C09}" type="datetimeFigureOut">
              <a:rPr lang="en-US" smtClean="0"/>
              <a:t>10/25/2023</a:t>
            </a:fld>
            <a:endParaRPr lang="en-US"/>
          </a:p>
        </p:txBody>
      </p:sp>
      <p:sp>
        <p:nvSpPr>
          <p:cNvPr id="6" name="フッター プレースホルダー 5"/>
          <p:cNvSpPr>
            <a:spLocks noGrp="1"/>
          </p:cNvSpPr>
          <p:nvPr>
            <p:ph type="ftr" sz="quarter" idx="11"/>
          </p:nvPr>
        </p:nvSpPr>
        <p:spPr/>
        <p:txBody>
          <a:bodyPr/>
          <a:lstStyle/>
          <a:p>
            <a:pPr marL="12700">
              <a:lnSpc>
                <a:spcPct val="100000"/>
              </a:lnSpc>
              <a:spcBef>
                <a:spcPts val="155"/>
              </a:spcBef>
            </a:pPr>
            <a:r>
              <a:rPr lang="en-US"/>
              <a:t>©2021</a:t>
            </a:r>
            <a:r>
              <a:rPr lang="en-US" spc="-15"/>
              <a:t> </a:t>
            </a:r>
            <a:r>
              <a:rPr lang="en-US" spc="-10"/>
              <a:t>M.STAGE CO.,LTD.</a:t>
            </a:r>
            <a:endParaRPr lang="en-US" spc="-10" dirty="0"/>
          </a:p>
        </p:txBody>
      </p:sp>
      <p:sp>
        <p:nvSpPr>
          <p:cNvPr id="7" name="スライド番号プレースホルダー 6"/>
          <p:cNvSpPr>
            <a:spLocks noGrp="1"/>
          </p:cNvSpPr>
          <p:nvPr>
            <p:ph type="sldNum" sz="quarter" idx="12"/>
          </p:nvPr>
        </p:nvSpPr>
        <p:spPr/>
        <p:txBody>
          <a:bodyPr/>
          <a:lstStyle/>
          <a:p>
            <a:pPr marL="38100">
              <a:lnSpc>
                <a:spcPts val="1425"/>
              </a:lnSpc>
            </a:pPr>
            <a:fld id="{81D60167-4931-47E6-BA6A-407CBD079E47}" type="slidenum">
              <a:rPr lang="en-US" altLang="ja-JP" spc="-25" smtClean="0"/>
              <a:t>‹#›</a:t>
            </a:fld>
            <a:endParaRPr lang="en-US" altLang="ja-JP" spc="-25" dirty="0"/>
          </a:p>
        </p:txBody>
      </p:sp>
    </p:spTree>
    <p:extLst>
      <p:ext uri="{BB962C8B-B14F-4D97-AF65-F5344CB8AC3E}">
        <p14:creationId xmlns:p14="http://schemas.microsoft.com/office/powerpoint/2010/main" val="2606795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D8BD707-D9CF-40AE-B4C6-C98DA3205C09}" type="datetimeFigureOut">
              <a:rPr lang="en-US" smtClean="0"/>
              <a:t>10/25/2023</a:t>
            </a:fld>
            <a:endParaRPr lang="en-US"/>
          </a:p>
        </p:txBody>
      </p:sp>
      <p:sp>
        <p:nvSpPr>
          <p:cNvPr id="6" name="フッター プレースホルダー 5"/>
          <p:cNvSpPr>
            <a:spLocks noGrp="1"/>
          </p:cNvSpPr>
          <p:nvPr>
            <p:ph type="ftr" sz="quarter" idx="11"/>
          </p:nvPr>
        </p:nvSpPr>
        <p:spPr/>
        <p:txBody>
          <a:bodyPr/>
          <a:lstStyle/>
          <a:p>
            <a:pPr marL="12700">
              <a:lnSpc>
                <a:spcPct val="100000"/>
              </a:lnSpc>
              <a:spcBef>
                <a:spcPts val="155"/>
              </a:spcBef>
            </a:pPr>
            <a:r>
              <a:rPr lang="en-US"/>
              <a:t>©2021</a:t>
            </a:r>
            <a:r>
              <a:rPr lang="en-US" spc="-15"/>
              <a:t> </a:t>
            </a:r>
            <a:r>
              <a:rPr lang="en-US" spc="-10"/>
              <a:t>M.STAGE CO.,LTD.</a:t>
            </a:r>
            <a:endParaRPr lang="en-US" spc="-10" dirty="0"/>
          </a:p>
        </p:txBody>
      </p:sp>
      <p:sp>
        <p:nvSpPr>
          <p:cNvPr id="7" name="スライド番号プレースホルダー 6"/>
          <p:cNvSpPr>
            <a:spLocks noGrp="1"/>
          </p:cNvSpPr>
          <p:nvPr>
            <p:ph type="sldNum" sz="quarter" idx="12"/>
          </p:nvPr>
        </p:nvSpPr>
        <p:spPr/>
        <p:txBody>
          <a:bodyPr/>
          <a:lstStyle/>
          <a:p>
            <a:pPr marL="38100">
              <a:lnSpc>
                <a:spcPts val="1425"/>
              </a:lnSpc>
            </a:pPr>
            <a:fld id="{81D60167-4931-47E6-BA6A-407CBD079E47}" type="slidenum">
              <a:rPr lang="en-US" altLang="ja-JP" spc="-25" smtClean="0"/>
              <a:t>‹#›</a:t>
            </a:fld>
            <a:endParaRPr lang="en-US" altLang="ja-JP" spc="-25" dirty="0"/>
          </a:p>
        </p:txBody>
      </p:sp>
    </p:spTree>
    <p:extLst>
      <p:ext uri="{BB962C8B-B14F-4D97-AF65-F5344CB8AC3E}">
        <p14:creationId xmlns:p14="http://schemas.microsoft.com/office/powerpoint/2010/main" val="3277351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10/25/2023</a:t>
            </a:fld>
            <a:endParaRPr lang="en-US"/>
          </a:p>
        </p:txBody>
      </p:sp>
      <p:sp>
        <p:nvSpPr>
          <p:cNvPr id="5" name="フッター プレースホルダー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12700">
              <a:lnSpc>
                <a:spcPct val="100000"/>
              </a:lnSpc>
              <a:spcBef>
                <a:spcPts val="155"/>
              </a:spcBef>
            </a:pPr>
            <a:r>
              <a:rPr lang="en-US"/>
              <a:t>©2021</a:t>
            </a:r>
            <a:r>
              <a:rPr lang="en-US" spc="-15"/>
              <a:t> </a:t>
            </a:r>
            <a:r>
              <a:rPr lang="en-US" spc="-10"/>
              <a:t>M.STAGE CO.,LTD.</a:t>
            </a:r>
            <a:endParaRPr lang="en-US" spc="-10" dirty="0"/>
          </a:p>
        </p:txBody>
      </p:sp>
      <p:sp>
        <p:nvSpPr>
          <p:cNvPr id="6" name="スライド番号プレースホルダー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38100">
              <a:lnSpc>
                <a:spcPts val="1425"/>
              </a:lnSpc>
            </a:pPr>
            <a:fld id="{81D60167-4931-47E6-BA6A-407CBD079E47}" type="slidenum">
              <a:rPr lang="en-US" altLang="ja-JP" spc="-25" smtClean="0"/>
              <a:t>‹#›</a:t>
            </a:fld>
            <a:endParaRPr lang="en-US" altLang="ja-JP" spc="-25" dirty="0"/>
          </a:p>
        </p:txBody>
      </p:sp>
    </p:spTree>
    <p:extLst>
      <p:ext uri="{BB962C8B-B14F-4D97-AF65-F5344CB8AC3E}">
        <p14:creationId xmlns:p14="http://schemas.microsoft.com/office/powerpoint/2010/main" val="166254906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ja-JP" altLang="en-US" dirty="0"/>
              <a:t>緑内障について</a:t>
            </a:r>
            <a:endParaRPr kumimoji="1" lang="ja-JP" altLang="en-US" dirty="0"/>
          </a:p>
        </p:txBody>
      </p:sp>
      <p:sp>
        <p:nvSpPr>
          <p:cNvPr id="5" name="サブタイトル 4"/>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099619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690" t="38285" r="16809" b="39173"/>
          <a:stretch/>
        </p:blipFill>
        <p:spPr bwMode="auto">
          <a:xfrm>
            <a:off x="4119076" y="4341452"/>
            <a:ext cx="5269668" cy="1648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3200400"/>
            <a:ext cx="3358869" cy="334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a:extLst>
              <a:ext uri="{FF2B5EF4-FFF2-40B4-BE49-F238E27FC236}">
                <a16:creationId xmlns:a16="http://schemas.microsoft.com/office/drawing/2014/main" id="{36AEB388-20ED-EE0A-2FB4-3AB3BEFB6ED8}"/>
              </a:ext>
            </a:extLst>
          </p:cNvPr>
          <p:cNvSpPr txBox="1">
            <a:spLocks/>
          </p:cNvSpPr>
          <p:nvPr/>
        </p:nvSpPr>
        <p:spPr>
          <a:xfrm>
            <a:off x="495300" y="274638"/>
            <a:ext cx="8915400" cy="1143000"/>
          </a:xfrm>
          <a:prstGeom prst="rect">
            <a:avLst/>
          </a:prstGeom>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緑内障の検査　③視野検査　</a:t>
            </a:r>
          </a:p>
        </p:txBody>
      </p:sp>
      <p:sp>
        <p:nvSpPr>
          <p:cNvPr id="3" name="正方形/長方形 2"/>
          <p:cNvSpPr/>
          <p:nvPr/>
        </p:nvSpPr>
        <p:spPr>
          <a:xfrm>
            <a:off x="1905000" y="1600200"/>
            <a:ext cx="6248400" cy="954107"/>
          </a:xfrm>
          <a:prstGeom prst="rect">
            <a:avLst/>
          </a:prstGeom>
        </p:spPr>
        <p:txBody>
          <a:bodyPr wrap="square">
            <a:spAutoFit/>
          </a:bodyPr>
          <a:lstStyle/>
          <a:p>
            <a:r>
              <a:rPr lang="ja-JP" altLang="en-US" sz="2800" dirty="0"/>
              <a:t>一点を見つめたまま、目を動かさずに見える範囲を測る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緑内障の治療</a:t>
            </a:r>
          </a:p>
        </p:txBody>
      </p:sp>
      <p:sp>
        <p:nvSpPr>
          <p:cNvPr id="5" name="テキスト プレースホルダー 4"/>
          <p:cNvSpPr>
            <a:spLocks noGrp="1"/>
          </p:cNvSpPr>
          <p:nvPr>
            <p:ph type="body" idx="1"/>
          </p:nvPr>
        </p:nvSpPr>
        <p:spPr>
          <a:xfrm>
            <a:off x="495300" y="1371600"/>
            <a:ext cx="4376870" cy="639762"/>
          </a:xfrm>
        </p:spPr>
        <p:txBody>
          <a:bodyPr>
            <a:noAutofit/>
          </a:bodyPr>
          <a:lstStyle/>
          <a:p>
            <a:pPr algn="ctr"/>
            <a:r>
              <a:rPr kumimoji="1" lang="ja-JP" altLang="en-US" sz="3600" dirty="0"/>
              <a:t>点眼</a:t>
            </a:r>
          </a:p>
        </p:txBody>
      </p:sp>
      <p:sp>
        <p:nvSpPr>
          <p:cNvPr id="6" name="コンテンツ プレースホルダー 5"/>
          <p:cNvSpPr>
            <a:spLocks noGrp="1"/>
          </p:cNvSpPr>
          <p:nvPr>
            <p:ph sz="half" idx="2"/>
          </p:nvPr>
        </p:nvSpPr>
        <p:spPr>
          <a:xfrm>
            <a:off x="495300" y="2174875"/>
            <a:ext cx="4376870" cy="1558925"/>
          </a:xfrm>
        </p:spPr>
        <p:txBody>
          <a:bodyPr/>
          <a:lstStyle/>
          <a:p>
            <a:r>
              <a:rPr lang="ja-JP" altLang="en-US" dirty="0"/>
              <a:t>眼圧を下げる効果がある目薬を点眼する。</a:t>
            </a:r>
            <a:br>
              <a:rPr lang="en-US" altLang="ja-JP" dirty="0"/>
            </a:br>
            <a:r>
              <a:rPr lang="ja-JP" altLang="en-US" sz="1800" dirty="0"/>
              <a:t>房水の産生を抑えたり、排出を促進したりする</a:t>
            </a:r>
            <a:endParaRPr lang="en-US" altLang="ja-JP" sz="1800" dirty="0"/>
          </a:p>
          <a:p>
            <a:endParaRPr lang="ja-JP" altLang="en-US" dirty="0"/>
          </a:p>
          <a:p>
            <a:endParaRPr kumimoji="1" lang="ja-JP" altLang="en-US" dirty="0"/>
          </a:p>
        </p:txBody>
      </p:sp>
      <p:sp>
        <p:nvSpPr>
          <p:cNvPr id="7" name="テキスト プレースホルダー 6"/>
          <p:cNvSpPr>
            <a:spLocks noGrp="1"/>
          </p:cNvSpPr>
          <p:nvPr>
            <p:ph type="body" sz="quarter" idx="3"/>
          </p:nvPr>
        </p:nvSpPr>
        <p:spPr>
          <a:xfrm>
            <a:off x="5032112" y="1371600"/>
            <a:ext cx="4378590" cy="639762"/>
          </a:xfrm>
        </p:spPr>
        <p:txBody>
          <a:bodyPr>
            <a:noAutofit/>
          </a:bodyPr>
          <a:lstStyle/>
          <a:p>
            <a:pPr algn="ctr"/>
            <a:r>
              <a:rPr kumimoji="1" lang="ja-JP" altLang="en-US" sz="3600" dirty="0"/>
              <a:t>手術</a:t>
            </a:r>
          </a:p>
        </p:txBody>
      </p:sp>
      <p:sp>
        <p:nvSpPr>
          <p:cNvPr id="8" name="コンテンツ プレースホルダー 7"/>
          <p:cNvSpPr>
            <a:spLocks noGrp="1"/>
          </p:cNvSpPr>
          <p:nvPr>
            <p:ph sz="quarter" idx="4"/>
          </p:nvPr>
        </p:nvSpPr>
        <p:spPr>
          <a:xfrm>
            <a:off x="5032112" y="2174875"/>
            <a:ext cx="4378590" cy="1558925"/>
          </a:xfrm>
        </p:spPr>
        <p:txBody>
          <a:bodyPr>
            <a:normAutofit/>
          </a:bodyPr>
          <a:lstStyle/>
          <a:p>
            <a:r>
              <a:rPr lang="ja-JP" altLang="en-US" dirty="0"/>
              <a:t>レーザーの照射や手術で房水の逃げ道をつくり房水を流出させる</a:t>
            </a:r>
          </a:p>
          <a:p>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810000"/>
            <a:ext cx="35052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フリーフォーム 9"/>
          <p:cNvSpPr/>
          <p:nvPr/>
        </p:nvSpPr>
        <p:spPr>
          <a:xfrm>
            <a:off x="3962400" y="4545583"/>
            <a:ext cx="728662" cy="123974"/>
          </a:xfrm>
          <a:custGeom>
            <a:avLst/>
            <a:gdLst>
              <a:gd name="connsiteX0" fmla="*/ 814387 w 814387"/>
              <a:gd name="connsiteY0" fmla="*/ 357187 h 357187"/>
              <a:gd name="connsiteX1" fmla="*/ 547687 w 814387"/>
              <a:gd name="connsiteY1" fmla="*/ 333375 h 357187"/>
              <a:gd name="connsiteX2" fmla="*/ 295275 w 814387"/>
              <a:gd name="connsiteY2" fmla="*/ 242887 h 357187"/>
              <a:gd name="connsiteX3" fmla="*/ 0 w 814387"/>
              <a:gd name="connsiteY3" fmla="*/ 0 h 357187"/>
            </a:gdLst>
            <a:ahLst/>
            <a:cxnLst>
              <a:cxn ang="0">
                <a:pos x="connsiteX0" y="connsiteY0"/>
              </a:cxn>
              <a:cxn ang="0">
                <a:pos x="connsiteX1" y="connsiteY1"/>
              </a:cxn>
              <a:cxn ang="0">
                <a:pos x="connsiteX2" y="connsiteY2"/>
              </a:cxn>
              <a:cxn ang="0">
                <a:pos x="connsiteX3" y="connsiteY3"/>
              </a:cxn>
            </a:cxnLst>
            <a:rect l="l" t="t" r="r" b="b"/>
            <a:pathLst>
              <a:path w="814387" h="357187">
                <a:moveTo>
                  <a:pt x="814387" y="357187"/>
                </a:moveTo>
                <a:cubicBezTo>
                  <a:pt x="724296" y="354806"/>
                  <a:pt x="634206" y="352425"/>
                  <a:pt x="547687" y="333375"/>
                </a:cubicBezTo>
                <a:cubicBezTo>
                  <a:pt x="461168" y="314325"/>
                  <a:pt x="386556" y="298449"/>
                  <a:pt x="295275" y="242887"/>
                </a:cubicBezTo>
                <a:cubicBezTo>
                  <a:pt x="203994" y="187325"/>
                  <a:pt x="101997" y="93662"/>
                  <a:pt x="0" y="0"/>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461394" y="4692129"/>
            <a:ext cx="2501006" cy="461665"/>
          </a:xfrm>
          <a:prstGeom prst="rect">
            <a:avLst/>
          </a:prstGeom>
          <a:noFill/>
        </p:spPr>
        <p:txBody>
          <a:bodyPr wrap="none" rtlCol="0">
            <a:spAutoFit/>
          </a:bodyPr>
          <a:lstStyle/>
          <a:p>
            <a:r>
              <a:rPr kumimoji="1" lang="ja-JP" altLang="en-US" sz="2400" b="1" dirty="0">
                <a:solidFill>
                  <a:srgbClr val="FF0000"/>
                </a:solidFill>
                <a:latin typeface="+mj-ea"/>
                <a:ea typeface="+mj-ea"/>
              </a:rPr>
              <a:t>房水を流出させる</a:t>
            </a:r>
          </a:p>
        </p:txBody>
      </p:sp>
    </p:spTree>
    <p:extLst>
      <p:ext uri="{BB962C8B-B14F-4D97-AF65-F5344CB8AC3E}">
        <p14:creationId xmlns:p14="http://schemas.microsoft.com/office/powerpoint/2010/main" val="2253067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こんなときは緑内障を疑う</a:t>
            </a:r>
          </a:p>
        </p:txBody>
      </p:sp>
      <p:sp>
        <p:nvSpPr>
          <p:cNvPr id="3" name="コンテンツ プレースホルダー 2"/>
          <p:cNvSpPr>
            <a:spLocks noGrp="1"/>
          </p:cNvSpPr>
          <p:nvPr>
            <p:ph idx="1"/>
          </p:nvPr>
        </p:nvSpPr>
        <p:spPr/>
        <p:txBody>
          <a:bodyPr>
            <a:normAutofit fontScale="85000" lnSpcReduction="10000"/>
          </a:bodyPr>
          <a:lstStyle/>
          <a:p>
            <a:r>
              <a:rPr lang="ja-JP" altLang="en-US" dirty="0"/>
              <a:t>パソコンのマウスを動かしたときに画面上にある矢印が見えなくなった</a:t>
            </a:r>
          </a:p>
          <a:p>
            <a:r>
              <a:rPr lang="ja-JP" altLang="en-US" dirty="0"/>
              <a:t>新聞などの細かい活字が読みにくい、バスの時刻表が見にくい</a:t>
            </a:r>
            <a:endParaRPr lang="en-US" altLang="ja-JP" dirty="0"/>
          </a:p>
          <a:p>
            <a:r>
              <a:rPr lang="ja-JP" altLang="en-US" dirty="0"/>
              <a:t>急激な目の痛み、充血、頭痛がある</a:t>
            </a:r>
            <a:endParaRPr lang="en-US" altLang="ja-JP" dirty="0"/>
          </a:p>
          <a:p>
            <a:r>
              <a:rPr lang="ja-JP" altLang="en-US" dirty="0"/>
              <a:t>突然、車・自転車・バイクや歩行者が飛び出してきてビックリしたことがある。</a:t>
            </a:r>
          </a:p>
          <a:p>
            <a:r>
              <a:rPr lang="ja-JP" altLang="en-US" dirty="0"/>
              <a:t>いつも見る一時停止の標識がなくなっていたことがある</a:t>
            </a:r>
            <a:endParaRPr lang="en-US" altLang="ja-JP" dirty="0"/>
          </a:p>
          <a:p>
            <a:r>
              <a:rPr lang="ja-JP" altLang="en-US" dirty="0"/>
              <a:t>車を頻繁にこする。以前より車庫入れに苦労する。</a:t>
            </a:r>
          </a:p>
          <a:p>
            <a:r>
              <a:rPr lang="ja-JP" altLang="en-US" dirty="0"/>
              <a:t>同乗者から「危ない」と指摘されたことがある</a:t>
            </a:r>
            <a:endParaRPr kumimoji="1" lang="ja-JP" altLang="en-US" dirty="0"/>
          </a:p>
        </p:txBody>
      </p:sp>
    </p:spTree>
    <p:extLst>
      <p:ext uri="{BB962C8B-B14F-4D97-AF65-F5344CB8AC3E}">
        <p14:creationId xmlns:p14="http://schemas.microsoft.com/office/powerpoint/2010/main" val="1351376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1752599" y="1967295"/>
            <a:ext cx="6934201" cy="2021066"/>
          </a:xfrm>
          <a:prstGeom prst="rect">
            <a:avLst/>
          </a:prstGeom>
        </p:spPr>
        <p:txBody>
          <a:bodyPr vert="horz" wrap="square" lIns="0" tIns="12700" rIns="0" bIns="0" rtlCol="0">
            <a:spAutoFit/>
          </a:bodyPr>
          <a:lstStyle/>
          <a:p>
            <a:pPr marL="236220" indent="-224154">
              <a:lnSpc>
                <a:spcPct val="100000"/>
              </a:lnSpc>
              <a:spcBef>
                <a:spcPts val="100"/>
              </a:spcBef>
              <a:buClr>
                <a:srgbClr val="7E7E7E"/>
              </a:buClr>
              <a:buFont typeface="Arial"/>
              <a:buChar char="●"/>
              <a:tabLst>
                <a:tab pos="236854" algn="l"/>
              </a:tabLst>
            </a:pPr>
            <a:r>
              <a:rPr lang="ja-JP" altLang="en-US" sz="3200" dirty="0">
                <a:solidFill>
                  <a:schemeClr val="tx1"/>
                </a:solidFill>
                <a:latin typeface="ＭＳ Ｐゴシック"/>
                <a:cs typeface="ＭＳ Ｐゴシック"/>
              </a:rPr>
              <a:t>高齢者</a:t>
            </a:r>
          </a:p>
          <a:p>
            <a:pPr marL="236220" indent="-224154">
              <a:lnSpc>
                <a:spcPct val="100000"/>
              </a:lnSpc>
              <a:spcBef>
                <a:spcPts val="100"/>
              </a:spcBef>
              <a:buClr>
                <a:srgbClr val="7E7E7E"/>
              </a:buClr>
              <a:buFont typeface="Arial"/>
              <a:buChar char="●"/>
              <a:tabLst>
                <a:tab pos="236854" algn="l"/>
              </a:tabLst>
            </a:pPr>
            <a:r>
              <a:rPr lang="ja-JP" altLang="en-US" sz="3200" dirty="0">
                <a:solidFill>
                  <a:schemeClr val="tx1"/>
                </a:solidFill>
                <a:latin typeface="ＭＳ Ｐゴシック"/>
                <a:cs typeface="ＭＳ Ｐゴシック"/>
              </a:rPr>
              <a:t>両親や兄弟姉妹に緑内障の人がいる</a:t>
            </a:r>
            <a:endParaRPr lang="en-US" altLang="ja-JP" sz="3200" dirty="0">
              <a:solidFill>
                <a:schemeClr val="tx1"/>
              </a:solidFill>
              <a:latin typeface="ＭＳ Ｐゴシック"/>
              <a:cs typeface="ＭＳ Ｐゴシック"/>
            </a:endParaRPr>
          </a:p>
          <a:p>
            <a:pPr marL="236220" indent="-224154">
              <a:lnSpc>
                <a:spcPct val="100000"/>
              </a:lnSpc>
              <a:spcBef>
                <a:spcPts val="100"/>
              </a:spcBef>
              <a:buClr>
                <a:srgbClr val="7E7E7E"/>
              </a:buClr>
              <a:buFont typeface="Arial"/>
              <a:buChar char="●"/>
              <a:tabLst>
                <a:tab pos="236854" algn="l"/>
              </a:tabLst>
            </a:pPr>
            <a:r>
              <a:rPr lang="ja-JP" altLang="en-US" sz="3200" dirty="0">
                <a:solidFill>
                  <a:schemeClr val="tx1"/>
                </a:solidFill>
                <a:latin typeface="ＭＳ Ｐゴシック"/>
                <a:cs typeface="ＭＳ Ｐゴシック"/>
              </a:rPr>
              <a:t>近視</a:t>
            </a:r>
            <a:endParaRPr lang="en-US" altLang="ja-JP" sz="3200" dirty="0">
              <a:solidFill>
                <a:schemeClr val="tx1"/>
              </a:solidFill>
              <a:latin typeface="ＭＳ Ｐゴシック"/>
              <a:cs typeface="ＭＳ Ｐゴシック"/>
            </a:endParaRPr>
          </a:p>
          <a:p>
            <a:pPr marL="236220" indent="-224154">
              <a:lnSpc>
                <a:spcPct val="100000"/>
              </a:lnSpc>
              <a:spcBef>
                <a:spcPts val="100"/>
              </a:spcBef>
              <a:buClr>
                <a:srgbClr val="7E7E7E"/>
              </a:buClr>
              <a:buFont typeface="Arial"/>
              <a:buChar char="●"/>
              <a:tabLst>
                <a:tab pos="236854" algn="l"/>
              </a:tabLst>
            </a:pPr>
            <a:r>
              <a:rPr lang="ja-JP" altLang="en-US" sz="3200" dirty="0">
                <a:solidFill>
                  <a:schemeClr val="tx1"/>
                </a:solidFill>
                <a:latin typeface="ＭＳ Ｐゴシック"/>
                <a:cs typeface="ＭＳ Ｐゴシック"/>
              </a:rPr>
              <a:t>片頭痛のある人</a:t>
            </a:r>
            <a:endParaRPr sz="3200" dirty="0">
              <a:solidFill>
                <a:schemeClr val="tx1"/>
              </a:solidFill>
              <a:latin typeface="ＭＳ Ｐゴシック"/>
              <a:cs typeface="ＭＳ Ｐゴシック"/>
            </a:endParaRPr>
          </a:p>
        </p:txBody>
      </p:sp>
      <p:sp>
        <p:nvSpPr>
          <p:cNvPr id="16" name="object 16"/>
          <p:cNvSpPr txBox="1"/>
          <p:nvPr/>
        </p:nvSpPr>
        <p:spPr>
          <a:xfrm>
            <a:off x="384032" y="4668038"/>
            <a:ext cx="3120390" cy="751488"/>
          </a:xfrm>
          <a:prstGeom prst="rect">
            <a:avLst/>
          </a:prstGeom>
        </p:spPr>
        <p:txBody>
          <a:bodyPr vert="horz" wrap="square" lIns="0" tIns="12700" rIns="0" bIns="0" rtlCol="0">
            <a:spAutoFit/>
          </a:bodyPr>
          <a:lstStyle/>
          <a:p>
            <a:pPr marL="12700" marR="5080">
              <a:lnSpc>
                <a:spcPct val="100000"/>
              </a:lnSpc>
              <a:spcBef>
                <a:spcPts val="100"/>
              </a:spcBef>
            </a:pPr>
            <a:r>
              <a:rPr sz="2400" b="1" spc="-10" dirty="0">
                <a:solidFill>
                  <a:srgbClr val="FF0000"/>
                </a:solidFill>
                <a:latin typeface="+mj-ea"/>
                <a:ea typeface="+mj-ea"/>
                <a:cs typeface="Arial"/>
              </a:rPr>
              <a:t>40</a:t>
            </a:r>
            <a:r>
              <a:rPr sz="2400" b="1" spc="-25" dirty="0">
                <a:solidFill>
                  <a:srgbClr val="FF0000"/>
                </a:solidFill>
                <a:latin typeface="+mj-ea"/>
                <a:ea typeface="+mj-ea"/>
                <a:cs typeface="ＭＳ Ｐゴシック"/>
              </a:rPr>
              <a:t>歳を過ぎ</a:t>
            </a:r>
            <a:r>
              <a:rPr sz="2400" b="1" spc="-30" dirty="0">
                <a:solidFill>
                  <a:srgbClr val="FF0000"/>
                </a:solidFill>
                <a:latin typeface="+mj-ea"/>
                <a:ea typeface="+mj-ea"/>
                <a:cs typeface="ＭＳ Ｐゴシック"/>
              </a:rPr>
              <a:t>た</a:t>
            </a:r>
            <a:r>
              <a:rPr sz="2400" b="1" spc="-25" dirty="0">
                <a:solidFill>
                  <a:srgbClr val="FF0000"/>
                </a:solidFill>
                <a:latin typeface="+mj-ea"/>
                <a:ea typeface="+mj-ea"/>
                <a:cs typeface="ＭＳ Ｐゴシック"/>
              </a:rPr>
              <a:t>ら定期的に</a:t>
            </a:r>
            <a:r>
              <a:rPr sz="2400" b="1" spc="-50" dirty="0">
                <a:solidFill>
                  <a:srgbClr val="FF0000"/>
                </a:solidFill>
                <a:latin typeface="+mj-ea"/>
                <a:ea typeface="+mj-ea"/>
                <a:cs typeface="ＭＳ Ｐゴシック"/>
              </a:rPr>
              <a:t>検</a:t>
            </a:r>
            <a:r>
              <a:rPr sz="2400" b="1" spc="-25" dirty="0">
                <a:solidFill>
                  <a:srgbClr val="FF0000"/>
                </a:solidFill>
                <a:latin typeface="+mj-ea"/>
                <a:ea typeface="+mj-ea"/>
                <a:cs typeface="ＭＳ Ｐゴシック"/>
              </a:rPr>
              <a:t>査を受け</a:t>
            </a:r>
            <a:r>
              <a:rPr sz="2400" b="1" spc="-30" dirty="0">
                <a:solidFill>
                  <a:srgbClr val="FF0000"/>
                </a:solidFill>
                <a:latin typeface="+mj-ea"/>
                <a:ea typeface="+mj-ea"/>
                <a:cs typeface="ＭＳ Ｐゴシック"/>
              </a:rPr>
              <a:t>ま</a:t>
            </a:r>
            <a:r>
              <a:rPr sz="2400" b="1" spc="-25" dirty="0">
                <a:solidFill>
                  <a:srgbClr val="FF0000"/>
                </a:solidFill>
                <a:latin typeface="+mj-ea"/>
                <a:ea typeface="+mj-ea"/>
                <a:cs typeface="ＭＳ Ｐゴシック"/>
              </a:rPr>
              <a:t>しょう</a:t>
            </a:r>
            <a:r>
              <a:rPr sz="2400" b="1" spc="-50" dirty="0">
                <a:solidFill>
                  <a:srgbClr val="FF0000"/>
                </a:solidFill>
                <a:latin typeface="+mj-ea"/>
                <a:ea typeface="+mj-ea"/>
                <a:cs typeface="ＭＳ Ｐゴシック"/>
              </a:rPr>
              <a:t>！</a:t>
            </a:r>
            <a:endParaRPr sz="2400" dirty="0">
              <a:latin typeface="+mj-ea"/>
              <a:ea typeface="+mj-ea"/>
              <a:cs typeface="ＭＳ Ｐゴシック"/>
            </a:endParaRPr>
          </a:p>
        </p:txBody>
      </p:sp>
      <p:grpSp>
        <p:nvGrpSpPr>
          <p:cNvPr id="17" name="object 17"/>
          <p:cNvGrpSpPr/>
          <p:nvPr/>
        </p:nvGrpSpPr>
        <p:grpSpPr>
          <a:xfrm>
            <a:off x="3504422" y="2977828"/>
            <a:ext cx="6089279" cy="3669614"/>
            <a:chOff x="5326108" y="3591967"/>
            <a:chExt cx="4060190" cy="2259330"/>
          </a:xfrm>
        </p:grpSpPr>
        <p:pic>
          <p:nvPicPr>
            <p:cNvPr id="18" name="object 18"/>
            <p:cNvPicPr/>
            <p:nvPr/>
          </p:nvPicPr>
          <p:blipFill>
            <a:blip r:embed="rId2" cstate="print"/>
            <a:stretch>
              <a:fillRect/>
            </a:stretch>
          </p:blipFill>
          <p:spPr>
            <a:xfrm>
              <a:off x="8349658" y="3591967"/>
              <a:ext cx="1036547" cy="2259145"/>
            </a:xfrm>
            <a:prstGeom prst="rect">
              <a:avLst/>
            </a:prstGeom>
          </p:spPr>
        </p:pic>
        <p:sp>
          <p:nvSpPr>
            <p:cNvPr id="19" name="object 19"/>
            <p:cNvSpPr/>
            <p:nvPr/>
          </p:nvSpPr>
          <p:spPr>
            <a:xfrm>
              <a:off x="5330756" y="4359508"/>
              <a:ext cx="2956560" cy="1203960"/>
            </a:xfrm>
            <a:custGeom>
              <a:avLst/>
              <a:gdLst/>
              <a:ahLst/>
              <a:cxnLst/>
              <a:rect l="l" t="t" r="r" b="b"/>
              <a:pathLst>
                <a:path w="2956559" h="1203960">
                  <a:moveTo>
                    <a:pt x="207632" y="1187479"/>
                  </a:moveTo>
                  <a:lnTo>
                    <a:pt x="157144" y="1185444"/>
                  </a:lnTo>
                  <a:lnTo>
                    <a:pt x="113728" y="1169979"/>
                  </a:lnTo>
                  <a:lnTo>
                    <a:pt x="77674" y="1143988"/>
                  </a:lnTo>
                  <a:lnTo>
                    <a:pt x="49278" y="1110372"/>
                  </a:lnTo>
                  <a:lnTo>
                    <a:pt x="28831" y="1072035"/>
                  </a:lnTo>
                  <a:lnTo>
                    <a:pt x="16626" y="1031878"/>
                  </a:lnTo>
                  <a:lnTo>
                    <a:pt x="12957" y="992805"/>
                  </a:lnTo>
                  <a:lnTo>
                    <a:pt x="3062" y="953196"/>
                  </a:lnTo>
                  <a:lnTo>
                    <a:pt x="0" y="912546"/>
                  </a:lnTo>
                  <a:lnTo>
                    <a:pt x="2031" y="870490"/>
                  </a:lnTo>
                  <a:lnTo>
                    <a:pt x="7420" y="826664"/>
                  </a:lnTo>
                  <a:lnTo>
                    <a:pt x="14429" y="780702"/>
                  </a:lnTo>
                  <a:lnTo>
                    <a:pt x="21320" y="732241"/>
                  </a:lnTo>
                  <a:lnTo>
                    <a:pt x="26356" y="680915"/>
                  </a:lnTo>
                  <a:lnTo>
                    <a:pt x="27799" y="626361"/>
                  </a:lnTo>
                  <a:lnTo>
                    <a:pt x="23912" y="568212"/>
                  </a:lnTo>
                  <a:lnTo>
                    <a:pt x="12957" y="506106"/>
                  </a:lnTo>
                  <a:lnTo>
                    <a:pt x="9702" y="465872"/>
                  </a:lnTo>
                  <a:lnTo>
                    <a:pt x="10440" y="425652"/>
                  </a:lnTo>
                  <a:lnTo>
                    <a:pt x="13154" y="382906"/>
                  </a:lnTo>
                  <a:lnTo>
                    <a:pt x="15824" y="335093"/>
                  </a:lnTo>
                  <a:lnTo>
                    <a:pt x="16431" y="279673"/>
                  </a:lnTo>
                  <a:lnTo>
                    <a:pt x="12957" y="214106"/>
                  </a:lnTo>
                  <a:lnTo>
                    <a:pt x="14885" y="175511"/>
                  </a:lnTo>
                  <a:lnTo>
                    <a:pt x="28201" y="138137"/>
                  </a:lnTo>
                  <a:lnTo>
                    <a:pt x="51248" y="103409"/>
                  </a:lnTo>
                  <a:lnTo>
                    <a:pt x="82371" y="72750"/>
                  </a:lnTo>
                  <a:lnTo>
                    <a:pt x="119913" y="47585"/>
                  </a:lnTo>
                  <a:lnTo>
                    <a:pt x="162219" y="29338"/>
                  </a:lnTo>
                  <a:lnTo>
                    <a:pt x="207632" y="19432"/>
                  </a:lnTo>
                  <a:lnTo>
                    <a:pt x="247091" y="8466"/>
                  </a:lnTo>
                  <a:lnTo>
                    <a:pt x="287990" y="2281"/>
                  </a:lnTo>
                  <a:lnTo>
                    <a:pt x="330502" y="0"/>
                  </a:lnTo>
                  <a:lnTo>
                    <a:pt x="374801" y="741"/>
                  </a:lnTo>
                  <a:lnTo>
                    <a:pt x="421059" y="3626"/>
                  </a:lnTo>
                  <a:lnTo>
                    <a:pt x="520152" y="12310"/>
                  </a:lnTo>
                  <a:lnTo>
                    <a:pt x="573333" y="16350"/>
                  </a:lnTo>
                  <a:lnTo>
                    <a:pt x="629168" y="19017"/>
                  </a:lnTo>
                  <a:lnTo>
                    <a:pt x="743427" y="19676"/>
                  </a:lnTo>
                  <a:lnTo>
                    <a:pt x="791376" y="21909"/>
                  </a:lnTo>
                  <a:lnTo>
                    <a:pt x="833797" y="25363"/>
                  </a:lnTo>
                  <a:lnTo>
                    <a:pt x="910533" y="32876"/>
                  </a:lnTo>
                  <a:lnTo>
                    <a:pt x="949089" y="35401"/>
                  </a:lnTo>
                  <a:lnTo>
                    <a:pt x="990597" y="36086"/>
                  </a:lnTo>
                  <a:lnTo>
                    <a:pt x="2636501" y="36086"/>
                  </a:lnTo>
                  <a:lnTo>
                    <a:pt x="2667977" y="56041"/>
                  </a:lnTo>
                  <a:lnTo>
                    <a:pt x="2696120" y="85642"/>
                  </a:lnTo>
                  <a:lnTo>
                    <a:pt x="2718327" y="122450"/>
                  </a:lnTo>
                  <a:lnTo>
                    <a:pt x="2734435" y="165570"/>
                  </a:lnTo>
                  <a:lnTo>
                    <a:pt x="2744277" y="214106"/>
                  </a:lnTo>
                  <a:lnTo>
                    <a:pt x="2931799" y="214106"/>
                  </a:lnTo>
                  <a:lnTo>
                    <a:pt x="2898785" y="267339"/>
                  </a:lnTo>
                  <a:lnTo>
                    <a:pt x="2871387" y="309802"/>
                  </a:lnTo>
                  <a:lnTo>
                    <a:pt x="2844748" y="350225"/>
                  </a:lnTo>
                  <a:lnTo>
                    <a:pt x="2818792" y="389338"/>
                  </a:lnTo>
                  <a:lnTo>
                    <a:pt x="2793445" y="427870"/>
                  </a:lnTo>
                  <a:lnTo>
                    <a:pt x="2768631" y="466550"/>
                  </a:lnTo>
                  <a:lnTo>
                    <a:pt x="2744277" y="506106"/>
                  </a:lnTo>
                  <a:lnTo>
                    <a:pt x="2749324" y="574819"/>
                  </a:lnTo>
                  <a:lnTo>
                    <a:pt x="2749429" y="638066"/>
                  </a:lnTo>
                  <a:lnTo>
                    <a:pt x="2746026" y="696226"/>
                  </a:lnTo>
                  <a:lnTo>
                    <a:pt x="2740547" y="749679"/>
                  </a:lnTo>
                  <a:lnTo>
                    <a:pt x="2734424" y="798805"/>
                  </a:lnTo>
                  <a:lnTo>
                    <a:pt x="2729088" y="843983"/>
                  </a:lnTo>
                  <a:lnTo>
                    <a:pt x="2725974" y="885593"/>
                  </a:lnTo>
                  <a:lnTo>
                    <a:pt x="2726512" y="924013"/>
                  </a:lnTo>
                  <a:lnTo>
                    <a:pt x="2732135" y="959624"/>
                  </a:lnTo>
                  <a:lnTo>
                    <a:pt x="2744277" y="992805"/>
                  </a:lnTo>
                  <a:lnTo>
                    <a:pt x="2738885" y="1040477"/>
                  </a:lnTo>
                  <a:lnTo>
                    <a:pt x="2723105" y="1085528"/>
                  </a:lnTo>
                  <a:lnTo>
                    <a:pt x="2698686" y="1125559"/>
                  </a:lnTo>
                  <a:lnTo>
                    <a:pt x="2667377" y="1158170"/>
                  </a:lnTo>
                  <a:lnTo>
                    <a:pt x="2641907" y="1174095"/>
                  </a:lnTo>
                  <a:lnTo>
                    <a:pt x="773950" y="1174095"/>
                  </a:lnTo>
                  <a:lnTo>
                    <a:pt x="735379" y="1177377"/>
                  </a:lnTo>
                  <a:lnTo>
                    <a:pt x="707676" y="1185713"/>
                  </a:lnTo>
                  <a:lnTo>
                    <a:pt x="257742" y="1185713"/>
                  </a:lnTo>
                  <a:lnTo>
                    <a:pt x="207632" y="1187479"/>
                  </a:lnTo>
                  <a:close/>
                </a:path>
                <a:path w="2956559" h="1203960">
                  <a:moveTo>
                    <a:pt x="2615956" y="28812"/>
                  </a:moveTo>
                  <a:lnTo>
                    <a:pt x="1834413" y="28812"/>
                  </a:lnTo>
                  <a:lnTo>
                    <a:pt x="1881649" y="28656"/>
                  </a:lnTo>
                  <a:lnTo>
                    <a:pt x="1927153" y="19432"/>
                  </a:lnTo>
                  <a:lnTo>
                    <a:pt x="1973378" y="8764"/>
                  </a:lnTo>
                  <a:lnTo>
                    <a:pt x="2022852" y="5241"/>
                  </a:lnTo>
                  <a:lnTo>
                    <a:pt x="2074721" y="6709"/>
                  </a:lnTo>
                  <a:lnTo>
                    <a:pt x="2128131" y="11014"/>
                  </a:lnTo>
                  <a:lnTo>
                    <a:pt x="2182226" y="16005"/>
                  </a:lnTo>
                  <a:lnTo>
                    <a:pt x="2236152" y="19529"/>
                  </a:lnTo>
                  <a:lnTo>
                    <a:pt x="2466176" y="19529"/>
                  </a:lnTo>
                  <a:lnTo>
                    <a:pt x="2491216" y="20301"/>
                  </a:lnTo>
                  <a:lnTo>
                    <a:pt x="2564571" y="20301"/>
                  </a:lnTo>
                  <a:lnTo>
                    <a:pt x="2594553" y="22041"/>
                  </a:lnTo>
                  <a:lnTo>
                    <a:pt x="2615956" y="28812"/>
                  </a:lnTo>
                  <a:close/>
                </a:path>
                <a:path w="2956559" h="1203960">
                  <a:moveTo>
                    <a:pt x="2636501" y="36086"/>
                  </a:moveTo>
                  <a:lnTo>
                    <a:pt x="990597" y="36086"/>
                  </a:lnTo>
                  <a:lnTo>
                    <a:pt x="1037176" y="34163"/>
                  </a:lnTo>
                  <a:lnTo>
                    <a:pt x="1090947" y="28867"/>
                  </a:lnTo>
                  <a:lnTo>
                    <a:pt x="1216064" y="10386"/>
                  </a:lnTo>
                  <a:lnTo>
                    <a:pt x="1267106" y="6085"/>
                  </a:lnTo>
                  <a:lnTo>
                    <a:pt x="1309877" y="5504"/>
                  </a:lnTo>
                  <a:lnTo>
                    <a:pt x="1347098" y="7617"/>
                  </a:lnTo>
                  <a:lnTo>
                    <a:pt x="1381489" y="11397"/>
                  </a:lnTo>
                  <a:lnTo>
                    <a:pt x="1415771" y="15821"/>
                  </a:lnTo>
                  <a:lnTo>
                    <a:pt x="1452665" y="19862"/>
                  </a:lnTo>
                  <a:lnTo>
                    <a:pt x="1494892" y="22494"/>
                  </a:lnTo>
                  <a:lnTo>
                    <a:pt x="1781077" y="22693"/>
                  </a:lnTo>
                  <a:lnTo>
                    <a:pt x="1786416" y="23496"/>
                  </a:lnTo>
                  <a:lnTo>
                    <a:pt x="1834413" y="28812"/>
                  </a:lnTo>
                  <a:lnTo>
                    <a:pt x="2615956" y="28812"/>
                  </a:lnTo>
                  <a:lnTo>
                    <a:pt x="2634067" y="34542"/>
                  </a:lnTo>
                  <a:lnTo>
                    <a:pt x="2636501" y="36086"/>
                  </a:lnTo>
                  <a:close/>
                </a:path>
                <a:path w="2956559" h="1203960">
                  <a:moveTo>
                    <a:pt x="1781077" y="22693"/>
                  </a:moveTo>
                  <a:lnTo>
                    <a:pt x="1545173" y="22693"/>
                  </a:lnTo>
                  <a:lnTo>
                    <a:pt x="1606229" y="19432"/>
                  </a:lnTo>
                  <a:lnTo>
                    <a:pt x="1647563" y="10676"/>
                  </a:lnTo>
                  <a:lnTo>
                    <a:pt x="1692020" y="10832"/>
                  </a:lnTo>
                  <a:lnTo>
                    <a:pt x="1738628" y="16304"/>
                  </a:lnTo>
                  <a:lnTo>
                    <a:pt x="1781077" y="22693"/>
                  </a:lnTo>
                  <a:close/>
                </a:path>
                <a:path w="2956559" h="1203960">
                  <a:moveTo>
                    <a:pt x="2466176" y="19529"/>
                  </a:moveTo>
                  <a:lnTo>
                    <a:pt x="2236152" y="19529"/>
                  </a:lnTo>
                  <a:lnTo>
                    <a:pt x="2289053" y="19432"/>
                  </a:lnTo>
                  <a:lnTo>
                    <a:pt x="2350222" y="16499"/>
                  </a:lnTo>
                  <a:lnTo>
                    <a:pt x="2399194" y="16933"/>
                  </a:lnTo>
                  <a:lnTo>
                    <a:pt x="2443636" y="18834"/>
                  </a:lnTo>
                  <a:lnTo>
                    <a:pt x="2466176" y="19529"/>
                  </a:lnTo>
                  <a:close/>
                </a:path>
                <a:path w="2956559" h="1203960">
                  <a:moveTo>
                    <a:pt x="2564571" y="20301"/>
                  </a:moveTo>
                  <a:lnTo>
                    <a:pt x="2491216" y="20301"/>
                  </a:lnTo>
                  <a:lnTo>
                    <a:pt x="2549602" y="19432"/>
                  </a:lnTo>
                  <a:lnTo>
                    <a:pt x="2564571" y="20301"/>
                  </a:lnTo>
                  <a:close/>
                </a:path>
                <a:path w="2956559" h="1203960">
                  <a:moveTo>
                    <a:pt x="2931799" y="214106"/>
                  </a:moveTo>
                  <a:lnTo>
                    <a:pt x="2744277" y="214106"/>
                  </a:lnTo>
                  <a:lnTo>
                    <a:pt x="2785147" y="199827"/>
                  </a:lnTo>
                  <a:lnTo>
                    <a:pt x="2830974" y="194083"/>
                  </a:lnTo>
                  <a:lnTo>
                    <a:pt x="2877554" y="191407"/>
                  </a:lnTo>
                  <a:lnTo>
                    <a:pt x="2920681" y="186329"/>
                  </a:lnTo>
                  <a:lnTo>
                    <a:pt x="2956151" y="173382"/>
                  </a:lnTo>
                  <a:lnTo>
                    <a:pt x="2931799" y="214106"/>
                  </a:lnTo>
                  <a:close/>
                </a:path>
                <a:path w="2956559" h="1203960">
                  <a:moveTo>
                    <a:pt x="1023500" y="1195563"/>
                  </a:moveTo>
                  <a:lnTo>
                    <a:pt x="967772" y="1192352"/>
                  </a:lnTo>
                  <a:lnTo>
                    <a:pt x="914430" y="1186759"/>
                  </a:lnTo>
                  <a:lnTo>
                    <a:pt x="863998" y="1180626"/>
                  </a:lnTo>
                  <a:lnTo>
                    <a:pt x="816997" y="1175791"/>
                  </a:lnTo>
                  <a:lnTo>
                    <a:pt x="773950" y="1174095"/>
                  </a:lnTo>
                  <a:lnTo>
                    <a:pt x="2641907" y="1174095"/>
                  </a:lnTo>
                  <a:lnTo>
                    <a:pt x="2636848" y="1177257"/>
                  </a:lnTo>
                  <a:lnTo>
                    <a:pt x="1254988" y="1177257"/>
                  </a:lnTo>
                  <a:lnTo>
                    <a:pt x="1198468" y="1179792"/>
                  </a:lnTo>
                  <a:lnTo>
                    <a:pt x="1140030" y="1187479"/>
                  </a:lnTo>
                  <a:lnTo>
                    <a:pt x="1081094" y="1194552"/>
                  </a:lnTo>
                  <a:lnTo>
                    <a:pt x="1023500" y="1195563"/>
                  </a:lnTo>
                  <a:close/>
                </a:path>
                <a:path w="2956559" h="1203960">
                  <a:moveTo>
                    <a:pt x="1512698" y="1193411"/>
                  </a:moveTo>
                  <a:lnTo>
                    <a:pt x="1464107" y="1190952"/>
                  </a:lnTo>
                  <a:lnTo>
                    <a:pt x="1362719" y="1182107"/>
                  </a:lnTo>
                  <a:lnTo>
                    <a:pt x="1309702" y="1178491"/>
                  </a:lnTo>
                  <a:lnTo>
                    <a:pt x="1254988" y="1177257"/>
                  </a:lnTo>
                  <a:lnTo>
                    <a:pt x="2636848" y="1177257"/>
                  </a:lnTo>
                  <a:lnTo>
                    <a:pt x="2636559" y="1177439"/>
                  </a:lnTo>
                  <a:lnTo>
                    <a:pt x="1725575" y="1177439"/>
                  </a:lnTo>
                  <a:lnTo>
                    <a:pt x="1668809" y="1178663"/>
                  </a:lnTo>
                  <a:lnTo>
                    <a:pt x="1606229" y="1187479"/>
                  </a:lnTo>
                  <a:lnTo>
                    <a:pt x="1560036" y="1192715"/>
                  </a:lnTo>
                  <a:lnTo>
                    <a:pt x="1512698" y="1193411"/>
                  </a:lnTo>
                  <a:close/>
                </a:path>
                <a:path w="2956559" h="1203960">
                  <a:moveTo>
                    <a:pt x="1920747" y="1192622"/>
                  </a:moveTo>
                  <a:lnTo>
                    <a:pt x="1874113" y="1191398"/>
                  </a:lnTo>
                  <a:lnTo>
                    <a:pt x="1826915" y="1186598"/>
                  </a:lnTo>
                  <a:lnTo>
                    <a:pt x="1777840" y="1181014"/>
                  </a:lnTo>
                  <a:lnTo>
                    <a:pt x="1725575" y="1177439"/>
                  </a:lnTo>
                  <a:lnTo>
                    <a:pt x="2636559" y="1177439"/>
                  </a:lnTo>
                  <a:lnTo>
                    <a:pt x="2633908" y="1179096"/>
                  </a:lnTo>
                  <a:lnTo>
                    <a:pt x="2073036" y="1179096"/>
                  </a:lnTo>
                  <a:lnTo>
                    <a:pt x="2022110" y="1180355"/>
                  </a:lnTo>
                  <a:lnTo>
                    <a:pt x="1968128" y="1187479"/>
                  </a:lnTo>
                  <a:lnTo>
                    <a:pt x="1920747" y="1192622"/>
                  </a:lnTo>
                  <a:close/>
                </a:path>
                <a:path w="2956559" h="1203960">
                  <a:moveTo>
                    <a:pt x="2228914" y="1187896"/>
                  </a:moveTo>
                  <a:lnTo>
                    <a:pt x="2174294" y="1185129"/>
                  </a:lnTo>
                  <a:lnTo>
                    <a:pt x="2123050" y="1181442"/>
                  </a:lnTo>
                  <a:lnTo>
                    <a:pt x="2073036" y="1179096"/>
                  </a:lnTo>
                  <a:lnTo>
                    <a:pt x="2633908" y="1179096"/>
                  </a:lnTo>
                  <a:lnTo>
                    <a:pt x="2630927" y="1180960"/>
                  </a:lnTo>
                  <a:lnTo>
                    <a:pt x="2623315" y="1182980"/>
                  </a:lnTo>
                  <a:lnTo>
                    <a:pt x="2336708" y="1182980"/>
                  </a:lnTo>
                  <a:lnTo>
                    <a:pt x="2289053" y="1187479"/>
                  </a:lnTo>
                  <a:lnTo>
                    <a:pt x="2228914" y="1187896"/>
                  </a:lnTo>
                  <a:close/>
                </a:path>
                <a:path w="2956559" h="1203960">
                  <a:moveTo>
                    <a:pt x="2506783" y="1187731"/>
                  </a:moveTo>
                  <a:lnTo>
                    <a:pt x="2393463" y="1183105"/>
                  </a:lnTo>
                  <a:lnTo>
                    <a:pt x="2336708" y="1182980"/>
                  </a:lnTo>
                  <a:lnTo>
                    <a:pt x="2623315" y="1182980"/>
                  </a:lnTo>
                  <a:lnTo>
                    <a:pt x="2606353" y="1187479"/>
                  </a:lnTo>
                  <a:lnTo>
                    <a:pt x="2549602" y="1187479"/>
                  </a:lnTo>
                  <a:lnTo>
                    <a:pt x="2506783" y="1187731"/>
                  </a:lnTo>
                  <a:close/>
                </a:path>
                <a:path w="2956559" h="1203960">
                  <a:moveTo>
                    <a:pt x="584343" y="1203893"/>
                  </a:moveTo>
                  <a:lnTo>
                    <a:pt x="533768" y="1202326"/>
                  </a:lnTo>
                  <a:lnTo>
                    <a:pt x="479797" y="1198870"/>
                  </a:lnTo>
                  <a:lnTo>
                    <a:pt x="367225" y="1190203"/>
                  </a:lnTo>
                  <a:lnTo>
                    <a:pt x="311403" y="1186947"/>
                  </a:lnTo>
                  <a:lnTo>
                    <a:pt x="257742" y="1185713"/>
                  </a:lnTo>
                  <a:lnTo>
                    <a:pt x="707676" y="1185713"/>
                  </a:lnTo>
                  <a:lnTo>
                    <a:pt x="701806" y="1187479"/>
                  </a:lnTo>
                  <a:lnTo>
                    <a:pt x="669751" y="1197447"/>
                  </a:lnTo>
                  <a:lnTo>
                    <a:pt x="630134" y="1202592"/>
                  </a:lnTo>
                  <a:lnTo>
                    <a:pt x="584343" y="1203893"/>
                  </a:lnTo>
                  <a:close/>
                </a:path>
                <a:path w="2956559" h="1203960">
                  <a:moveTo>
                    <a:pt x="2591085" y="1191530"/>
                  </a:moveTo>
                  <a:lnTo>
                    <a:pt x="2549602" y="1187479"/>
                  </a:lnTo>
                  <a:lnTo>
                    <a:pt x="2606353" y="1187479"/>
                  </a:lnTo>
                  <a:lnTo>
                    <a:pt x="2591085" y="1191530"/>
                  </a:lnTo>
                  <a:close/>
                </a:path>
              </a:pathLst>
            </a:custGeom>
            <a:solidFill>
              <a:srgbClr val="FFFFFF"/>
            </a:solidFill>
          </p:spPr>
          <p:txBody>
            <a:bodyPr wrap="square" lIns="0" tIns="0" rIns="0" bIns="0" rtlCol="0"/>
            <a:lstStyle/>
            <a:p>
              <a:endParaRPr/>
            </a:p>
          </p:txBody>
        </p:sp>
        <p:sp>
          <p:nvSpPr>
            <p:cNvPr id="20" name="object 20"/>
            <p:cNvSpPr/>
            <p:nvPr/>
          </p:nvSpPr>
          <p:spPr>
            <a:xfrm>
              <a:off x="5332458" y="4369811"/>
              <a:ext cx="2954655" cy="1191895"/>
            </a:xfrm>
            <a:custGeom>
              <a:avLst/>
              <a:gdLst/>
              <a:ahLst/>
              <a:cxnLst/>
              <a:rect l="l" t="t" r="r" b="b"/>
              <a:pathLst>
                <a:path w="2954654" h="1191895">
                  <a:moveTo>
                    <a:pt x="11255" y="203804"/>
                  </a:moveTo>
                  <a:lnTo>
                    <a:pt x="22509" y="154248"/>
                  </a:lnTo>
                  <a:lnTo>
                    <a:pt x="45926" y="110166"/>
                  </a:lnTo>
                  <a:lnTo>
                    <a:pt x="78742" y="72585"/>
                  </a:lnTo>
                  <a:lnTo>
                    <a:pt x="118192" y="42534"/>
                  </a:lnTo>
                  <a:lnTo>
                    <a:pt x="161509" y="21039"/>
                  </a:lnTo>
                  <a:lnTo>
                    <a:pt x="205930" y="9129"/>
                  </a:lnTo>
                  <a:lnTo>
                    <a:pt x="246082" y="9340"/>
                  </a:lnTo>
                  <a:lnTo>
                    <a:pt x="294536" y="11949"/>
                  </a:lnTo>
                  <a:lnTo>
                    <a:pt x="348980" y="15725"/>
                  </a:lnTo>
                  <a:lnTo>
                    <a:pt x="407104" y="19442"/>
                  </a:lnTo>
                  <a:lnTo>
                    <a:pt x="466597" y="21869"/>
                  </a:lnTo>
                  <a:lnTo>
                    <a:pt x="525148" y="21778"/>
                  </a:lnTo>
                  <a:lnTo>
                    <a:pt x="580445" y="17941"/>
                  </a:lnTo>
                  <a:lnTo>
                    <a:pt x="630179" y="9129"/>
                  </a:lnTo>
                  <a:lnTo>
                    <a:pt x="667841" y="2470"/>
                  </a:lnTo>
                  <a:lnTo>
                    <a:pt x="707124" y="451"/>
                  </a:lnTo>
                  <a:lnTo>
                    <a:pt x="748282" y="1887"/>
                  </a:lnTo>
                  <a:lnTo>
                    <a:pt x="791572" y="5594"/>
                  </a:lnTo>
                  <a:lnTo>
                    <a:pt x="837247" y="10385"/>
                  </a:lnTo>
                  <a:lnTo>
                    <a:pt x="885564" y="15076"/>
                  </a:lnTo>
                  <a:lnTo>
                    <a:pt x="936778" y="18481"/>
                  </a:lnTo>
                  <a:lnTo>
                    <a:pt x="991144" y="19415"/>
                  </a:lnTo>
                  <a:lnTo>
                    <a:pt x="1048917" y="16693"/>
                  </a:lnTo>
                  <a:lnTo>
                    <a:pt x="1110353" y="9129"/>
                  </a:lnTo>
                  <a:lnTo>
                    <a:pt x="1165691" y="2630"/>
                  </a:lnTo>
                  <a:lnTo>
                    <a:pt x="1216962" y="1184"/>
                  </a:lnTo>
                  <a:lnTo>
                    <a:pt x="1264827" y="3541"/>
                  </a:lnTo>
                  <a:lnTo>
                    <a:pt x="1309948" y="8449"/>
                  </a:lnTo>
                  <a:lnTo>
                    <a:pt x="1352986" y="14657"/>
                  </a:lnTo>
                  <a:lnTo>
                    <a:pt x="1394602" y="20913"/>
                  </a:lnTo>
                  <a:lnTo>
                    <a:pt x="1435460" y="25967"/>
                  </a:lnTo>
                  <a:lnTo>
                    <a:pt x="1476219" y="28567"/>
                  </a:lnTo>
                  <a:lnTo>
                    <a:pt x="1517542" y="27461"/>
                  </a:lnTo>
                  <a:lnTo>
                    <a:pt x="1560091" y="21399"/>
                  </a:lnTo>
                  <a:lnTo>
                    <a:pt x="1604527" y="9129"/>
                  </a:lnTo>
                  <a:lnTo>
                    <a:pt x="1650411" y="8938"/>
                  </a:lnTo>
                  <a:lnTo>
                    <a:pt x="1698644" y="10190"/>
                  </a:lnTo>
                  <a:lnTo>
                    <a:pt x="1748395" y="12057"/>
                  </a:lnTo>
                  <a:lnTo>
                    <a:pt x="1798832" y="13713"/>
                  </a:lnTo>
                  <a:lnTo>
                    <a:pt x="1849125" y="14329"/>
                  </a:lnTo>
                  <a:lnTo>
                    <a:pt x="1898442" y="13077"/>
                  </a:lnTo>
                  <a:lnTo>
                    <a:pt x="1945951" y="9129"/>
                  </a:lnTo>
                  <a:lnTo>
                    <a:pt x="1993941" y="5868"/>
                  </a:lnTo>
                  <a:lnTo>
                    <a:pt x="2044392" y="6232"/>
                  </a:lnTo>
                  <a:lnTo>
                    <a:pt x="2095986" y="8699"/>
                  </a:lnTo>
                  <a:lnTo>
                    <a:pt x="2147399" y="11745"/>
                  </a:lnTo>
                  <a:lnTo>
                    <a:pt x="2197312" y="13848"/>
                  </a:lnTo>
                  <a:lnTo>
                    <a:pt x="2244403" y="13483"/>
                  </a:lnTo>
                  <a:lnTo>
                    <a:pt x="2287350" y="9129"/>
                  </a:lnTo>
                  <a:lnTo>
                    <a:pt x="2322891" y="0"/>
                  </a:lnTo>
                  <a:lnTo>
                    <a:pt x="2366413" y="1270"/>
                  </a:lnTo>
                  <a:lnTo>
                    <a:pt x="2418221" y="7106"/>
                  </a:lnTo>
                  <a:lnTo>
                    <a:pt x="2478616" y="11671"/>
                  </a:lnTo>
                  <a:lnTo>
                    <a:pt x="2547900" y="9129"/>
                  </a:lnTo>
                  <a:lnTo>
                    <a:pt x="2603006" y="20147"/>
                  </a:lnTo>
                  <a:lnTo>
                    <a:pt x="2648165" y="38145"/>
                  </a:lnTo>
                  <a:lnTo>
                    <a:pt x="2684040" y="64316"/>
                  </a:lnTo>
                  <a:lnTo>
                    <a:pt x="2711292" y="99855"/>
                  </a:lnTo>
                  <a:lnTo>
                    <a:pt x="2730583" y="145953"/>
                  </a:lnTo>
                  <a:lnTo>
                    <a:pt x="2742575" y="203804"/>
                  </a:lnTo>
                  <a:lnTo>
                    <a:pt x="2784339" y="185684"/>
                  </a:lnTo>
                  <a:lnTo>
                    <a:pt x="2840440" y="177216"/>
                  </a:lnTo>
                  <a:lnTo>
                    <a:pt x="2900577" y="171861"/>
                  </a:lnTo>
                  <a:lnTo>
                    <a:pt x="2954449" y="163079"/>
                  </a:lnTo>
                  <a:lnTo>
                    <a:pt x="2930751" y="202462"/>
                  </a:lnTo>
                  <a:lnTo>
                    <a:pt x="2902496" y="241888"/>
                  </a:lnTo>
                  <a:lnTo>
                    <a:pt x="2871566" y="281650"/>
                  </a:lnTo>
                  <a:lnTo>
                    <a:pt x="2839840" y="322044"/>
                  </a:lnTo>
                  <a:lnTo>
                    <a:pt x="2809198" y="363362"/>
                  </a:lnTo>
                  <a:lnTo>
                    <a:pt x="2781519" y="405899"/>
                  </a:lnTo>
                  <a:lnTo>
                    <a:pt x="2758685" y="449948"/>
                  </a:lnTo>
                  <a:lnTo>
                    <a:pt x="2742575" y="495803"/>
                  </a:lnTo>
                  <a:lnTo>
                    <a:pt x="2742565" y="563887"/>
                  </a:lnTo>
                  <a:lnTo>
                    <a:pt x="2740993" y="627278"/>
                  </a:lnTo>
                  <a:lnTo>
                    <a:pt x="2738445" y="686119"/>
                  </a:lnTo>
                  <a:lnTo>
                    <a:pt x="2735508" y="740550"/>
                  </a:lnTo>
                  <a:lnTo>
                    <a:pt x="2732768" y="790715"/>
                  </a:lnTo>
                  <a:lnTo>
                    <a:pt x="2730813" y="836755"/>
                  </a:lnTo>
                  <a:lnTo>
                    <a:pt x="2730230" y="878812"/>
                  </a:lnTo>
                  <a:lnTo>
                    <a:pt x="2731604" y="917027"/>
                  </a:lnTo>
                  <a:lnTo>
                    <a:pt x="2735523" y="951543"/>
                  </a:lnTo>
                  <a:lnTo>
                    <a:pt x="2742575" y="982502"/>
                  </a:lnTo>
                  <a:lnTo>
                    <a:pt x="2736106" y="1023344"/>
                  </a:lnTo>
                  <a:lnTo>
                    <a:pt x="2717164" y="1065690"/>
                  </a:lnTo>
                  <a:lnTo>
                    <a:pt x="2687312" y="1105892"/>
                  </a:lnTo>
                  <a:lnTo>
                    <a:pt x="2648110" y="1140306"/>
                  </a:lnTo>
                  <a:lnTo>
                    <a:pt x="2601119" y="1165282"/>
                  </a:lnTo>
                  <a:lnTo>
                    <a:pt x="2547900" y="1177177"/>
                  </a:lnTo>
                  <a:lnTo>
                    <a:pt x="2510149" y="1185176"/>
                  </a:lnTo>
                  <a:lnTo>
                    <a:pt x="2464546" y="1186144"/>
                  </a:lnTo>
                  <a:lnTo>
                    <a:pt x="2411763" y="1183113"/>
                  </a:lnTo>
                  <a:lnTo>
                    <a:pt x="2352473" y="1179114"/>
                  </a:lnTo>
                  <a:lnTo>
                    <a:pt x="2287350" y="1177177"/>
                  </a:lnTo>
                  <a:lnTo>
                    <a:pt x="2246225" y="1179176"/>
                  </a:lnTo>
                  <a:lnTo>
                    <a:pt x="2194689" y="1179831"/>
                  </a:lnTo>
                  <a:lnTo>
                    <a:pt x="2137068" y="1179549"/>
                  </a:lnTo>
                  <a:lnTo>
                    <a:pt x="2077691" y="1178735"/>
                  </a:lnTo>
                  <a:lnTo>
                    <a:pt x="2020882" y="1177798"/>
                  </a:lnTo>
                  <a:lnTo>
                    <a:pt x="1970968" y="1177143"/>
                  </a:lnTo>
                  <a:lnTo>
                    <a:pt x="1932276" y="1177177"/>
                  </a:lnTo>
                  <a:lnTo>
                    <a:pt x="1895598" y="1175545"/>
                  </a:lnTo>
                  <a:lnTo>
                    <a:pt x="1850738" y="1171017"/>
                  </a:lnTo>
                  <a:lnTo>
                    <a:pt x="1800579" y="1165658"/>
                  </a:lnTo>
                  <a:lnTo>
                    <a:pt x="1747998" y="1161530"/>
                  </a:lnTo>
                  <a:lnTo>
                    <a:pt x="1695876" y="1160699"/>
                  </a:lnTo>
                  <a:lnTo>
                    <a:pt x="1647092" y="1165226"/>
                  </a:lnTo>
                  <a:lnTo>
                    <a:pt x="1604527" y="1177177"/>
                  </a:lnTo>
                  <a:lnTo>
                    <a:pt x="1557921" y="1186822"/>
                  </a:lnTo>
                  <a:lnTo>
                    <a:pt x="1512856" y="1191193"/>
                  </a:lnTo>
                  <a:lnTo>
                    <a:pt x="1468520" y="1191462"/>
                  </a:lnTo>
                  <a:lnTo>
                    <a:pt x="1424101" y="1188805"/>
                  </a:lnTo>
                  <a:lnTo>
                    <a:pt x="1378787" y="1184395"/>
                  </a:lnTo>
                  <a:lnTo>
                    <a:pt x="1331764" y="1179409"/>
                  </a:lnTo>
                  <a:lnTo>
                    <a:pt x="1282222" y="1175019"/>
                  </a:lnTo>
                  <a:lnTo>
                    <a:pt x="1229348" y="1172401"/>
                  </a:lnTo>
                  <a:lnTo>
                    <a:pt x="1172329" y="1172728"/>
                  </a:lnTo>
                  <a:lnTo>
                    <a:pt x="1110353" y="1177177"/>
                  </a:lnTo>
                  <a:lnTo>
                    <a:pt x="1044778" y="1182641"/>
                  </a:lnTo>
                  <a:lnTo>
                    <a:pt x="989994" y="1184375"/>
                  </a:lnTo>
                  <a:lnTo>
                    <a:pt x="943184" y="1183393"/>
                  </a:lnTo>
                  <a:lnTo>
                    <a:pt x="901533" y="1180708"/>
                  </a:lnTo>
                  <a:lnTo>
                    <a:pt x="862226" y="1177331"/>
                  </a:lnTo>
                  <a:lnTo>
                    <a:pt x="822448" y="1174277"/>
                  </a:lnTo>
                  <a:lnTo>
                    <a:pt x="779382" y="1172558"/>
                  </a:lnTo>
                  <a:lnTo>
                    <a:pt x="730214" y="1173187"/>
                  </a:lnTo>
                  <a:lnTo>
                    <a:pt x="672129" y="1177177"/>
                  </a:lnTo>
                  <a:lnTo>
                    <a:pt x="609110" y="1181401"/>
                  </a:lnTo>
                  <a:lnTo>
                    <a:pt x="547437" y="1182630"/>
                  </a:lnTo>
                  <a:lnTo>
                    <a:pt x="487735" y="1181693"/>
                  </a:lnTo>
                  <a:lnTo>
                    <a:pt x="430629" y="1179424"/>
                  </a:lnTo>
                  <a:lnTo>
                    <a:pt x="376745" y="1176652"/>
                  </a:lnTo>
                  <a:lnTo>
                    <a:pt x="326707" y="1174210"/>
                  </a:lnTo>
                  <a:lnTo>
                    <a:pt x="281142" y="1172929"/>
                  </a:lnTo>
                  <a:lnTo>
                    <a:pt x="240674" y="1173641"/>
                  </a:lnTo>
                  <a:lnTo>
                    <a:pt x="205930" y="1177177"/>
                  </a:lnTo>
                  <a:lnTo>
                    <a:pt x="163368" y="1171525"/>
                  </a:lnTo>
                  <a:lnTo>
                    <a:pt x="123276" y="1157435"/>
                  </a:lnTo>
                  <a:lnTo>
                    <a:pt x="87121" y="1135537"/>
                  </a:lnTo>
                  <a:lnTo>
                    <a:pt x="56374" y="1106464"/>
                  </a:lnTo>
                  <a:lnTo>
                    <a:pt x="32501" y="1070846"/>
                  </a:lnTo>
                  <a:lnTo>
                    <a:pt x="16972" y="1029315"/>
                  </a:lnTo>
                  <a:lnTo>
                    <a:pt x="11255" y="982502"/>
                  </a:lnTo>
                  <a:lnTo>
                    <a:pt x="9642" y="930658"/>
                  </a:lnTo>
                  <a:lnTo>
                    <a:pt x="9865" y="880389"/>
                  </a:lnTo>
                  <a:lnTo>
                    <a:pt x="11370" y="831368"/>
                  </a:lnTo>
                  <a:lnTo>
                    <a:pt x="13602" y="783270"/>
                  </a:lnTo>
                  <a:lnTo>
                    <a:pt x="16008" y="735768"/>
                  </a:lnTo>
                  <a:lnTo>
                    <a:pt x="18034" y="688538"/>
                  </a:lnTo>
                  <a:lnTo>
                    <a:pt x="19125" y="641252"/>
                  </a:lnTo>
                  <a:lnTo>
                    <a:pt x="18729" y="593585"/>
                  </a:lnTo>
                  <a:lnTo>
                    <a:pt x="16290" y="545210"/>
                  </a:lnTo>
                  <a:lnTo>
                    <a:pt x="11255" y="495803"/>
                  </a:lnTo>
                  <a:lnTo>
                    <a:pt x="1394" y="432240"/>
                  </a:lnTo>
                  <a:lnTo>
                    <a:pt x="0" y="378727"/>
                  </a:lnTo>
                  <a:lnTo>
                    <a:pt x="3680" y="332197"/>
                  </a:lnTo>
                  <a:lnTo>
                    <a:pt x="9044" y="289579"/>
                  </a:lnTo>
                  <a:lnTo>
                    <a:pt x="12699" y="247805"/>
                  </a:lnTo>
                  <a:lnTo>
                    <a:pt x="11255" y="203804"/>
                  </a:lnTo>
                  <a:close/>
                </a:path>
              </a:pathLst>
            </a:custGeom>
            <a:ln w="12699">
              <a:solidFill>
                <a:srgbClr val="000000"/>
              </a:solidFill>
            </a:ln>
          </p:spPr>
          <p:txBody>
            <a:bodyPr wrap="square" lIns="0" tIns="0" rIns="0" bIns="0" rtlCol="0"/>
            <a:lstStyle/>
            <a:p>
              <a:endParaRPr/>
            </a:p>
          </p:txBody>
        </p:sp>
      </p:grpSp>
      <p:sp>
        <p:nvSpPr>
          <p:cNvPr id="21" name="object 21"/>
          <p:cNvSpPr txBox="1"/>
          <p:nvPr/>
        </p:nvSpPr>
        <p:spPr>
          <a:xfrm>
            <a:off x="3733800" y="4620522"/>
            <a:ext cx="3733800" cy="1305486"/>
          </a:xfrm>
          <a:prstGeom prst="rect">
            <a:avLst/>
          </a:prstGeom>
        </p:spPr>
        <p:txBody>
          <a:bodyPr vert="horz" wrap="square" lIns="0" tIns="12700" rIns="0" bIns="0" rtlCol="0">
            <a:spAutoFit/>
          </a:bodyPr>
          <a:lstStyle/>
          <a:p>
            <a:pPr marL="12700" marR="5080">
              <a:lnSpc>
                <a:spcPct val="100000"/>
              </a:lnSpc>
              <a:spcBef>
                <a:spcPts val="100"/>
              </a:spcBef>
            </a:pPr>
            <a:r>
              <a:rPr sz="2800" dirty="0">
                <a:solidFill>
                  <a:srgbClr val="FF0000"/>
                </a:solidFill>
                <a:latin typeface="ＭＳ Ｐゴシック"/>
                <a:cs typeface="ＭＳ Ｐゴシック"/>
              </a:rPr>
              <a:t>早期発見、早期治療</a:t>
            </a:r>
            <a:r>
              <a:rPr sz="2800" spc="-50" dirty="0">
                <a:latin typeface="ＭＳ Ｐゴシック"/>
                <a:cs typeface="ＭＳ Ｐゴシック"/>
              </a:rPr>
              <a:t>を</a:t>
            </a:r>
            <a:r>
              <a:rPr sz="2800" spc="-10" dirty="0">
                <a:latin typeface="ＭＳ Ｐゴシック"/>
                <a:cs typeface="ＭＳ Ｐゴシック"/>
              </a:rPr>
              <a:t>することで</a:t>
            </a:r>
            <a:r>
              <a:rPr sz="2800" spc="-10" dirty="0">
                <a:solidFill>
                  <a:srgbClr val="FF0000"/>
                </a:solidFill>
                <a:latin typeface="ＭＳ Ｐゴシック"/>
                <a:cs typeface="ＭＳ Ｐゴシック"/>
              </a:rPr>
              <a:t>失明を防ぐ</a:t>
            </a:r>
            <a:r>
              <a:rPr sz="2800" spc="-15" dirty="0">
                <a:latin typeface="ＭＳ Ｐゴシック"/>
                <a:cs typeface="ＭＳ Ｐゴシック"/>
              </a:rPr>
              <a:t>ことができます！</a:t>
            </a:r>
            <a:endParaRPr sz="2800" dirty="0">
              <a:latin typeface="ＭＳ Ｐゴシック"/>
              <a:cs typeface="ＭＳ Ｐゴシック"/>
            </a:endParaRPr>
          </a:p>
        </p:txBody>
      </p:sp>
      <p:sp>
        <p:nvSpPr>
          <p:cNvPr id="14" name="object 6"/>
          <p:cNvSpPr txBox="1">
            <a:spLocks noGrp="1"/>
          </p:cNvSpPr>
          <p:nvPr>
            <p:ph type="title"/>
          </p:nvPr>
        </p:nvSpPr>
        <p:spPr>
          <a:xfrm>
            <a:off x="609600" y="457200"/>
            <a:ext cx="8915400" cy="1021340"/>
          </a:xfrm>
          <a:prstGeom prst="rect">
            <a:avLst/>
          </a:prstGeom>
        </p:spPr>
        <p:txBody>
          <a:bodyPr vert="horz" wrap="square" lIns="0" tIns="12700" rIns="0" bIns="0" rtlCol="0">
            <a:noAutofit/>
          </a:bodyPr>
          <a:lstStyle/>
          <a:p>
            <a:pPr marL="12700">
              <a:lnSpc>
                <a:spcPct val="100000"/>
              </a:lnSpc>
              <a:spcBef>
                <a:spcPts val="100"/>
              </a:spcBef>
            </a:pPr>
            <a:r>
              <a:rPr sz="4000" b="0" spc="-30" dirty="0" err="1">
                <a:latin typeface="ＭＳ Ｐゴシック" panose="020B0600070205080204" pitchFamily="50" charset="-128"/>
                <a:ea typeface="ＭＳ Ｐゴシック" panose="020B0600070205080204" pitchFamily="50" charset="-128"/>
              </a:rPr>
              <a:t>緑内障</a:t>
            </a:r>
            <a:r>
              <a:rPr lang="ja-JP" altLang="en-US" sz="4000" b="0" spc="-40" dirty="0">
                <a:latin typeface="ＭＳ Ｐゴシック" panose="020B0600070205080204" pitchFamily="50" charset="-128"/>
                <a:ea typeface="ＭＳ Ｐゴシック" panose="020B0600070205080204" pitchFamily="50" charset="-128"/>
              </a:rPr>
              <a:t>の危険因子</a:t>
            </a:r>
            <a:endParaRPr sz="4000" b="0" spc="-40"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グラフ 1"/>
          <p:cNvGraphicFramePr/>
          <p:nvPr>
            <p:extLst>
              <p:ext uri="{D42A27DB-BD31-4B8C-83A1-F6EECF244321}">
                <p14:modId xmlns:p14="http://schemas.microsoft.com/office/powerpoint/2010/main" val="1803427447"/>
              </p:ext>
            </p:extLst>
          </p:nvPr>
        </p:nvGraphicFramePr>
        <p:xfrm>
          <a:off x="0" y="1066800"/>
          <a:ext cx="9906000"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4" name="タイトル 3"/>
          <p:cNvSpPr txBox="1">
            <a:spLocks/>
          </p:cNvSpPr>
          <p:nvPr/>
        </p:nvSpPr>
        <p:spPr>
          <a:xfrm>
            <a:off x="715828" y="152400"/>
            <a:ext cx="84201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中高年の失明の原因</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888" y="1055688"/>
            <a:ext cx="8151812"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ject 6"/>
          <p:cNvSpPr txBox="1">
            <a:spLocks noGrp="1"/>
          </p:cNvSpPr>
          <p:nvPr>
            <p:ph type="title"/>
          </p:nvPr>
        </p:nvSpPr>
        <p:spPr>
          <a:xfrm>
            <a:off x="495300" y="501172"/>
            <a:ext cx="8915400" cy="689932"/>
          </a:xfrm>
          <a:prstGeom prst="rect">
            <a:avLst/>
          </a:prstGeom>
        </p:spPr>
        <p:txBody>
          <a:bodyPr vert="horz" wrap="square" lIns="0" tIns="12700" rIns="0" bIns="0" rtlCol="0">
            <a:spAutoFit/>
          </a:bodyPr>
          <a:lstStyle/>
          <a:p>
            <a:pPr marL="12700">
              <a:lnSpc>
                <a:spcPct val="100000"/>
              </a:lnSpc>
              <a:spcBef>
                <a:spcPts val="100"/>
              </a:spcBef>
            </a:pPr>
            <a:r>
              <a:rPr spc="-30" dirty="0" err="1"/>
              <a:t>緑内障</a:t>
            </a:r>
            <a:r>
              <a:rPr lang="ja-JP" altLang="en-US" spc="-30" dirty="0" err="1"/>
              <a:t>の有</a:t>
            </a:r>
            <a:r>
              <a:rPr lang="ja-JP" altLang="en-US" spc="-30" dirty="0"/>
              <a:t>病率</a:t>
            </a:r>
            <a:endParaRPr spc="-4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874" r="17779"/>
          <a:stretch/>
        </p:blipFill>
        <p:spPr bwMode="auto">
          <a:xfrm>
            <a:off x="2057400" y="2133600"/>
            <a:ext cx="2819400" cy="205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6096000"/>
            <a:ext cx="5370512"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横か</a:t>
            </a:r>
            <a:r>
              <a:rPr lang="ja-JP" altLang="en-US" dirty="0"/>
              <a:t>らみた目の構造</a:t>
            </a:r>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03101"/>
            <a:ext cx="7924800" cy="548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28600" y="1472209"/>
            <a:ext cx="2620505" cy="1446550"/>
          </a:xfrm>
          <a:prstGeom prst="rect">
            <a:avLst/>
          </a:prstGeom>
        </p:spPr>
        <p:txBody>
          <a:bodyPr wrap="square">
            <a:spAutoFit/>
          </a:bodyPr>
          <a:lstStyle/>
          <a:p>
            <a:pPr algn="ctr"/>
            <a:r>
              <a:rPr lang="ja-JP" altLang="en-US" sz="2800" b="1" dirty="0"/>
              <a:t>前房：</a:t>
            </a:r>
            <a:endParaRPr lang="en-US" altLang="ja-JP" sz="2800" b="1" dirty="0"/>
          </a:p>
          <a:p>
            <a:pPr algn="ctr"/>
            <a:r>
              <a:rPr lang="ja-JP" altLang="en-US" sz="2000" b="1" dirty="0"/>
              <a:t>房水</a:t>
            </a:r>
            <a:r>
              <a:rPr lang="en-US" altLang="ja-JP" sz="2000" b="1" dirty="0"/>
              <a:t>(</a:t>
            </a:r>
            <a:r>
              <a:rPr lang="ja-JP" altLang="en-US" sz="2000" b="1" dirty="0"/>
              <a:t>ぼうすい</a:t>
            </a:r>
            <a:r>
              <a:rPr lang="en-US" altLang="ja-JP" sz="2000" b="1" dirty="0"/>
              <a:t>)</a:t>
            </a:r>
          </a:p>
          <a:p>
            <a:pPr algn="ctr"/>
            <a:r>
              <a:rPr lang="ja-JP" altLang="en-US" sz="2000" b="1" dirty="0"/>
              <a:t>と呼ばれる液体が</a:t>
            </a:r>
            <a:endParaRPr lang="en-US" altLang="ja-JP" sz="2000" b="1" dirty="0"/>
          </a:p>
          <a:p>
            <a:pPr algn="ctr"/>
            <a:r>
              <a:rPr lang="ja-JP" altLang="en-US" sz="2000" b="1" dirty="0"/>
              <a:t>たまっている</a:t>
            </a:r>
          </a:p>
        </p:txBody>
      </p:sp>
      <p:cxnSp>
        <p:nvCxnSpPr>
          <p:cNvPr id="6" name="直線矢印コネクタ 5"/>
          <p:cNvCxnSpPr/>
          <p:nvPr/>
        </p:nvCxnSpPr>
        <p:spPr>
          <a:xfrm>
            <a:off x="2849105" y="2362200"/>
            <a:ext cx="656095" cy="1066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980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C:\Users\H\Desktop\図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387" y="2820302"/>
            <a:ext cx="1903413" cy="3841750"/>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30" dirty="0"/>
              <a:t>緑内障</a:t>
            </a:r>
            <a:r>
              <a:rPr spc="-40" dirty="0"/>
              <a:t>とは</a:t>
            </a:r>
          </a:p>
        </p:txBody>
      </p:sp>
      <p:pic>
        <p:nvPicPr>
          <p:cNvPr id="12" name="object 12"/>
          <p:cNvPicPr/>
          <p:nvPr/>
        </p:nvPicPr>
        <p:blipFill>
          <a:blip r:embed="rId4" cstate="print"/>
          <a:stretch>
            <a:fillRect/>
          </a:stretch>
        </p:blipFill>
        <p:spPr>
          <a:xfrm>
            <a:off x="4801716" y="2900894"/>
            <a:ext cx="3572442" cy="3464792"/>
          </a:xfrm>
          <a:prstGeom prst="rect">
            <a:avLst/>
          </a:prstGeom>
        </p:spPr>
      </p:pic>
      <p:graphicFrame>
        <p:nvGraphicFramePr>
          <p:cNvPr id="15" name="図表 14"/>
          <p:cNvGraphicFramePr/>
          <p:nvPr>
            <p:extLst>
              <p:ext uri="{D42A27DB-BD31-4B8C-83A1-F6EECF244321}">
                <p14:modId xmlns:p14="http://schemas.microsoft.com/office/powerpoint/2010/main" val="300094831"/>
              </p:ext>
            </p:extLst>
          </p:nvPr>
        </p:nvGraphicFramePr>
        <p:xfrm>
          <a:off x="262220" y="457201"/>
          <a:ext cx="9262780" cy="3124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円形吹き出し 15"/>
          <p:cNvSpPr/>
          <p:nvPr/>
        </p:nvSpPr>
        <p:spPr>
          <a:xfrm>
            <a:off x="7279690" y="2997631"/>
            <a:ext cx="2188935" cy="1371600"/>
          </a:xfrm>
          <a:prstGeom prst="wedgeEllipseCallout">
            <a:avLst>
              <a:gd name="adj1" fmla="val -32869"/>
              <a:gd name="adj2" fmla="val 6250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眼圧が高くなると視神経が圧迫され視力低下が起こる</a:t>
            </a:r>
          </a:p>
        </p:txBody>
      </p:sp>
      <p:sp>
        <p:nvSpPr>
          <p:cNvPr id="17" name="テキスト ボックス 16"/>
          <p:cNvSpPr txBox="1"/>
          <p:nvPr/>
        </p:nvSpPr>
        <p:spPr>
          <a:xfrm>
            <a:off x="7107465" y="5779532"/>
            <a:ext cx="1266693" cy="523220"/>
          </a:xfrm>
          <a:prstGeom prst="rect">
            <a:avLst/>
          </a:prstGeom>
          <a:noFill/>
        </p:spPr>
        <p:txBody>
          <a:bodyPr wrap="none" rtlCol="0">
            <a:spAutoFit/>
          </a:bodyPr>
          <a:lstStyle/>
          <a:p>
            <a:r>
              <a:rPr kumimoji="1" lang="ja-JP" altLang="en-US" sz="2800" b="1" dirty="0"/>
              <a:t>視神経</a:t>
            </a:r>
          </a:p>
        </p:txBody>
      </p:sp>
      <p:cxnSp>
        <p:nvCxnSpPr>
          <p:cNvPr id="19" name="直線矢印コネクタ 18"/>
          <p:cNvCxnSpPr/>
          <p:nvPr/>
        </p:nvCxnSpPr>
        <p:spPr>
          <a:xfrm flipH="1" flipV="1">
            <a:off x="7492868" y="5181756"/>
            <a:ext cx="63566" cy="59777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3505200" y="4343400"/>
            <a:ext cx="461665" cy="775212"/>
          </a:xfrm>
          <a:prstGeom prst="rect">
            <a:avLst/>
          </a:prstGeom>
          <a:noFill/>
        </p:spPr>
        <p:txBody>
          <a:bodyPr vert="eaVert" wrap="none" rtlCol="0">
            <a:spAutoFit/>
          </a:bodyPr>
          <a:lstStyle/>
          <a:p>
            <a:r>
              <a:rPr kumimoji="1" lang="ja-JP" altLang="en-US" b="1" dirty="0"/>
              <a:t>水晶体</a:t>
            </a:r>
          </a:p>
        </p:txBody>
      </p:sp>
      <p:sp>
        <p:nvSpPr>
          <p:cNvPr id="3" name="テキスト ボックス 2"/>
          <p:cNvSpPr txBox="1"/>
          <p:nvPr/>
        </p:nvSpPr>
        <p:spPr>
          <a:xfrm>
            <a:off x="2482314" y="4467384"/>
            <a:ext cx="461665" cy="547586"/>
          </a:xfrm>
          <a:prstGeom prst="rect">
            <a:avLst/>
          </a:prstGeom>
          <a:noFill/>
        </p:spPr>
        <p:txBody>
          <a:bodyPr vert="eaVert" wrap="none" rtlCol="0">
            <a:spAutoFit/>
          </a:bodyPr>
          <a:lstStyle/>
          <a:p>
            <a:r>
              <a:rPr kumimoji="1" lang="ja-JP" altLang="en-US" b="1" dirty="0"/>
              <a:t>前房</a:t>
            </a:r>
          </a:p>
        </p:txBody>
      </p:sp>
      <p:sp>
        <p:nvSpPr>
          <p:cNvPr id="4" name="テキスト ボックス 3"/>
          <p:cNvSpPr txBox="1"/>
          <p:nvPr/>
        </p:nvSpPr>
        <p:spPr>
          <a:xfrm>
            <a:off x="1803695" y="5410200"/>
            <a:ext cx="646331" cy="369332"/>
          </a:xfrm>
          <a:prstGeom prst="rect">
            <a:avLst/>
          </a:prstGeom>
          <a:noFill/>
        </p:spPr>
        <p:txBody>
          <a:bodyPr wrap="none" rtlCol="0">
            <a:spAutoFit/>
          </a:bodyPr>
          <a:lstStyle/>
          <a:p>
            <a:r>
              <a:rPr kumimoji="1" lang="ja-JP" altLang="en-US" b="1" dirty="0"/>
              <a:t>虹彩</a:t>
            </a:r>
          </a:p>
        </p:txBody>
      </p:sp>
      <p:sp>
        <p:nvSpPr>
          <p:cNvPr id="5" name="テキスト ボックス 4"/>
          <p:cNvSpPr txBox="1"/>
          <p:nvPr/>
        </p:nvSpPr>
        <p:spPr>
          <a:xfrm>
            <a:off x="1828800" y="5943600"/>
            <a:ext cx="1338828" cy="369332"/>
          </a:xfrm>
          <a:prstGeom prst="rect">
            <a:avLst/>
          </a:prstGeom>
          <a:noFill/>
        </p:spPr>
        <p:txBody>
          <a:bodyPr wrap="none" rtlCol="0">
            <a:spAutoFit/>
          </a:bodyPr>
          <a:lstStyle/>
          <a:p>
            <a:r>
              <a:rPr kumimoji="1" lang="ja-JP" altLang="en-US" b="1" dirty="0"/>
              <a:t>房水の排出</a:t>
            </a:r>
          </a:p>
        </p:txBody>
      </p:sp>
      <p:sp>
        <p:nvSpPr>
          <p:cNvPr id="7" name="テキスト ボックス 6"/>
          <p:cNvSpPr txBox="1"/>
          <p:nvPr/>
        </p:nvSpPr>
        <p:spPr>
          <a:xfrm>
            <a:off x="3445387" y="5996354"/>
            <a:ext cx="1338828" cy="369332"/>
          </a:xfrm>
          <a:prstGeom prst="rect">
            <a:avLst/>
          </a:prstGeom>
          <a:solidFill>
            <a:schemeClr val="bg1"/>
          </a:solidFill>
        </p:spPr>
        <p:txBody>
          <a:bodyPr wrap="none" rtlCol="0">
            <a:spAutoFit/>
          </a:bodyPr>
          <a:lstStyle/>
          <a:p>
            <a:r>
              <a:rPr kumimoji="1" lang="ja-JP" altLang="en-US" b="1" dirty="0"/>
              <a:t>房水の産生</a:t>
            </a:r>
          </a:p>
        </p:txBody>
      </p:sp>
      <p:sp>
        <p:nvSpPr>
          <p:cNvPr id="8" name="テキスト ボックス 7"/>
          <p:cNvSpPr txBox="1"/>
          <p:nvPr/>
        </p:nvSpPr>
        <p:spPr>
          <a:xfrm>
            <a:off x="46736" y="3250269"/>
            <a:ext cx="2902409" cy="707886"/>
          </a:xfrm>
          <a:prstGeom prst="rect">
            <a:avLst/>
          </a:prstGeom>
          <a:noFill/>
        </p:spPr>
        <p:txBody>
          <a:bodyPr wrap="square" rtlCol="0">
            <a:spAutoFit/>
          </a:bodyPr>
          <a:lstStyle/>
          <a:p>
            <a:r>
              <a:rPr kumimoji="1" lang="ja-JP" altLang="en-US" sz="2000" b="1" dirty="0"/>
              <a:t>房水の排出ができなくなると眼圧が上がる</a:t>
            </a:r>
          </a:p>
        </p:txBody>
      </p:sp>
      <p:sp>
        <p:nvSpPr>
          <p:cNvPr id="18" name="テキスト ボックス 17"/>
          <p:cNvSpPr txBox="1"/>
          <p:nvPr/>
        </p:nvSpPr>
        <p:spPr>
          <a:xfrm>
            <a:off x="1154158" y="4953000"/>
            <a:ext cx="649537" cy="369332"/>
          </a:xfrm>
          <a:prstGeom prst="rect">
            <a:avLst/>
          </a:prstGeom>
          <a:noFill/>
        </p:spPr>
        <p:txBody>
          <a:bodyPr vert="horz" wrap="none" rtlCol="0">
            <a:spAutoFit/>
          </a:bodyPr>
          <a:lstStyle/>
          <a:p>
            <a:r>
              <a:rPr kumimoji="1" lang="ja-JP" altLang="en-US" b="1" dirty="0"/>
              <a:t>角膜</a:t>
            </a:r>
          </a:p>
        </p:txBody>
      </p:sp>
      <p:cxnSp>
        <p:nvCxnSpPr>
          <p:cNvPr id="10" name="直線コネクタ 9"/>
          <p:cNvCxnSpPr/>
          <p:nvPr/>
        </p:nvCxnSpPr>
        <p:spPr>
          <a:xfrm flipH="1">
            <a:off x="1803695" y="5118611"/>
            <a:ext cx="558505" cy="63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flipV="1">
            <a:off x="3736032" y="3619135"/>
            <a:ext cx="1750368" cy="33902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3736032" y="5137666"/>
            <a:ext cx="1750368" cy="40052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右矢印 12"/>
          <p:cNvSpPr/>
          <p:nvPr/>
        </p:nvSpPr>
        <p:spPr>
          <a:xfrm>
            <a:off x="5791200" y="4572000"/>
            <a:ext cx="304800" cy="169177"/>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p:cNvCxnSpPr/>
          <p:nvPr/>
        </p:nvCxnSpPr>
        <p:spPr>
          <a:xfrm flipH="1" flipV="1">
            <a:off x="2779821" y="4114800"/>
            <a:ext cx="106254"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H="1" flipV="1">
            <a:off x="2590800" y="4366487"/>
            <a:ext cx="106254"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2604348" y="5044869"/>
            <a:ext cx="106254"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a:off x="2766273" y="5340144"/>
            <a:ext cx="106254" cy="76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3" idx="1"/>
            <a:endCxn id="3" idx="1"/>
          </p:cNvCxnSpPr>
          <p:nvPr/>
        </p:nvCxnSpPr>
        <p:spPr>
          <a:xfrm>
            <a:off x="2482314" y="4741177"/>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H="1">
            <a:off x="2482314" y="4741177"/>
            <a:ext cx="122034"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2969394" y="4741177"/>
            <a:ext cx="198234"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870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30" dirty="0" err="1"/>
              <a:t>緑内障</a:t>
            </a:r>
            <a:r>
              <a:rPr lang="ja-JP" altLang="en-US" spc="-30" dirty="0"/>
              <a:t>の特徴</a:t>
            </a:r>
            <a:endParaRPr spc="-40" dirty="0"/>
          </a:p>
        </p:txBody>
      </p:sp>
      <p:sp>
        <p:nvSpPr>
          <p:cNvPr id="2" name="コンテンツ プレースホルダー 1"/>
          <p:cNvSpPr>
            <a:spLocks noGrp="1"/>
          </p:cNvSpPr>
          <p:nvPr>
            <p:ph idx="1"/>
          </p:nvPr>
        </p:nvSpPr>
        <p:spPr>
          <a:xfrm>
            <a:off x="1828800" y="1524000"/>
            <a:ext cx="6057900" cy="3200397"/>
          </a:xfrm>
        </p:spPr>
        <p:txBody>
          <a:bodyPr/>
          <a:lstStyle/>
          <a:p>
            <a:endParaRPr lang="ja-JP" altLang="en-US" dirty="0"/>
          </a:p>
          <a:p>
            <a:r>
              <a:rPr lang="ja-JP" altLang="en-US" dirty="0"/>
              <a:t>自覚症状が乏しい</a:t>
            </a:r>
          </a:p>
          <a:p>
            <a:r>
              <a:rPr lang="ja-JP" altLang="en-US" dirty="0"/>
              <a:t>視野がだんだん狭くなる</a:t>
            </a:r>
          </a:p>
          <a:p>
            <a:r>
              <a:rPr lang="ja-JP" altLang="en-US" dirty="0"/>
              <a:t>発見時にはすでに進行している</a:t>
            </a:r>
          </a:p>
          <a:p>
            <a:r>
              <a:rPr lang="ja-JP" altLang="en-US" dirty="0"/>
              <a:t>放置すると失明する</a:t>
            </a:r>
          </a:p>
          <a:p>
            <a:endParaRPr kumimoji="1" lang="ja-JP" altLang="en-US" dirty="0"/>
          </a:p>
        </p:txBody>
      </p:sp>
    </p:spTree>
    <p:extLst>
      <p:ext uri="{BB962C8B-B14F-4D97-AF65-F5344CB8AC3E}">
        <p14:creationId xmlns:p14="http://schemas.microsoft.com/office/powerpoint/2010/main" val="2681942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緑内障の見え方</a:t>
            </a:r>
            <a:endParaRPr kumimoji="1" lang="ja-JP" altLang="en-US" dirty="0"/>
          </a:p>
        </p:txBody>
      </p:sp>
      <p:sp>
        <p:nvSpPr>
          <p:cNvPr id="5" name="正方形/長方形 4"/>
          <p:cNvSpPr/>
          <p:nvPr/>
        </p:nvSpPr>
        <p:spPr>
          <a:xfrm>
            <a:off x="626139" y="1600200"/>
            <a:ext cx="8670261" cy="1384995"/>
          </a:xfrm>
          <a:prstGeom prst="rect">
            <a:avLst/>
          </a:prstGeom>
        </p:spPr>
        <p:txBody>
          <a:bodyPr wrap="square">
            <a:spAutoFit/>
          </a:bodyPr>
          <a:lstStyle/>
          <a:p>
            <a:pPr marL="457200" indent="-457200">
              <a:buFont typeface="Arial" panose="020B0604020202020204" pitchFamily="34" charset="0"/>
              <a:buChar char="•"/>
            </a:pPr>
            <a:r>
              <a:rPr lang="ja-JP" altLang="en-US" sz="2800" dirty="0">
                <a:latin typeface="+mj-ea"/>
                <a:ea typeface="+mj-ea"/>
              </a:rPr>
              <a:t>少しずつ見える範囲が狭くなっていきます。</a:t>
            </a:r>
            <a:endParaRPr lang="en-US" altLang="ja-JP" sz="2800" dirty="0">
              <a:latin typeface="+mj-ea"/>
              <a:ea typeface="+mj-ea"/>
            </a:endParaRPr>
          </a:p>
          <a:p>
            <a:pPr marL="457200" indent="-457200">
              <a:buFont typeface="Arial" panose="020B0604020202020204" pitchFamily="34" charset="0"/>
              <a:buChar char="•"/>
            </a:pPr>
            <a:r>
              <a:rPr lang="ja-JP" altLang="en-US" sz="2800" dirty="0">
                <a:latin typeface="+mj-ea"/>
                <a:ea typeface="+mj-ea"/>
              </a:rPr>
              <a:t>両方の目の症状が同時に進行することは稀なので、病気が進行するまで自覚症状はほとんどありません。</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23" t="19940" r="5781"/>
          <a:stretch/>
        </p:blipFill>
        <p:spPr bwMode="auto">
          <a:xfrm>
            <a:off x="626139" y="3416082"/>
            <a:ext cx="8882322" cy="329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757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495300" y="274638"/>
            <a:ext cx="8915400" cy="1143000"/>
          </a:xfrm>
          <a:prstGeom prst="rect">
            <a:avLst/>
          </a:prstGeom>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緑内障の検査　①眼圧検査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276600"/>
            <a:ext cx="2667229" cy="266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1" y="2676580"/>
            <a:ext cx="3048000" cy="379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133600" y="1881818"/>
            <a:ext cx="5211683" cy="523220"/>
          </a:xfrm>
          <a:prstGeom prst="rect">
            <a:avLst/>
          </a:prstGeom>
        </p:spPr>
        <p:txBody>
          <a:bodyPr wrap="none">
            <a:spAutoFit/>
          </a:bodyPr>
          <a:lstStyle/>
          <a:p>
            <a:pPr algn="l"/>
            <a:r>
              <a:rPr kumimoji="1" lang="ja-JP" altLang="en-US" sz="2800" b="0" dirty="0">
                <a:solidFill>
                  <a:schemeClr val="tx1"/>
                </a:solidFill>
              </a:rPr>
              <a:t>空気を眼に吹き付けて測定する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959955" y="1658026"/>
            <a:ext cx="8424545" cy="623248"/>
          </a:xfrm>
          <a:prstGeom prst="rect">
            <a:avLst/>
          </a:prstGeom>
          <a:ln w="12699">
            <a:solidFill>
              <a:srgbClr val="FFFFFF"/>
            </a:solidFill>
          </a:ln>
        </p:spPr>
        <p:txBody>
          <a:bodyPr vert="horz" wrap="square" lIns="0" tIns="0" rIns="0" bIns="0" rtlCol="0">
            <a:spAutoFit/>
          </a:bodyPr>
          <a:lstStyle/>
          <a:p>
            <a:pPr>
              <a:lnSpc>
                <a:spcPct val="100000"/>
              </a:lnSpc>
            </a:pPr>
            <a:endParaRPr sz="2200" dirty="0">
              <a:latin typeface="Times New Roman"/>
              <a:cs typeface="Times New Roman"/>
            </a:endParaRPr>
          </a:p>
          <a:p>
            <a:pPr>
              <a:lnSpc>
                <a:spcPct val="100000"/>
              </a:lnSpc>
              <a:spcBef>
                <a:spcPts val="25"/>
              </a:spcBef>
              <a:buClr>
                <a:srgbClr val="7E7E7E"/>
              </a:buClr>
              <a:buFont typeface="Arial"/>
              <a:buChar char="●"/>
            </a:pPr>
            <a:endParaRPr sz="1850" dirty="0">
              <a:latin typeface="ＭＳ Ｐゴシック"/>
              <a:cs typeface="ＭＳ Ｐゴシック"/>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548" t="25751" r="14394" b="40642"/>
          <a:stretch/>
        </p:blipFill>
        <p:spPr bwMode="auto">
          <a:xfrm>
            <a:off x="4191000" y="2438400"/>
            <a:ext cx="5531251" cy="417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3962400"/>
            <a:ext cx="2499525" cy="249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a:extLst>
              <a:ext uri="{FF2B5EF4-FFF2-40B4-BE49-F238E27FC236}">
                <a16:creationId xmlns:a16="http://schemas.microsoft.com/office/drawing/2014/main" id="{6118F93D-E852-7706-E6FF-5BCE42BA6ED4}"/>
              </a:ext>
            </a:extLst>
          </p:cNvPr>
          <p:cNvSpPr txBox="1">
            <a:spLocks/>
          </p:cNvSpPr>
          <p:nvPr/>
        </p:nvSpPr>
        <p:spPr>
          <a:xfrm>
            <a:off x="495300" y="274638"/>
            <a:ext cx="8915400" cy="1143000"/>
          </a:xfrm>
          <a:prstGeom prst="rect">
            <a:avLst/>
          </a:prstGeom>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緑内障の検査　②眼底検査　</a:t>
            </a:r>
          </a:p>
        </p:txBody>
      </p:sp>
      <p:sp>
        <p:nvSpPr>
          <p:cNvPr id="3" name="正方形/長方形 2"/>
          <p:cNvSpPr/>
          <p:nvPr/>
        </p:nvSpPr>
        <p:spPr>
          <a:xfrm>
            <a:off x="3022899" y="1324971"/>
            <a:ext cx="4493538" cy="523220"/>
          </a:xfrm>
          <a:prstGeom prst="rect">
            <a:avLst/>
          </a:prstGeom>
        </p:spPr>
        <p:txBody>
          <a:bodyPr wrap="none">
            <a:spAutoFit/>
          </a:bodyPr>
          <a:lstStyle/>
          <a:p>
            <a:r>
              <a:rPr lang="ja-JP" altLang="en-US" sz="2800" dirty="0"/>
              <a:t>目の奥の状態を調べる検査</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444" y="1417637"/>
            <a:ext cx="2943955" cy="2545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401</Words>
  <Application>Microsoft Office PowerPoint</Application>
  <PresentationFormat>A4 210 x 297 mm</PresentationFormat>
  <Paragraphs>60</Paragraphs>
  <Slides>13</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ＭＳ Ｐゴシック</vt:lpstr>
      <vt:lpstr>Arial</vt:lpstr>
      <vt:lpstr>Calibri</vt:lpstr>
      <vt:lpstr>Open Sans</vt:lpstr>
      <vt:lpstr>Times New Roman</vt:lpstr>
      <vt:lpstr>Office ​​テーマ</vt:lpstr>
      <vt:lpstr>緑内障について</vt:lpstr>
      <vt:lpstr>PowerPoint プレゼンテーション</vt:lpstr>
      <vt:lpstr>緑内障の有病率</vt:lpstr>
      <vt:lpstr>横からみた目の構造</vt:lpstr>
      <vt:lpstr>緑内障とは</vt:lpstr>
      <vt:lpstr>緑内障の特徴</vt:lpstr>
      <vt:lpstr>緑内障の見え方</vt:lpstr>
      <vt:lpstr>PowerPoint プレゼンテーション</vt:lpstr>
      <vt:lpstr>PowerPoint プレゼンテーション</vt:lpstr>
      <vt:lpstr>PowerPoint プレゼンテーション</vt:lpstr>
      <vt:lpstr>緑内障の治療</vt:lpstr>
      <vt:lpstr>こんなときは緑内障を疑う</vt:lpstr>
      <vt:lpstr>緑内障の危険因子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衛生講話資料【緑内障・白内障について】20220617_Ver1.1.pptx</dc:title>
  <dc:creator>H W</dc:creator>
  <cp:lastModifiedBy>jes302</cp:lastModifiedBy>
  <cp:revision>229</cp:revision>
  <dcterms:created xsi:type="dcterms:W3CDTF">2023-06-01T04:01:48Z</dcterms:created>
  <dcterms:modified xsi:type="dcterms:W3CDTF">2023-10-25T07:43:41Z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y fmtid="{D5CDD505-2E9C-101B-9397-08002B2CF9AE}" pid="3" name="LastSaved">
    <vt:filetime>2023-06-01T00:00:00Z</vt:filetime>
  </property>
  <property fmtid="{D5CDD505-2E9C-101B-9397-08002B2CF9AE}" pid="4" name="Producer">
    <vt:lpwstr>iLovePDF</vt:lpwstr>
  </property>
</Properties>
</file>